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383" r:id="rId2"/>
    <p:sldId id="256" r:id="rId3"/>
    <p:sldId id="257" r:id="rId4"/>
    <p:sldId id="258" r:id="rId5"/>
    <p:sldId id="297" r:id="rId6"/>
    <p:sldId id="260" r:id="rId7"/>
    <p:sldId id="261" r:id="rId8"/>
    <p:sldId id="4148" r:id="rId9"/>
    <p:sldId id="4149" r:id="rId10"/>
    <p:sldId id="4156" r:id="rId11"/>
    <p:sldId id="273" r:id="rId12"/>
    <p:sldId id="267" r:id="rId13"/>
    <p:sldId id="266" r:id="rId14"/>
    <p:sldId id="4150" r:id="rId15"/>
    <p:sldId id="268" r:id="rId16"/>
    <p:sldId id="4159" r:id="rId17"/>
    <p:sldId id="4160" r:id="rId18"/>
    <p:sldId id="270" r:id="rId19"/>
    <p:sldId id="274" r:id="rId20"/>
    <p:sldId id="275" r:id="rId21"/>
    <p:sldId id="295" r:id="rId22"/>
    <p:sldId id="4157" r:id="rId23"/>
    <p:sldId id="4158" r:id="rId24"/>
    <p:sldId id="296" r:id="rId25"/>
    <p:sldId id="298" r:id="rId26"/>
    <p:sldId id="283" r:id="rId27"/>
    <p:sldId id="4154" r:id="rId28"/>
    <p:sldId id="269" r:id="rId29"/>
    <p:sldId id="276" r:id="rId30"/>
    <p:sldId id="4155" r:id="rId31"/>
    <p:sldId id="4146" r:id="rId32"/>
    <p:sldId id="278" r:id="rId33"/>
    <p:sldId id="284" r:id="rId34"/>
    <p:sldId id="285" r:id="rId35"/>
    <p:sldId id="286" r:id="rId36"/>
    <p:sldId id="287" r:id="rId37"/>
    <p:sldId id="289" r:id="rId38"/>
    <p:sldId id="4147" r:id="rId39"/>
    <p:sldId id="290" r:id="rId40"/>
    <p:sldId id="291" r:id="rId41"/>
    <p:sldId id="277" r:id="rId4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383"/>
            <p14:sldId id="256"/>
          </p14:sldIdLst>
        </p14:section>
        <p14:section name="タイトルなしのセクション" id="{03088D5F-1D12-4E2B-9360-599A958BD250}">
          <p14:sldIdLst>
            <p14:sldId id="257"/>
            <p14:sldId id="258"/>
            <p14:sldId id="297"/>
            <p14:sldId id="260"/>
            <p14:sldId id="261"/>
            <p14:sldId id="4148"/>
            <p14:sldId id="4149"/>
            <p14:sldId id="4156"/>
            <p14:sldId id="273"/>
            <p14:sldId id="267"/>
            <p14:sldId id="266"/>
            <p14:sldId id="4150"/>
            <p14:sldId id="268"/>
            <p14:sldId id="4159"/>
            <p14:sldId id="4160"/>
            <p14:sldId id="270"/>
            <p14:sldId id="274"/>
            <p14:sldId id="275"/>
            <p14:sldId id="295"/>
            <p14:sldId id="4157"/>
            <p14:sldId id="4158"/>
            <p14:sldId id="296"/>
            <p14:sldId id="298"/>
            <p14:sldId id="283"/>
            <p14:sldId id="4154"/>
            <p14:sldId id="269"/>
            <p14:sldId id="276"/>
            <p14:sldId id="4155"/>
            <p14:sldId id="4146"/>
            <p14:sldId id="278"/>
            <p14:sldId id="284"/>
            <p14:sldId id="285"/>
            <p14:sldId id="286"/>
            <p14:sldId id="287"/>
            <p14:sldId id="289"/>
            <p14:sldId id="4147"/>
            <p14:sldId id="290"/>
            <p14:sldId id="291"/>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33CC33"/>
    <a:srgbClr val="FF9966"/>
    <a:srgbClr val="FF7C80"/>
    <a:srgbClr val="FFCCFF"/>
    <a:srgbClr val="FFFF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122" autoAdjust="0"/>
  </p:normalViewPr>
  <p:slideViewPr>
    <p:cSldViewPr showGuides="1">
      <p:cViewPr varScale="1">
        <p:scale>
          <a:sx n="56" d="100"/>
          <a:sy n="56" d="100"/>
        </p:scale>
        <p:origin x="214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②棒グラフ作成用!$B$8:$B$11</c:f>
              <c:strCache>
                <c:ptCount val="4"/>
                <c:pt idx="0">
                  <c:v>21. 食品ロスを出さない</c:v>
                </c:pt>
                <c:pt idx="1">
                  <c:v>2. むだなあかりを消す</c:v>
                </c:pt>
                <c:pt idx="2">
                  <c:v>19. 買い物にはマイバッグを持っていく</c:v>
                </c:pt>
                <c:pt idx="3">
                  <c:v>1. 家族団らんを心がける</c:v>
                </c:pt>
              </c:strCache>
            </c:strRef>
          </c:cat>
          <c:val>
            <c:numRef>
              <c:f>②棒グラフ作成用!$H$8:$H$11</c:f>
              <c:numCache>
                <c:formatCode>General</c:formatCode>
                <c:ptCount val="4"/>
                <c:pt idx="0">
                  <c:v>112</c:v>
                </c:pt>
                <c:pt idx="1">
                  <c:v>113</c:v>
                </c:pt>
                <c:pt idx="2">
                  <c:v>117</c:v>
                </c:pt>
                <c:pt idx="3">
                  <c:v>121</c:v>
                </c:pt>
              </c:numCache>
            </c:numRef>
          </c:val>
          <c:extLst>
            <c:ext xmlns:c16="http://schemas.microsoft.com/office/drawing/2014/chart" uri="{C3380CC4-5D6E-409C-BE32-E72D297353CC}">
              <c16:uniqueId val="{00000000-C00B-4D3C-8530-19145EAA883D}"/>
            </c:ext>
          </c:extLst>
        </c:ser>
        <c:dLbls>
          <c:showLegendKey val="0"/>
          <c:showVal val="0"/>
          <c:showCatName val="0"/>
          <c:showSerName val="0"/>
          <c:showPercent val="0"/>
          <c:showBubbleSize val="0"/>
        </c:dLbls>
        <c:gapWidth val="150"/>
        <c:axId val="198138112"/>
        <c:axId val="198148096"/>
      </c:barChart>
      <c:catAx>
        <c:axId val="198138112"/>
        <c:scaling>
          <c:orientation val="minMax"/>
        </c:scaling>
        <c:delete val="0"/>
        <c:axPos val="l"/>
        <c:numFmt formatCode="General" sourceLinked="1"/>
        <c:majorTickMark val="none"/>
        <c:minorTickMark val="none"/>
        <c:tickLblPos val="low"/>
        <c:txPr>
          <a:bodyPr/>
          <a:lstStyle/>
          <a:p>
            <a:pPr>
              <a:defRPr sz="900"/>
            </a:pPr>
            <a:endParaRPr lang="ja-JP"/>
          </a:p>
        </c:txPr>
        <c:crossAx val="198148096"/>
        <c:crosses val="autoZero"/>
        <c:auto val="1"/>
        <c:lblAlgn val="ctr"/>
        <c:lblOffset val="100"/>
        <c:noMultiLvlLbl val="0"/>
      </c:catAx>
      <c:valAx>
        <c:axId val="198148096"/>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3134223325422472"/>
              <c:y val="0.89194643077550062"/>
            </c:manualLayout>
          </c:layout>
          <c:overlay val="0"/>
        </c:title>
        <c:numFmt formatCode="General" sourceLinked="0"/>
        <c:majorTickMark val="out"/>
        <c:minorTickMark val="none"/>
        <c:tickLblPos val="nextTo"/>
        <c:crossAx val="1981381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②棒グラフ作成用!$B$54:$B$58</c:f>
              <c:strCache>
                <c:ptCount val="4"/>
                <c:pt idx="0">
                  <c:v>8.エアコンは必要なときだけつける</c:v>
                </c:pt>
                <c:pt idx="1">
                  <c:v>6.テレビを見る時間をへらす</c:v>
                </c:pt>
                <c:pt idx="2">
                  <c:v>15.早寝早起きを心がける（夏）</c:v>
                </c:pt>
                <c:pt idx="3">
                  <c:v>3.水・お湯は、こまめに止める</c:v>
                </c:pt>
              </c:strCache>
            </c:strRef>
          </c:cat>
          <c:val>
            <c:numRef>
              <c:f>②棒グラフ作成用!$H$54:$H$58</c:f>
              <c:numCache>
                <c:formatCode>General</c:formatCode>
                <c:ptCount val="5"/>
                <c:pt idx="0">
                  <c:v>54.5</c:v>
                </c:pt>
                <c:pt idx="1">
                  <c:v>55.5</c:v>
                </c:pt>
                <c:pt idx="2">
                  <c:v>71</c:v>
                </c:pt>
                <c:pt idx="3">
                  <c:v>99</c:v>
                </c:pt>
              </c:numCache>
            </c:numRef>
          </c:val>
          <c:extLst>
            <c:ext xmlns:c16="http://schemas.microsoft.com/office/drawing/2014/chart" uri="{C3380CC4-5D6E-409C-BE32-E72D297353CC}">
              <c16:uniqueId val="{00000000-C44E-46A9-BE34-C241D5CBC9B3}"/>
            </c:ext>
          </c:extLst>
        </c:ser>
        <c:dLbls>
          <c:showLegendKey val="0"/>
          <c:showVal val="0"/>
          <c:showCatName val="0"/>
          <c:showSerName val="0"/>
          <c:showPercent val="0"/>
          <c:showBubbleSize val="0"/>
        </c:dLbls>
        <c:gapWidth val="150"/>
        <c:axId val="198470656"/>
        <c:axId val="198472448"/>
      </c:barChart>
      <c:catAx>
        <c:axId val="198470656"/>
        <c:scaling>
          <c:orientation val="minMax"/>
        </c:scaling>
        <c:delete val="0"/>
        <c:axPos val="l"/>
        <c:numFmt formatCode="General" sourceLinked="1"/>
        <c:majorTickMark val="none"/>
        <c:minorTickMark val="none"/>
        <c:tickLblPos val="nextTo"/>
        <c:crossAx val="198472448"/>
        <c:crosses val="autoZero"/>
        <c:auto val="1"/>
        <c:lblAlgn val="ctr"/>
        <c:lblOffset val="100"/>
        <c:noMultiLvlLbl val="0"/>
      </c:catAx>
      <c:valAx>
        <c:axId val="198472448"/>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142011934002473"/>
              <c:y val="0.86424517766793563"/>
            </c:manualLayout>
          </c:layout>
          <c:overlay val="0"/>
        </c:title>
        <c:numFmt formatCode="General" sourceLinked="1"/>
        <c:majorTickMark val="out"/>
        <c:minorTickMark val="none"/>
        <c:tickLblPos val="low"/>
        <c:crossAx val="1984706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2026/5/8</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1T04:49:01.145"/>
    </inkml:context>
    <inkml:brush xml:id="br0">
      <inkml:brushProperty name="width" value="0.10583" units="cm"/>
      <inkml:brushProperty name="height" value="0.10583" units="cm"/>
      <inkml:brushProperty name="color" value="#E71224"/>
    </inkml:brush>
  </inkml:definitions>
  <inkml:trace contextRef="#ctx0" brushRef="#br0">1 1 24575,'0'0'0,"0"0"0,0 0 0,0 0 0,0 0 0,0 0 0,0 0 0,0 0 0,0 0 0,0 0 0,0 0 0,0 0 0,0 0 0,0 0 0,0 0 0,0 0 0,0 0 0,0 0 0,1 0 0,-1 0 0,0 0 0,0 1 0,0-1 0,0 0 0,0 0 0,0 0 0,0 0 0,0 0 0,0 0 0,0 0 0,0 0 0,0 0 0,0 0 0,0 0 0,0 0 0,-1 0 0,1 0 0,0 0 0,0 1 0,0-1 0,0 0 0,0 0 0,0 0 0,0 0 0,0 0 0,0 0 0,0 0 0,0 0 0,0 0 0,0 0 0,0 0 0,0 0 0,0 0 0,0 0 0,0 0 0,0 0 0,-1 0 0,1 0 0,10 6 0,12 4 0,30 15 0,-44-18 0,2-2 0,-1 0 0,1 0 0,0-1 0,1 0 0,11 2 0,25 6 0,57 18 0,-6 0 0,39 14 0,-102-31 0,-9-2 0,1 0 0,33 18 0,169 98 0,-219-122 0,35 17 0,80 26 0,-23-10 0,-87-32 0,0-3 0,1 1 0,-1 0 0,26 1 0,24 4 0,-2 8 0,94 38 0,-78-18 0,-51-23 0,54 19 0,-13-5 0,-18-8 0,-34-14-341,-2 2 0,1 0-1,25 17 1,-14-6-6485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1T04:49:01.146"/>
    </inkml:context>
    <inkml:brush xml:id="br0">
      <inkml:brushProperty name="width" value="0.10583" units="cm"/>
      <inkml:brushProperty name="height" value="0.10583" units="cm"/>
      <inkml:brushProperty name="color" value="#E71224"/>
    </inkml:brush>
  </inkml:definitions>
  <inkml:trace contextRef="#ctx0" brushRef="#br0">0 0 24575,'2'0'0,"-1"1"0,0-1 0,1 0 0,-1 1 0,0-1 0,-1 1 0,1-1 0,0 1 0,1 0 0,-1-1 0,0 1 0,0 0 0,0 0 0,0-1 0,0 1 0,-1-1 0,1 1 0,0 0 0,0 1 0,0 1 0,12 22 0,-12-20 0,57 157 0,46 121 0,-97-264 15,-3 1 1,1 1-1,1 35 0,-6 64-400,-1-70-656,1-25-5785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2026/5/8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15065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6B0F-7686-996A-38A3-CDA24799D5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208D34-8EFD-DD6B-1E71-A786725450E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E3DD85-E7D2-8F24-5E29-C7B15F440007}"/>
              </a:ext>
            </a:extLst>
          </p:cNvPr>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私たちがムダに電気を使ったり、発電所や工場などで石油、石炭などをどんどん燃やしたり、車をたくさん走らせたりしたことで、二酸化炭素などの「地球をあたためるガス」がたくさん出てしまいました。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これが原因で、地球が今まで以上にあたたかくなり、地球温暖化になってしまいました。</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6C87DD99-67DB-FCE8-F72A-D2AE92601EDE}"/>
              </a:ext>
            </a:extLst>
          </p:cNvPr>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346943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そんな暖かくなった今の地球では、一体何が起こっているのでしょうか？</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例えばヒマラヤ山脈の、一年中溶けない氷や雪が</a:t>
            </a:r>
            <a:r>
              <a:rPr kumimoji="1" lang="en-US" altLang="ja-JP" dirty="0">
                <a:latin typeface="ＭＳ 明朝" panose="02020609040205080304" pitchFamily="17" charset="-128"/>
                <a:ea typeface="ＭＳ 明朝" panose="02020609040205080304" pitchFamily="17" charset="-128"/>
              </a:rPr>
              <a:t>45</a:t>
            </a:r>
            <a:r>
              <a:rPr kumimoji="1" lang="ja-JP" altLang="en-US" dirty="0">
                <a:latin typeface="ＭＳ 明朝" panose="02020609040205080304" pitchFamily="17" charset="-128"/>
                <a:ea typeface="ＭＳ 明朝" panose="02020609040205080304" pitchFamily="17" charset="-128"/>
              </a:rPr>
              <a:t>年の間でこんなに減ってしまいました。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13</a:t>
            </a:fld>
            <a:endParaRPr kumimoji="1" lang="ja-JP" altLang="en-US"/>
          </a:p>
        </p:txBody>
      </p:sp>
    </p:spTree>
    <p:extLst>
      <p:ext uri="{BB962C8B-B14F-4D97-AF65-F5344CB8AC3E}">
        <p14:creationId xmlns:p14="http://schemas.microsoft.com/office/powerpoint/2010/main" val="66834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山などの氷や雪が溶けたり、海水が温かくなることでふくらんだりして、水面が上がりやすくなります。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南の、海の水面の高さに近い場所では、写真のように、海に町が沈んでしまっています。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kumimoji="1" lang="ja-JP" altLang="en-US" dirty="0"/>
              <a:t>何年かしたら、海に完全に沈んでしまい、人が住めない場所になるかもしれません。</a:t>
            </a: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14</a:t>
            </a:fld>
            <a:endParaRPr kumimoji="1" lang="ja-JP" altLang="en-US"/>
          </a:p>
        </p:txBody>
      </p:sp>
    </p:spTree>
    <p:extLst>
      <p:ext uri="{BB962C8B-B14F-4D97-AF65-F5344CB8AC3E}">
        <p14:creationId xmlns:p14="http://schemas.microsoft.com/office/powerpoint/2010/main" val="235372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また、ゲリラ豪雨や大きな台風も起きやすくなり、家が壊されてしまうところも出ています。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15</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16</a:t>
            </a:fld>
            <a:endParaRPr kumimoji="1" lang="ja-JP" altLang="en-US"/>
          </a:p>
        </p:txBody>
      </p:sp>
    </p:spTree>
    <p:extLst>
      <p:ext uri="{BB962C8B-B14F-4D97-AF65-F5344CB8AC3E}">
        <p14:creationId xmlns:p14="http://schemas.microsoft.com/office/powerpoint/2010/main" val="30772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8749B-99B7-D535-EE66-12EAAC29E49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C8EB6F-5C66-0CA8-FA8E-88F32EF140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7D065A-95F6-8988-7F2A-B61848D3E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暑い日が続くと、リンゴの皮もとても暑くなってしまいます。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すると、リンゴの皮が日焼けして、色が変わったり、傷がついたようになったりします。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見た目が悪くなってしまうので、お店に出せなくなることもあります。</a:t>
            </a:r>
          </a:p>
        </p:txBody>
      </p:sp>
      <p:sp>
        <p:nvSpPr>
          <p:cNvPr id="4" name="スライド番号プレースホルダー 3">
            <a:extLst>
              <a:ext uri="{FF2B5EF4-FFF2-40B4-BE49-F238E27FC236}">
                <a16:creationId xmlns:a16="http://schemas.microsoft.com/office/drawing/2014/main" id="{D59CF92F-9EC1-7B1E-4821-86BB1B0588FD}"/>
              </a:ext>
            </a:extLst>
          </p:cNvPr>
          <p:cNvSpPr>
            <a:spLocks noGrp="1"/>
          </p:cNvSpPr>
          <p:nvPr>
            <p:ph type="sldNum" sz="quarter" idx="5"/>
          </p:nvPr>
        </p:nvSpPr>
        <p:spPr/>
        <p:txBody>
          <a:bodyPr/>
          <a:lstStyle/>
          <a:p>
            <a:fld id="{210E872E-E8CD-4071-B065-1E1421F249C9}" type="slidenum">
              <a:rPr kumimoji="1" lang="ja-JP" altLang="en-US" smtClean="0"/>
              <a:t>17</a:t>
            </a:fld>
            <a:endParaRPr kumimoji="1" lang="ja-JP" altLang="en-US"/>
          </a:p>
        </p:txBody>
      </p:sp>
    </p:spTree>
    <p:extLst>
      <p:ext uri="{BB962C8B-B14F-4D97-AF65-F5344CB8AC3E}">
        <p14:creationId xmlns:p14="http://schemas.microsoft.com/office/powerpoint/2010/main" val="1140247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暑い日が続くと、お米などの食べ物もとれなくなったり、きちんと育たなくなります。</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気温が高くなると、北極の氷が溶けてしまうので、ホッキョクグマが暮らしにくくなるのと同じように、</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南極の氷も減って、氷の上に住んでいるペンギンたちも暮らしにくくなります。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AR P丸ゴシック体M" panose="020F0600000000000000" pitchFamily="50" charset="-128"/>
              <a:ea typeface="AR P丸ゴシック体M" panose="020F06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289845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富山県では、サクラの咲く時期も温暖化によってどんどん早くなっています。</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1919505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A99F-8278-BB3C-89D3-F31731F8A0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9C76D8-6ED6-E73C-6ED4-5ABA032081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97DD4F-1585-AC5A-3FCA-EE809A5DE255}"/>
              </a:ext>
            </a:extLst>
          </p:cNvPr>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地球温暖化になるとだんだん気温が上がるので、雪が降りにくくなります。</a:t>
            </a:r>
            <a:endParaRPr kumimoji="1"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r>
              <a:rPr kumimoji="1" lang="ja-JP" altLang="en-US" sz="1200" dirty="0">
                <a:latin typeface="AR P丸ゴシック体M" panose="020F0600000000000000" pitchFamily="50" charset="-128"/>
                <a:ea typeface="AR P丸ゴシック体M" panose="020F0600000000000000" pitchFamily="50" charset="-128"/>
              </a:rPr>
              <a:t>富山県では、将来、平地では雪が降らなくなるかも！と予想されています。</a:t>
            </a:r>
            <a:endParaRPr kumimoji="1" lang="ja-JP" altLang="en-US" dirty="0"/>
          </a:p>
        </p:txBody>
      </p:sp>
      <p:sp>
        <p:nvSpPr>
          <p:cNvPr id="4" name="スライド番号プレースホルダー 3">
            <a:extLst>
              <a:ext uri="{FF2B5EF4-FFF2-40B4-BE49-F238E27FC236}">
                <a16:creationId xmlns:a16="http://schemas.microsoft.com/office/drawing/2014/main" id="{40F48811-F040-0D21-9720-C1E79DCB970E}"/>
              </a:ext>
            </a:extLst>
          </p:cNvPr>
          <p:cNvSpPr>
            <a:spLocks noGrp="1"/>
          </p:cNvSpPr>
          <p:nvPr>
            <p:ph type="sldNum" sz="quarter" idx="5"/>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46452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ほかにも、こんなことが起こるかも、というお話をしていました。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914409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それでは、地球温暖化をこれ以上すすめないために、わたしたちにできることは何でしょうか？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ということ</a:t>
            </a:r>
            <a:r>
              <a:rPr kumimoji="1" lang="ja-JP" altLang="en-US">
                <a:latin typeface="ＭＳ 明朝" panose="02020609040205080304" pitchFamily="17" charset="-128"/>
                <a:ea typeface="ＭＳ 明朝" panose="02020609040205080304" pitchFamily="17" charset="-128"/>
              </a:rPr>
              <a:t>で、クイズ</a:t>
            </a:r>
            <a:r>
              <a:rPr kumimoji="1" lang="ja-JP" altLang="en-US" dirty="0">
                <a:latin typeface="ＭＳ 明朝" panose="02020609040205080304" pitchFamily="17" charset="-128"/>
                <a:ea typeface="ＭＳ 明朝" panose="02020609040205080304" pitchFamily="17" charset="-128"/>
              </a:rPr>
              <a:t>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kumimoji="1" lang="ja-JP" altLang="en-US" dirty="0">
                <a:latin typeface="ＭＳ 明朝" panose="02020609040205080304" pitchFamily="17" charset="-128"/>
                <a:ea typeface="ＭＳ 明朝" panose="02020609040205080304" pitchFamily="17" charset="-128"/>
              </a:rPr>
              <a:t>わたしたちの毎日の暮らし方を少しずつ変えることで、地球の病気「地球温暖化」をこれ以上ひどくならないようにすることができるよ、とお話ししていました。</a:t>
            </a:r>
          </a:p>
          <a:p>
            <a:pPr algn="just"/>
            <a:r>
              <a:rPr kumimoji="1" lang="ja-JP" altLang="en-US" dirty="0">
                <a:latin typeface="ＭＳ 明朝" panose="02020609040205080304" pitchFamily="17" charset="-128"/>
                <a:ea typeface="ＭＳ 明朝" panose="02020609040205080304" pitchFamily="17" charset="-128"/>
              </a:rPr>
              <a:t> </a:t>
            </a:r>
          </a:p>
          <a:p>
            <a:pPr algn="just"/>
            <a:r>
              <a:rPr kumimoji="1" lang="ja-JP" altLang="en-US" dirty="0">
                <a:latin typeface="ＭＳ 明朝" panose="02020609040205080304" pitchFamily="17" charset="-128"/>
                <a:ea typeface="ＭＳ 明朝" panose="02020609040205080304" pitchFamily="17" charset="-128"/>
              </a:rPr>
              <a:t>例えば、</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誰もいない部屋の照明を消したり、</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テレビのつけっぱなしをやめたりすることで、電気の使用を控えることができるので、地球を温めるガスの発生を減らすことができます。</a:t>
            </a:r>
          </a:p>
          <a:p>
            <a:pPr algn="just"/>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26</a:t>
            </a:fld>
            <a:endParaRPr kumimoji="1" lang="ja-JP" altLang="en-US"/>
          </a:p>
        </p:txBody>
      </p:sp>
    </p:spTree>
    <p:extLst>
      <p:ext uri="{BB962C8B-B14F-4D97-AF65-F5344CB8AC3E}">
        <p14:creationId xmlns:p14="http://schemas.microsoft.com/office/powerpoint/2010/main" val="196718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４年生の社会科で水の循環について勉強していますよね。</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水道の水は、川からの水を浄水場できれいにして、おいしい飲み水にしています。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また、家庭などで使われた、汚れた水は、下水処理場できれいにして、川や海にかえしています。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浄水場でも、下水処理場でも、水をきれいにするときにたくさん電気を使っているので、水を大切に使うことが大事です。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水はこまめに止めましょうね。</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28</a:t>
            </a:fld>
            <a:endParaRPr kumimoji="1" lang="ja-JP" altLang="en-US"/>
          </a:p>
        </p:txBody>
      </p:sp>
    </p:spTree>
    <p:extLst>
      <p:ext uri="{BB962C8B-B14F-4D97-AF65-F5344CB8AC3E}">
        <p14:creationId xmlns:p14="http://schemas.microsoft.com/office/powerpoint/2010/main" val="3560760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みなさんはごみの勉強もしていますよね。</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もえるごみは、ごみ捨て場から、みんなが「クリーンセンター」と呼んでいる清掃工場に運ばれて燃やされ、灰は最終処分場で埋め立てられています。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ごみや灰を運ぶ車や清掃工場から、地球をあたためるガス、二酸化炭素がたくさん出ています。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だから、ごみの出し過ぎは地球温暖化を進めることになります。</a:t>
            </a: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むだな買い物をやめたり、ごはんをのこさず食べたりして、ごみを減らしましょう！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30</a:t>
            </a:fld>
            <a:endParaRPr kumimoji="1" lang="ja-JP" altLang="en-US"/>
          </a:p>
        </p:txBody>
      </p:sp>
    </p:spTree>
    <p:extLst>
      <p:ext uri="{BB962C8B-B14F-4D97-AF65-F5344CB8AC3E}">
        <p14:creationId xmlns:p14="http://schemas.microsoft.com/office/powerpoint/2010/main" val="3722917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a:solidFill>
                  <a:schemeClr val="tx1"/>
                </a:solidFill>
                <a:effectLst/>
                <a:latin typeface="+mn-lt"/>
                <a:ea typeface="+mn-ea"/>
                <a:cs typeface="+mn-cs"/>
              </a:rPr>
              <a:t>「こんなことをしたらいいよ！」という、国が進めている「デコ活アクション」も紹介しました。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DA9C1-EB1A-455D-82EE-D431B1712D6C}"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48628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そして、みなさんには、実際に地球温暖化を防ぐ取り組みを実践する、ということで、とやま環境チャレンジ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に取り組んでもらいました。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32</a:t>
            </a:fld>
            <a:endParaRPr kumimoji="1" lang="ja-JP" altLang="en-US"/>
          </a:p>
        </p:txBody>
      </p:sp>
    </p:spTree>
    <p:extLst>
      <p:ext uri="{BB962C8B-B14F-4D97-AF65-F5344CB8AC3E}">
        <p14:creationId xmlns:p14="http://schemas.microsoft.com/office/powerpoint/2010/main" val="283140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○○小学校のみなさん、ひさしぶり！みんな私のことを覚えていますか？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私は地球温暖化防止活動推進員の○○です。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みんなチャレンジ１０は楽しくできたかな？</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みんなありがとう。それでは今からチャレンジ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の後編教室を始めます。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それでは、みんなが一ヶ月間、家族の人と一緒にがんばったチャレンジ１０のとりくみの結果を見てみましょう。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今回、みんなのとりくみのがんばり度をランキングにしました。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よくできたは１点、まあまあできたは０．５点、できなかったは０点で、計算しました。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その結果は・・・</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34</a:t>
            </a:fld>
            <a:endParaRPr kumimoji="1" lang="ja-JP" altLang="en-US"/>
          </a:p>
        </p:txBody>
      </p:sp>
    </p:spTree>
    <p:extLst>
      <p:ext uri="{BB962C8B-B14F-4D97-AF65-F5344CB8AC3E}">
        <p14:creationId xmlns:p14="http://schemas.microsoft.com/office/powerpoint/2010/main" val="325823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まずは「かならずチャレンジ」の４項目のがんばり度ランキングです。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１位は・・・・・。点数は●●満点中・・・点！！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２位は・・・・・。点数は●●満点中・・・点！！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３位は・・・・・。点数は●●満点中・・・点！！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４位は・・・・・。点数は●●満点中・・・点！！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推進員からのコメント</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35</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次はみんなが家族の人とえらんだ「えらんでチャレンジ」のがんばり度ランキングベスト５です。</a:t>
            </a:r>
            <a:endParaRPr kumimoji="1" lang="en-US" altLang="ja-JP" dirty="0"/>
          </a:p>
          <a:p>
            <a:endParaRPr kumimoji="1" lang="en-US" altLang="ja-JP" dirty="0"/>
          </a:p>
          <a:p>
            <a:r>
              <a:rPr kumimoji="1" lang="ja-JP" altLang="en-US" dirty="0"/>
              <a:t>１位は・・・・・。点数は●●満点中・・・点！！</a:t>
            </a:r>
            <a:endParaRPr kumimoji="1" lang="en-US" altLang="ja-JP" dirty="0"/>
          </a:p>
          <a:p>
            <a:endParaRPr kumimoji="1" lang="en-US" altLang="ja-JP" dirty="0"/>
          </a:p>
          <a:p>
            <a:r>
              <a:rPr kumimoji="1" lang="ja-JP" altLang="en-US" dirty="0"/>
              <a:t>２位は・・・・・。点数は●●満点中・・・点！！</a:t>
            </a:r>
            <a:endParaRPr kumimoji="1" lang="en-US" altLang="ja-JP" dirty="0"/>
          </a:p>
          <a:p>
            <a:endParaRPr kumimoji="1" lang="en-US" altLang="ja-JP" dirty="0"/>
          </a:p>
          <a:p>
            <a:r>
              <a:rPr kumimoji="1" lang="ja-JP" altLang="en-US" dirty="0"/>
              <a:t>３位は・・・・・。点数は●●満点中・・・点！！</a:t>
            </a:r>
            <a:endParaRPr kumimoji="1" lang="en-US" altLang="ja-JP" dirty="0"/>
          </a:p>
          <a:p>
            <a:endParaRPr kumimoji="1" lang="en-US" altLang="ja-JP" dirty="0"/>
          </a:p>
          <a:p>
            <a:r>
              <a:rPr kumimoji="1" lang="ja-JP" altLang="en-US" dirty="0"/>
              <a:t>４位は・・・・・。点数は●●満点中・・・点！！</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５位は・・・・・。点数は●●満点中・・・点！！</a:t>
            </a:r>
            <a:endParaRPr kumimoji="1" lang="en-US" altLang="ja-JP" dirty="0"/>
          </a:p>
          <a:p>
            <a:endParaRPr kumimoji="1" lang="en-US" altLang="ja-JP" dirty="0"/>
          </a:p>
          <a:p>
            <a:endParaRPr kumimoji="1" lang="en-US" altLang="ja-JP" dirty="0"/>
          </a:p>
          <a:p>
            <a:endParaRPr kumimoji="1" lang="en-US" altLang="ja-JP" dirty="0"/>
          </a:p>
          <a:p>
            <a:r>
              <a:rPr kumimoji="1" lang="en-US" altLang="ja-JP" dirty="0"/>
              <a:t>【</a:t>
            </a:r>
            <a:r>
              <a:rPr kumimoji="1" lang="ja-JP" altLang="en-US" dirty="0"/>
              <a:t>推進員からのコメント</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36</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１ヶ月間のみんなのがんばりのおかげで、地球を温めるガスは●●●●</a:t>
            </a:r>
            <a:r>
              <a:rPr kumimoji="1" lang="en-US" altLang="ja-JP" dirty="0">
                <a:latin typeface="ＭＳ 明朝" panose="02020609040205080304" pitchFamily="17" charset="-128"/>
                <a:ea typeface="ＭＳ 明朝" panose="02020609040205080304" pitchFamily="17" charset="-128"/>
              </a:rPr>
              <a:t>kg</a:t>
            </a:r>
            <a:r>
              <a:rPr kumimoji="1" lang="ja-JP" altLang="en-US" dirty="0">
                <a:latin typeface="ＭＳ 明朝" panose="02020609040205080304" pitchFamily="17" charset="-128"/>
                <a:ea typeface="ＭＳ 明朝" panose="02020609040205080304" pitchFamily="17" charset="-128"/>
              </a:rPr>
              <a:t>減らすことができました。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これはサッカーボールにすると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●●●●個分！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杉の木は二酸化炭素を１年間で１４ｋｇ吸収すると言われていますが、その杉の木でいうと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みんなが●●本分の木を植えたのと同じです！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節約できたお金は何と・・・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●●●円！これはお母さんに教えてあげようね！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37</a:t>
            </a:fld>
            <a:endParaRPr kumimoji="1" lang="ja-JP" altLang="en-US"/>
          </a:p>
        </p:txBody>
      </p:sp>
    </p:spTree>
    <p:extLst>
      <p:ext uri="{BB962C8B-B14F-4D97-AF65-F5344CB8AC3E}">
        <p14:creationId xmlns:p14="http://schemas.microsoft.com/office/powerpoint/2010/main" val="3345514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今回の取組みで、全体で</a:t>
            </a:r>
            <a:r>
              <a:rPr kumimoji="1" lang="en-US" altLang="ja-JP" dirty="0"/>
              <a:t>1,483kg</a:t>
            </a:r>
            <a:r>
              <a:rPr kumimoji="1" lang="ja-JP" altLang="en-US" dirty="0"/>
              <a:t>　地球を温めるガスをへらすことができました。</a:t>
            </a:r>
            <a:endParaRPr kumimoji="1" lang="en-US" altLang="ja-JP" dirty="0"/>
          </a:p>
          <a:p>
            <a:r>
              <a:rPr kumimoji="1" lang="ja-JP" altLang="en-US" dirty="0"/>
              <a:t>これを１家族当たりで計算すると、</a:t>
            </a:r>
            <a:r>
              <a:rPr kumimoji="1" lang="en-US" altLang="ja-JP" dirty="0"/>
              <a:t>20kg</a:t>
            </a:r>
            <a:r>
              <a:rPr kumimoji="1" lang="ja-JP" altLang="en-US" dirty="0"/>
              <a:t>になります。</a:t>
            </a:r>
            <a:endParaRPr kumimoji="1" lang="en-US" altLang="ja-JP" dirty="0"/>
          </a:p>
          <a:p>
            <a:r>
              <a:rPr kumimoji="1" lang="ja-JP" altLang="en-US" dirty="0"/>
              <a:t>（担当された学校の１家庭当たりの数値は、とやま環境財団からお送りする資料に記載があります）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これらの値と、富山県が目指している、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の削減量を比べてみました。</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富山県は</a:t>
            </a:r>
            <a:r>
              <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2030</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年までに、１家族から出される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を、１年間で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312kg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、１か月で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26kg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減らすことを目指しています。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（富山県における温室効果ガス排出量の算定結果</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2022</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年度･速報値）より算出）</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なので、今回みなさんは、４週間で、</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クリック</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だいたい４家族分減らすことができたということです。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１か月で見ると、１家族から出る</a:t>
            </a:r>
            <a:r>
              <a:rPr lang="ja-JP" altLang="en-US" sz="12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クリック</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あと６</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減らさないといけない、ということですね。</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あと６</a:t>
            </a:r>
            <a:r>
              <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sz="120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を減らすために何ができるか、みんなで考えてもらえると嬉しいです。</a:t>
            </a:r>
            <a:endParaRPr lang="en-US" altLang="ja-JP" sz="12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38</a:t>
            </a:fld>
            <a:endParaRPr kumimoji="1" lang="ja-JP" altLang="en-US"/>
          </a:p>
        </p:txBody>
      </p:sp>
    </p:spTree>
    <p:extLst>
      <p:ext uri="{BB962C8B-B14F-4D97-AF65-F5344CB8AC3E}">
        <p14:creationId xmlns:p14="http://schemas.microsoft.com/office/powerpoint/2010/main" val="4127257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それではここで、みんなに質問です。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を一ヶ月やってみて、（自分なりに工夫したこと）（楽しかったこと・うれしかったこと）（大変だったこと）は何ですか？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隣のお友達とちょっと話してみてください。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問いかけは１つに絞っても良い。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少し話し合う時間をとる</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はい、それでは何人かに発表してもらいましょう。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こどもたちの感想発表</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推進員コメント</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39</a:t>
            </a:fld>
            <a:endParaRPr kumimoji="1" lang="ja-JP" altLang="en-US"/>
          </a:p>
        </p:txBody>
      </p:sp>
    </p:spTree>
    <p:extLst>
      <p:ext uri="{BB962C8B-B14F-4D97-AF65-F5344CB8AC3E}">
        <p14:creationId xmlns:p14="http://schemas.microsoft.com/office/powerpoint/2010/main" val="3546045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みんながチャレンジ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にとりくんだおかげで、地球がちょっと元気になったかもしれません。</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これからも、地球温暖化を防ぐために、地球にやさしい取組みを続けましょう。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また、自分だけじゃなくて、家族やお友達と楽しみながら取り組んでいけるといいですね。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40</a:t>
            </a:fld>
            <a:endParaRPr kumimoji="1" lang="ja-JP" altLang="en-US"/>
          </a:p>
        </p:txBody>
      </p:sp>
    </p:spTree>
    <p:extLst>
      <p:ext uri="{BB962C8B-B14F-4D97-AF65-F5344CB8AC3E}">
        <p14:creationId xmlns:p14="http://schemas.microsoft.com/office/powerpoint/2010/main" val="354231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それではこれで授業はおわりたいと思います。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この後、環境教育教材での発電体験や</a:t>
            </a:r>
            <a:r>
              <a:rPr kumimoji="1" lang="en-US" altLang="ja-JP" dirty="0">
                <a:latin typeface="ＭＳ 明朝" panose="02020609040205080304" pitchFamily="17" charset="-128"/>
                <a:ea typeface="ＭＳ 明朝" panose="02020609040205080304" pitchFamily="17" charset="-128"/>
              </a:rPr>
              <a:t>DVD</a:t>
            </a:r>
            <a:r>
              <a:rPr kumimoji="1" lang="ja-JP" altLang="en-US" dirty="0">
                <a:latin typeface="ＭＳ 明朝" panose="02020609040205080304" pitchFamily="17" charset="-128"/>
                <a:ea typeface="ＭＳ 明朝" panose="02020609040205080304" pitchFamily="17" charset="-128"/>
              </a:rPr>
              <a:t>視聴、外に出てみるなど、独自のプログラムを実施してください</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41</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今日はまず、</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地球温暖化についてふりかえってみましょう！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みんなが１ヶ月がんばったチャレンジ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のとりくみの結果を見てみましょう。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自由にプログラムを組む</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それでは、前編教室でお話しした内容を振り返ってみましょう。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地球温暖化、覚えている人はいますか？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いっぱい答えてくれましたね。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クイズを交えながら、地球温暖化の仕組みを振り返ってみましょうね。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358472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 P丸ゴシック体M" panose="020F0600000000000000" pitchFamily="50" charset="-128"/>
                <a:ea typeface="AR P丸ゴシック体M" panose="020F0600000000000000" pitchFamily="50" charset="-128"/>
              </a:rPr>
              <a:t>地球温暖化が進むと、空気があたためられて気温がどんどん上がってしまうんです。</a:t>
            </a:r>
            <a:endParaRPr lang="en-US" altLang="ja-JP" sz="1200" dirty="0">
              <a:latin typeface="AR P丸ゴシック体M" panose="020F0600000000000000" pitchFamily="50" charset="-128"/>
              <a:ea typeface="AR P丸ゴシック体M" panose="020F0600000000000000" pitchFamily="50" charset="-128"/>
            </a:endParaRPr>
          </a:p>
          <a:p>
            <a:r>
              <a:rPr kumimoji="1" lang="en-US" altLang="ja-JP" dirty="0"/>
              <a:t>1850</a:t>
            </a:r>
            <a:r>
              <a:rPr kumimoji="1" lang="ja-JP" altLang="en-US" dirty="0"/>
              <a:t>年ごろの産業革命以降、世界の平均気温は約</a:t>
            </a:r>
            <a:r>
              <a:rPr kumimoji="1" lang="en-US" altLang="ja-JP" dirty="0"/>
              <a:t>1℃</a:t>
            </a:r>
            <a:r>
              <a:rPr kumimoji="1" lang="ja-JP" altLang="en-US" dirty="0"/>
              <a:t>上昇しています。</a:t>
            </a:r>
            <a:endParaRPr kumimoji="1" lang="en-US" altLang="ja-JP" dirty="0"/>
          </a:p>
          <a:p>
            <a:r>
              <a:rPr kumimoji="1" lang="en-US" altLang="ja-JP" dirty="0"/>
              <a:t>1℃</a:t>
            </a:r>
            <a:r>
              <a:rPr kumimoji="1" lang="ja-JP" altLang="en-US" dirty="0"/>
              <a:t>というと大した変化と感じないかもしれません。実は、地球の平均気温は</a:t>
            </a:r>
            <a:r>
              <a:rPr kumimoji="1" lang="en-US" altLang="ja-JP" dirty="0"/>
              <a:t>1</a:t>
            </a:r>
            <a:r>
              <a:rPr kumimoji="1" lang="ja-JP" altLang="en-US" dirty="0"/>
              <a:t>万年で</a:t>
            </a:r>
            <a:r>
              <a:rPr kumimoji="1" lang="en-US" altLang="ja-JP" dirty="0"/>
              <a:t>0.5</a:t>
            </a:r>
            <a:r>
              <a:rPr kumimoji="1" lang="ja-JP" altLang="en-US" dirty="0"/>
              <a:t>℃、</a:t>
            </a:r>
            <a:r>
              <a:rPr kumimoji="1" lang="en-US" altLang="ja-JP" dirty="0"/>
              <a:t>2000</a:t>
            </a:r>
            <a:r>
              <a:rPr kumimoji="1" lang="ja-JP" altLang="en-US" dirty="0"/>
              <a:t>年で見ると</a:t>
            </a:r>
            <a:r>
              <a:rPr kumimoji="1" lang="en-US" altLang="ja-JP" dirty="0"/>
              <a:t>0.2℃</a:t>
            </a:r>
            <a:r>
              <a:rPr kumimoji="1" lang="ja-JP" altLang="en-US" dirty="0"/>
              <a:t>程度しか変化していません。</a:t>
            </a:r>
            <a:endParaRPr kumimoji="1" lang="en-US" altLang="ja-JP" dirty="0"/>
          </a:p>
          <a:p>
            <a:r>
              <a:rPr kumimoji="1" lang="ja-JP" altLang="en-US" dirty="0"/>
              <a:t>それなのにわずか</a:t>
            </a:r>
            <a:r>
              <a:rPr kumimoji="1" lang="en-US" altLang="ja-JP" dirty="0"/>
              <a:t>150</a:t>
            </a:r>
            <a:r>
              <a:rPr kumimoji="1" lang="ja-JP" altLang="en-US" dirty="0"/>
              <a:t>年の間に</a:t>
            </a:r>
            <a:r>
              <a:rPr kumimoji="1" lang="en-US" altLang="ja-JP" dirty="0"/>
              <a:t>1℃</a:t>
            </a:r>
            <a:r>
              <a:rPr kumimoji="1" lang="ja-JP" altLang="en-US" dirty="0"/>
              <a:t>気温が上がるというのは、きわめて異常なことなのです。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AR P丸ゴシック体M" panose="020F0600000000000000" pitchFamily="50" charset="-128"/>
              <a:ea typeface="AR P丸ゴシック体M" panose="020F0600000000000000" pitchFamily="50" charset="-128"/>
            </a:endParaRPr>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55374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63775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lnSpc>
                <a:spcPct val="100000"/>
              </a:lnSpc>
            </a:pPr>
            <a:r>
              <a:rPr lang="ja-JP" altLang="en-US" sz="1200" dirty="0">
                <a:latin typeface="AR P丸ゴシック体M" panose="020F0600000000000000" pitchFamily="50" charset="-128"/>
                <a:ea typeface="AR P丸ゴシック体M" panose="020F0600000000000000" pitchFamily="50" charset="-128"/>
              </a:rPr>
              <a:t>地球をあたためるガスが増えすぎると、地球が暑くなります。</a:t>
            </a:r>
            <a:endParaRPr lang="en-US" altLang="ja-JP" sz="1200" dirty="0">
              <a:latin typeface="AR P丸ゴシック体M" panose="020F0600000000000000" pitchFamily="50" charset="-128"/>
              <a:ea typeface="AR P丸ゴシック体M" panose="020F0600000000000000" pitchFamily="50" charset="-128"/>
            </a:endParaRPr>
          </a:p>
          <a:p>
            <a:pPr algn="l">
              <a:lnSpc>
                <a:spcPct val="100000"/>
              </a:lnSpc>
            </a:pPr>
            <a:endParaRPr lang="en-US" altLang="ja-JP" sz="1200" dirty="0">
              <a:latin typeface="AR P丸ゴシック体M" panose="020F0600000000000000" pitchFamily="50" charset="-128"/>
              <a:ea typeface="AR P丸ゴシック体M"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右のグラフは、地球をあたためるガスの１つである二酸化炭素の、ここ</a:t>
            </a:r>
            <a:r>
              <a:rPr kumimoji="1" lang="en-US" altLang="ja-JP" sz="1200" b="0" i="0" u="none" strike="noStrike" kern="1200" dirty="0">
                <a:solidFill>
                  <a:schemeClr val="tx1"/>
                </a:solidFill>
                <a:effectLst/>
                <a:latin typeface="+mn-lt"/>
                <a:ea typeface="+mn-ea"/>
                <a:cs typeface="+mn-cs"/>
              </a:rPr>
              <a:t>250</a:t>
            </a:r>
            <a:r>
              <a:rPr kumimoji="1" lang="ja-JP" altLang="en-US" sz="1200" b="0" i="0" u="none" strike="noStrike" kern="1200" dirty="0">
                <a:solidFill>
                  <a:schemeClr val="tx1"/>
                </a:solidFill>
                <a:effectLst/>
                <a:latin typeface="+mn-lt"/>
                <a:ea typeface="+mn-ea"/>
                <a:cs typeface="+mn-cs"/>
              </a:rPr>
              <a:t>年に出された量を表したものです。世界中のどの地域から出されたものかを、色分けしています。</a:t>
            </a:r>
            <a:endParaRPr kumimoji="1" lang="en-US" altLang="ja-JP" sz="1200" b="0" i="0" u="none" strike="noStrike" kern="1200" dirty="0">
              <a:solidFill>
                <a:schemeClr val="tx1"/>
              </a:solidFill>
              <a:effectLst/>
              <a:latin typeface="+mn-lt"/>
              <a:ea typeface="+mn-ea"/>
              <a:cs typeface="+mn-cs"/>
            </a:endParaRPr>
          </a:p>
          <a:p>
            <a:pPr algn="l">
              <a:lnSpc>
                <a:spcPct val="100000"/>
              </a:lnSpc>
            </a:pPr>
            <a:r>
              <a:rPr lang="en-US" altLang="ja-JP" sz="1200" dirty="0">
                <a:latin typeface="AR P丸ゴシック体M" panose="020F0600000000000000" pitchFamily="50" charset="-128"/>
                <a:ea typeface="AR P丸ゴシック体M" panose="020F0600000000000000" pitchFamily="50" charset="-128"/>
              </a:rPr>
              <a:t>1750</a:t>
            </a:r>
            <a:r>
              <a:rPr lang="ja-JP" altLang="en-US" sz="1200" dirty="0">
                <a:latin typeface="AR P丸ゴシック体M" panose="020F0600000000000000" pitchFamily="50" charset="-128"/>
                <a:ea typeface="AR P丸ゴシック体M" panose="020F0600000000000000" pitchFamily="50" charset="-128"/>
              </a:rPr>
              <a:t>年ごろと比べると、どの地域も二酸化炭素が出された量がとても多くなっていることが分かりますね。</a:t>
            </a:r>
          </a:p>
          <a:p>
            <a:endParaRPr kumimoji="1" lang="ja-JP" altLang="en-US" dirty="0"/>
          </a:p>
        </p:txBody>
      </p:sp>
      <p:sp>
        <p:nvSpPr>
          <p:cNvPr id="4" name="スライド番号プレースホルダー 3"/>
          <p:cNvSpPr>
            <a:spLocks noGrp="1"/>
          </p:cNvSpPr>
          <p:nvPr>
            <p:ph type="sldNum" sz="quarter" idx="5"/>
          </p:nvPr>
        </p:nvSpPr>
        <p:spPr/>
        <p:txBody>
          <a:bodyPr/>
          <a:lstStyle/>
          <a:p>
            <a:fld id="{210E872E-E8CD-4071-B065-1E1421F249C9}" type="slidenum">
              <a:rPr kumimoji="1" lang="ja-JP" altLang="en-US" smtClean="0"/>
              <a:t>9</a:t>
            </a:fld>
            <a:endParaRPr kumimoji="1" lang="ja-JP" altLang="en-US"/>
          </a:p>
        </p:txBody>
      </p:sp>
    </p:spTree>
    <p:extLst>
      <p:ext uri="{BB962C8B-B14F-4D97-AF65-F5344CB8AC3E}">
        <p14:creationId xmlns:p14="http://schemas.microsoft.com/office/powerpoint/2010/main" val="126194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2026/5/8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2026/5/8</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6.jpeg"/><Relationship Id="rId7" Type="http://schemas.openxmlformats.org/officeDocument/2006/relationships/image" Target="../media/image2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ustomXml" Target="../ink/ink1.xml"/><Relationship Id="rId4" Type="http://schemas.openxmlformats.org/officeDocument/2006/relationships/image" Target="../media/image27.png"/><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1.png"/><Relationship Id="rId3" Type="http://schemas.openxmlformats.org/officeDocument/2006/relationships/image" Target="../media/image11.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5" Type="http://schemas.openxmlformats.org/officeDocument/2006/relationships/image" Target="../media/image62.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1.jpe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png"/><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2.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135839-49A9-43A1-AFA7-FF74B8141357}"/>
              </a:ext>
            </a:extLst>
          </p:cNvPr>
          <p:cNvSpPr>
            <a:spLocks noGrp="1"/>
          </p:cNvSpPr>
          <p:nvPr>
            <p:ph type="title"/>
          </p:nvPr>
        </p:nvSpPr>
        <p:spPr/>
        <p:txBody>
          <a:bodyPr/>
          <a:lstStyle/>
          <a:p>
            <a:endParaRPr lang="ja-JP" altLang="en-US"/>
          </a:p>
        </p:txBody>
      </p:sp>
      <p:sp>
        <p:nvSpPr>
          <p:cNvPr id="9" name="コンテンツ プレースホルダー 8">
            <a:extLst>
              <a:ext uri="{FF2B5EF4-FFF2-40B4-BE49-F238E27FC236}">
                <a16:creationId xmlns:a16="http://schemas.microsoft.com/office/drawing/2014/main" id="{4E447A3C-B20C-43FA-B3BA-A22A6DDBFA2F}"/>
              </a:ext>
            </a:extLst>
          </p:cNvPr>
          <p:cNvSpPr>
            <a:spLocks noGrp="1"/>
          </p:cNvSpPr>
          <p:nvPr>
            <p:ph idx="1"/>
          </p:nvPr>
        </p:nvSpPr>
        <p:spPr>
          <a:xfrm>
            <a:off x="457200" y="1664804"/>
            <a:ext cx="8229600" cy="4525963"/>
          </a:xfrm>
        </p:spPr>
        <p:txBody>
          <a:bodyPr>
            <a:normAutofit/>
          </a:bodyPr>
          <a:lstStyle/>
          <a:p>
            <a:r>
              <a:rPr lang="ja-JP" altLang="en-US" sz="4400" dirty="0"/>
              <a:t>このパワーポイントは環境チャレンジ後編教室のサンプルです。</a:t>
            </a:r>
          </a:p>
          <a:p>
            <a:r>
              <a:rPr lang="ja-JP" altLang="en-US" sz="4400" dirty="0"/>
              <a:t>実際の教室の内容は推進員が考えたカリキュラムで行います。</a:t>
            </a:r>
          </a:p>
          <a:p>
            <a:endParaRPr lang="ja-JP" altLang="en-US" sz="4400" dirty="0"/>
          </a:p>
        </p:txBody>
      </p:sp>
    </p:spTree>
    <p:extLst>
      <p:ext uri="{BB962C8B-B14F-4D97-AF65-F5344CB8AC3E}">
        <p14:creationId xmlns:p14="http://schemas.microsoft.com/office/powerpoint/2010/main" val="18963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584E-B941-F5C7-4100-F4FCE76AD2B3}"/>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7EB911-9C5C-7589-A14C-3F4593A81604}"/>
              </a:ext>
            </a:extLst>
          </p:cNvPr>
          <p:cNvGrpSpPr>
            <a:grpSpLocks noChangeAspect="1"/>
          </p:cNvGrpSpPr>
          <p:nvPr/>
        </p:nvGrpSpPr>
        <p:grpSpPr>
          <a:xfrm>
            <a:off x="6179158" y="1744102"/>
            <a:ext cx="2835245" cy="2282653"/>
            <a:chOff x="5459027" y="1859825"/>
            <a:chExt cx="2995905" cy="2412000"/>
          </a:xfrm>
        </p:grpSpPr>
        <p:sp>
          <p:nvSpPr>
            <p:cNvPr id="5" name="楕円 4">
              <a:extLst>
                <a:ext uri="{FF2B5EF4-FFF2-40B4-BE49-F238E27FC236}">
                  <a16:creationId xmlns:a16="http://schemas.microsoft.com/office/drawing/2014/main" id="{E4715C37-2328-D3FB-9067-8151BBEBD526}"/>
                </a:ext>
              </a:extLst>
            </p:cNvPr>
            <p:cNvSpPr/>
            <p:nvPr/>
          </p:nvSpPr>
          <p:spPr>
            <a:xfrm>
              <a:off x="5459027" y="1859825"/>
              <a:ext cx="2995905" cy="2412000"/>
            </a:xfrm>
            <a:prstGeom prst="ellipse">
              <a:avLst/>
            </a:prstGeom>
            <a:solidFill>
              <a:schemeClr val="bg1"/>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0774B0C-F77C-209A-01CB-A1C7B2722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519" y="2101516"/>
              <a:ext cx="1750920" cy="1996663"/>
            </a:xfrm>
            <a:prstGeom prst="rect">
              <a:avLst/>
            </a:prstGeom>
          </p:spPr>
        </p:pic>
      </p:grpSp>
      <p:sp>
        <p:nvSpPr>
          <p:cNvPr id="38" name="楕円 37">
            <a:extLst>
              <a:ext uri="{FF2B5EF4-FFF2-40B4-BE49-F238E27FC236}">
                <a16:creationId xmlns:a16="http://schemas.microsoft.com/office/drawing/2014/main" id="{E8C9A5EF-3A3E-9E44-4239-312AC2724589}"/>
              </a:ext>
            </a:extLst>
          </p:cNvPr>
          <p:cNvSpPr/>
          <p:nvPr/>
        </p:nvSpPr>
        <p:spPr>
          <a:xfrm>
            <a:off x="125506" y="1736812"/>
            <a:ext cx="2844316" cy="2289943"/>
          </a:xfrm>
          <a:prstGeom prst="ellipse">
            <a:avLst/>
          </a:prstGeom>
          <a:solidFill>
            <a:schemeClr val="bg1"/>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CE99FCFE-159D-C8D3-EC47-0C7ABEE21B8B}"/>
              </a:ext>
            </a:extLst>
          </p:cNvPr>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地球温暖化ってなんだろう？</a:t>
            </a:r>
            <a:endParaRPr kumimoji="1" lang="ja-JP" altLang="en-US" sz="3800" dirty="0"/>
          </a:p>
        </p:txBody>
      </p:sp>
      <p:sp>
        <p:nvSpPr>
          <p:cNvPr id="2" name="テキスト ボックス 1">
            <a:extLst>
              <a:ext uri="{FF2B5EF4-FFF2-40B4-BE49-F238E27FC236}">
                <a16:creationId xmlns:a16="http://schemas.microsoft.com/office/drawing/2014/main" id="{B0599BB9-9F28-EBC5-7B1B-7F2882C29616}"/>
              </a:ext>
            </a:extLst>
          </p:cNvPr>
          <p:cNvSpPr txBox="1"/>
          <p:nvPr/>
        </p:nvSpPr>
        <p:spPr>
          <a:xfrm>
            <a:off x="2834992" y="188640"/>
            <a:ext cx="764900" cy="369332"/>
          </a:xfrm>
          <a:prstGeom prst="rect">
            <a:avLst/>
          </a:prstGeom>
          <a:noFill/>
        </p:spPr>
        <p:txBody>
          <a:bodyPr wrap="square" rtlCol="0">
            <a:spAutoFit/>
          </a:bodyPr>
          <a:lstStyle/>
          <a:p>
            <a:r>
              <a:rPr kumimoji="1" lang="ja-JP" altLang="en-US" sz="1800" dirty="0"/>
              <a:t>だん</a:t>
            </a:r>
            <a:endParaRPr kumimoji="1" lang="ja-JP" altLang="en-US" dirty="0"/>
          </a:p>
        </p:txBody>
      </p:sp>
      <p:sp>
        <p:nvSpPr>
          <p:cNvPr id="40" name="楕円 39">
            <a:extLst>
              <a:ext uri="{FF2B5EF4-FFF2-40B4-BE49-F238E27FC236}">
                <a16:creationId xmlns:a16="http://schemas.microsoft.com/office/drawing/2014/main" id="{5B5356B3-CD4B-6734-7449-C54B06BA1373}"/>
              </a:ext>
            </a:extLst>
          </p:cNvPr>
          <p:cNvSpPr/>
          <p:nvPr/>
        </p:nvSpPr>
        <p:spPr>
          <a:xfrm>
            <a:off x="474810" y="4374267"/>
            <a:ext cx="2844316" cy="2289943"/>
          </a:xfrm>
          <a:prstGeom prst="ellipse">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9496296A-FDF5-136D-EE1C-AD6DF2118506}"/>
              </a:ext>
            </a:extLst>
          </p:cNvPr>
          <p:cNvGrpSpPr/>
          <p:nvPr/>
        </p:nvGrpSpPr>
        <p:grpSpPr>
          <a:xfrm flipH="1">
            <a:off x="5824876" y="4379809"/>
            <a:ext cx="2844316" cy="2289943"/>
            <a:chOff x="6210182" y="4437112"/>
            <a:chExt cx="2844316" cy="2289943"/>
          </a:xfrm>
        </p:grpSpPr>
        <p:sp>
          <p:nvSpPr>
            <p:cNvPr id="41" name="楕円 40">
              <a:extLst>
                <a:ext uri="{FF2B5EF4-FFF2-40B4-BE49-F238E27FC236}">
                  <a16:creationId xmlns:a16="http://schemas.microsoft.com/office/drawing/2014/main" id="{2089C4A1-B102-EFE3-731D-F6D2403FFC26}"/>
                </a:ext>
              </a:extLst>
            </p:cNvPr>
            <p:cNvSpPr/>
            <p:nvPr/>
          </p:nvSpPr>
          <p:spPr>
            <a:xfrm>
              <a:off x="6210182" y="4437112"/>
              <a:ext cx="2844316" cy="2289943"/>
            </a:xfrm>
            <a:prstGeom prst="ellipse">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排気ガスのイラスト">
              <a:extLst>
                <a:ext uri="{FF2B5EF4-FFF2-40B4-BE49-F238E27FC236}">
                  <a16:creationId xmlns:a16="http://schemas.microsoft.com/office/drawing/2014/main" id="{C8ACA346-E01F-9531-A25A-7FBBF859A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196" y="4581128"/>
              <a:ext cx="2516260" cy="201929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2" name="グループ化 41">
            <a:extLst>
              <a:ext uri="{FF2B5EF4-FFF2-40B4-BE49-F238E27FC236}">
                <a16:creationId xmlns:a16="http://schemas.microsoft.com/office/drawing/2014/main" id="{E6302AA0-D90B-CAA5-9379-57319FD3D3F8}"/>
              </a:ext>
            </a:extLst>
          </p:cNvPr>
          <p:cNvGrpSpPr/>
          <p:nvPr/>
        </p:nvGrpSpPr>
        <p:grpSpPr>
          <a:xfrm>
            <a:off x="487556" y="1889623"/>
            <a:ext cx="2145481" cy="1873144"/>
            <a:chOff x="546931" y="1952163"/>
            <a:chExt cx="2145481" cy="1873144"/>
          </a:xfrm>
        </p:grpSpPr>
        <p:pic>
          <p:nvPicPr>
            <p:cNvPr id="35" name="図 34">
              <a:extLst>
                <a:ext uri="{FF2B5EF4-FFF2-40B4-BE49-F238E27FC236}">
                  <a16:creationId xmlns:a16="http://schemas.microsoft.com/office/drawing/2014/main" id="{387AA3D6-F725-DC38-2A45-4FA7E19CA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931" y="2023103"/>
              <a:ext cx="2145481" cy="1802204"/>
            </a:xfrm>
            <a:prstGeom prst="rect">
              <a:avLst/>
            </a:prstGeom>
          </p:spPr>
        </p:pic>
        <p:pic>
          <p:nvPicPr>
            <p:cNvPr id="33" name="図 32">
              <a:extLst>
                <a:ext uri="{FF2B5EF4-FFF2-40B4-BE49-F238E27FC236}">
                  <a16:creationId xmlns:a16="http://schemas.microsoft.com/office/drawing/2014/main" id="{027ABCED-9BB6-C98E-7334-0E76707F79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3628" y="1952163"/>
              <a:ext cx="688832" cy="540733"/>
            </a:xfrm>
            <a:prstGeom prst="rect">
              <a:avLst/>
            </a:prstGeom>
          </p:spPr>
        </p:pic>
        <p:pic>
          <p:nvPicPr>
            <p:cNvPr id="2056" name="Picture 8" descr="ワンセグテレビのイラスト">
              <a:extLst>
                <a:ext uri="{FF2B5EF4-FFF2-40B4-BE49-F238E27FC236}">
                  <a16:creationId xmlns:a16="http://schemas.microsoft.com/office/drawing/2014/main" id="{11DE984F-5E5C-23EC-54AF-152B09D4CF5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259" t="35823" r="19259" b="27322"/>
            <a:stretch>
              <a:fillRect/>
            </a:stretch>
          </p:blipFill>
          <p:spPr bwMode="auto">
            <a:xfrm>
              <a:off x="1686924" y="2634603"/>
              <a:ext cx="688832" cy="497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グループ化 6">
            <a:extLst>
              <a:ext uri="{FF2B5EF4-FFF2-40B4-BE49-F238E27FC236}">
                <a16:creationId xmlns:a16="http://schemas.microsoft.com/office/drawing/2014/main" id="{3EDDA9B6-EE8D-5B80-CA25-3F19FC3B924D}"/>
              </a:ext>
            </a:extLst>
          </p:cNvPr>
          <p:cNvGrpSpPr>
            <a:grpSpLocks noChangeAspect="1"/>
          </p:cNvGrpSpPr>
          <p:nvPr/>
        </p:nvGrpSpPr>
        <p:grpSpPr>
          <a:xfrm>
            <a:off x="2330364" y="1790043"/>
            <a:ext cx="4483273" cy="4483273"/>
            <a:chOff x="2498188" y="2234164"/>
            <a:chExt cx="3898498" cy="3898498"/>
          </a:xfrm>
        </p:grpSpPr>
        <p:sp>
          <p:nvSpPr>
            <p:cNvPr id="8" name="楕円 7">
              <a:extLst>
                <a:ext uri="{FF2B5EF4-FFF2-40B4-BE49-F238E27FC236}">
                  <a16:creationId xmlns:a16="http://schemas.microsoft.com/office/drawing/2014/main" id="{E8A338FA-3102-0352-47BE-B4E276B2BA5C}"/>
                </a:ext>
              </a:extLst>
            </p:cNvPr>
            <p:cNvSpPr>
              <a:spLocks noChangeAspect="1"/>
            </p:cNvSpPr>
            <p:nvPr/>
          </p:nvSpPr>
          <p:spPr>
            <a:xfrm>
              <a:off x="2498188" y="2234164"/>
              <a:ext cx="3898498" cy="3898498"/>
            </a:xfrm>
            <a:prstGeom prst="ellipse">
              <a:avLst/>
            </a:prstGeom>
            <a:gradFill flip="none" rotWithShape="1">
              <a:gsLst>
                <a:gs pos="50500">
                  <a:srgbClr val="FFDBA3"/>
                </a:gs>
                <a:gs pos="30000">
                  <a:schemeClr val="accent1">
                    <a:lumMod val="5000"/>
                    <a:lumOff val="95000"/>
                  </a:schemeClr>
                </a:gs>
                <a:gs pos="71000">
                  <a:srgbClr val="EE6B44"/>
                </a:gs>
                <a:gs pos="87000">
                  <a:srgbClr val="FFDBA3"/>
                </a:gs>
              </a:gsLst>
              <a:path path="shape">
                <a:fillToRect l="50000" t="50000" r="50000" b="50000"/>
              </a:path>
              <a:tileRect/>
            </a:gra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AAD2741F-8583-FA88-CDF7-3D00493C1CF1}"/>
                </a:ext>
              </a:extLst>
            </p:cNvPr>
            <p:cNvSpPr/>
            <p:nvPr/>
          </p:nvSpPr>
          <p:spPr>
            <a:xfrm>
              <a:off x="3664602" y="2442380"/>
              <a:ext cx="1508294" cy="293546"/>
            </a:xfrm>
            <a:custGeom>
              <a:avLst/>
              <a:gdLst>
                <a:gd name="connsiteX0" fmla="*/ 0 w 2177143"/>
                <a:gd name="connsiteY0" fmla="*/ 380484 h 380484"/>
                <a:gd name="connsiteX1" fmla="*/ 203200 w 2177143"/>
                <a:gd name="connsiteY1" fmla="*/ 133741 h 380484"/>
                <a:gd name="connsiteX2" fmla="*/ 493485 w 2177143"/>
                <a:gd name="connsiteY2" fmla="*/ 177284 h 380484"/>
                <a:gd name="connsiteX3" fmla="*/ 624114 w 2177143"/>
                <a:gd name="connsiteY3" fmla="*/ 61170 h 380484"/>
                <a:gd name="connsiteX4" fmla="*/ 885371 w 2177143"/>
                <a:gd name="connsiteY4" fmla="*/ 162770 h 380484"/>
                <a:gd name="connsiteX5" fmla="*/ 1233714 w 2177143"/>
                <a:gd name="connsiteY5" fmla="*/ 61170 h 380484"/>
                <a:gd name="connsiteX6" fmla="*/ 1524000 w 2177143"/>
                <a:gd name="connsiteY6" fmla="*/ 90198 h 380484"/>
                <a:gd name="connsiteX7" fmla="*/ 1915885 w 2177143"/>
                <a:gd name="connsiteY7" fmla="*/ 3113 h 380484"/>
                <a:gd name="connsiteX8" fmla="*/ 2177143 w 2177143"/>
                <a:gd name="connsiteY8" fmla="*/ 220827 h 3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143" h="380484">
                  <a:moveTo>
                    <a:pt x="0" y="380484"/>
                  </a:moveTo>
                  <a:cubicBezTo>
                    <a:pt x="60476" y="274046"/>
                    <a:pt x="120953" y="167608"/>
                    <a:pt x="203200" y="133741"/>
                  </a:cubicBezTo>
                  <a:cubicBezTo>
                    <a:pt x="285447" y="99874"/>
                    <a:pt x="423333" y="189379"/>
                    <a:pt x="493485" y="177284"/>
                  </a:cubicBezTo>
                  <a:cubicBezTo>
                    <a:pt x="563637" y="165189"/>
                    <a:pt x="558800" y="63589"/>
                    <a:pt x="624114" y="61170"/>
                  </a:cubicBezTo>
                  <a:cubicBezTo>
                    <a:pt x="689428" y="58751"/>
                    <a:pt x="783771" y="162770"/>
                    <a:pt x="885371" y="162770"/>
                  </a:cubicBezTo>
                  <a:cubicBezTo>
                    <a:pt x="986971" y="162770"/>
                    <a:pt x="1127276" y="73265"/>
                    <a:pt x="1233714" y="61170"/>
                  </a:cubicBezTo>
                  <a:cubicBezTo>
                    <a:pt x="1340152" y="49075"/>
                    <a:pt x="1410305" y="99874"/>
                    <a:pt x="1524000" y="90198"/>
                  </a:cubicBezTo>
                  <a:cubicBezTo>
                    <a:pt x="1637695" y="80522"/>
                    <a:pt x="1807028" y="-18658"/>
                    <a:pt x="1915885" y="3113"/>
                  </a:cubicBezTo>
                  <a:cubicBezTo>
                    <a:pt x="2024742" y="24884"/>
                    <a:pt x="2100942" y="122855"/>
                    <a:pt x="2177143" y="220827"/>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6F363852-B97C-AC6E-2D81-08206FEA7E8C}"/>
                </a:ext>
              </a:extLst>
            </p:cNvPr>
            <p:cNvSpPr/>
            <p:nvPr/>
          </p:nvSpPr>
          <p:spPr>
            <a:xfrm rot="20606191">
              <a:off x="4303672" y="2668921"/>
              <a:ext cx="643538" cy="432478"/>
            </a:xfrm>
            <a:custGeom>
              <a:avLst/>
              <a:gdLst>
                <a:gd name="connsiteX0" fmla="*/ 0 w 928914"/>
                <a:gd name="connsiteY0" fmla="*/ 79006 h 624259"/>
                <a:gd name="connsiteX1" fmla="*/ 290286 w 928914"/>
                <a:gd name="connsiteY1" fmla="*/ 6434 h 624259"/>
                <a:gd name="connsiteX2" fmla="*/ 464457 w 928914"/>
                <a:gd name="connsiteY2" fmla="*/ 224149 h 624259"/>
                <a:gd name="connsiteX3" fmla="*/ 682171 w 928914"/>
                <a:gd name="connsiteY3" fmla="*/ 253177 h 624259"/>
                <a:gd name="connsiteX4" fmla="*/ 812800 w 928914"/>
                <a:gd name="connsiteY4" fmla="*/ 587006 h 624259"/>
                <a:gd name="connsiteX5" fmla="*/ 928914 w 928914"/>
                <a:gd name="connsiteY5" fmla="*/ 601520 h 62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914" h="624259">
                  <a:moveTo>
                    <a:pt x="0" y="79006"/>
                  </a:moveTo>
                  <a:cubicBezTo>
                    <a:pt x="106438" y="30624"/>
                    <a:pt x="212876" y="-17757"/>
                    <a:pt x="290286" y="6434"/>
                  </a:cubicBezTo>
                  <a:cubicBezTo>
                    <a:pt x="367696" y="30625"/>
                    <a:pt x="399143" y="183025"/>
                    <a:pt x="464457" y="224149"/>
                  </a:cubicBezTo>
                  <a:cubicBezTo>
                    <a:pt x="529771" y="265273"/>
                    <a:pt x="624114" y="192701"/>
                    <a:pt x="682171" y="253177"/>
                  </a:cubicBezTo>
                  <a:cubicBezTo>
                    <a:pt x="740228" y="313653"/>
                    <a:pt x="771676" y="528949"/>
                    <a:pt x="812800" y="587006"/>
                  </a:cubicBezTo>
                  <a:cubicBezTo>
                    <a:pt x="853924" y="645063"/>
                    <a:pt x="891419" y="623291"/>
                    <a:pt x="928914" y="60152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2B8B2631-39F6-76BA-33CD-593D6D128776}"/>
                </a:ext>
              </a:extLst>
            </p:cNvPr>
            <p:cNvSpPr/>
            <p:nvPr/>
          </p:nvSpPr>
          <p:spPr>
            <a:xfrm>
              <a:off x="5057260" y="3175370"/>
              <a:ext cx="536071" cy="522875"/>
            </a:xfrm>
            <a:custGeom>
              <a:avLst/>
              <a:gdLst>
                <a:gd name="connsiteX0" fmla="*/ 0 w 773791"/>
                <a:gd name="connsiteY0" fmla="*/ 0 h 754743"/>
                <a:gd name="connsiteX1" fmla="*/ 145143 w 773791"/>
                <a:gd name="connsiteY1" fmla="*/ 0 h 754743"/>
                <a:gd name="connsiteX2" fmla="*/ 174171 w 773791"/>
                <a:gd name="connsiteY2" fmla="*/ 58057 h 754743"/>
                <a:gd name="connsiteX3" fmla="*/ 333828 w 773791"/>
                <a:gd name="connsiteY3" fmla="*/ 130628 h 754743"/>
                <a:gd name="connsiteX4" fmla="*/ 537028 w 773791"/>
                <a:gd name="connsiteY4" fmla="*/ 435428 h 754743"/>
                <a:gd name="connsiteX5" fmla="*/ 769257 w 773791"/>
                <a:gd name="connsiteY5" fmla="*/ 522514 h 754743"/>
                <a:gd name="connsiteX6" fmla="*/ 696685 w 773791"/>
                <a:gd name="connsiteY6" fmla="*/ 754743 h 754743"/>
                <a:gd name="connsiteX7" fmla="*/ 696685 w 773791"/>
                <a:gd name="connsiteY7" fmla="*/ 754743 h 75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791" h="754743">
                  <a:moveTo>
                    <a:pt x="0" y="0"/>
                  </a:moveTo>
                  <a:lnTo>
                    <a:pt x="145143" y="0"/>
                  </a:lnTo>
                  <a:cubicBezTo>
                    <a:pt x="174171" y="9676"/>
                    <a:pt x="142724" y="36286"/>
                    <a:pt x="174171" y="58057"/>
                  </a:cubicBezTo>
                  <a:cubicBezTo>
                    <a:pt x="205618" y="79828"/>
                    <a:pt x="273352" y="67733"/>
                    <a:pt x="333828" y="130628"/>
                  </a:cubicBezTo>
                  <a:cubicBezTo>
                    <a:pt x="394304" y="193523"/>
                    <a:pt x="464457" y="370114"/>
                    <a:pt x="537028" y="435428"/>
                  </a:cubicBezTo>
                  <a:cubicBezTo>
                    <a:pt x="609599" y="500742"/>
                    <a:pt x="742648" y="469295"/>
                    <a:pt x="769257" y="522514"/>
                  </a:cubicBezTo>
                  <a:cubicBezTo>
                    <a:pt x="795866" y="575733"/>
                    <a:pt x="696685" y="754743"/>
                    <a:pt x="696685" y="754743"/>
                  </a:cubicBezTo>
                  <a:lnTo>
                    <a:pt x="696685" y="754743"/>
                  </a:ln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85BE8FA1-8EC5-A584-9718-504CB8F7F6C2}"/>
                </a:ext>
              </a:extLst>
            </p:cNvPr>
            <p:cNvSpPr/>
            <p:nvPr/>
          </p:nvSpPr>
          <p:spPr>
            <a:xfrm>
              <a:off x="2739481" y="3436808"/>
              <a:ext cx="191084" cy="563096"/>
            </a:xfrm>
            <a:custGeom>
              <a:avLst/>
              <a:gdLst>
                <a:gd name="connsiteX0" fmla="*/ 275820 w 275820"/>
                <a:gd name="connsiteY0" fmla="*/ 0 h 812800"/>
                <a:gd name="connsiteX1" fmla="*/ 14563 w 275820"/>
                <a:gd name="connsiteY1" fmla="*/ 232229 h 812800"/>
                <a:gd name="connsiteX2" fmla="*/ 87135 w 275820"/>
                <a:gd name="connsiteY2" fmla="*/ 406400 h 812800"/>
                <a:gd name="connsiteX3" fmla="*/ 49 w 275820"/>
                <a:gd name="connsiteY3" fmla="*/ 566057 h 812800"/>
                <a:gd name="connsiteX4" fmla="*/ 101649 w 275820"/>
                <a:gd name="connsiteY4" fmla="*/ 8128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20" h="812800">
                  <a:moveTo>
                    <a:pt x="275820" y="0"/>
                  </a:moveTo>
                  <a:cubicBezTo>
                    <a:pt x="160915" y="82248"/>
                    <a:pt x="46010" y="164496"/>
                    <a:pt x="14563" y="232229"/>
                  </a:cubicBezTo>
                  <a:cubicBezTo>
                    <a:pt x="-16884" y="299962"/>
                    <a:pt x="89554" y="350762"/>
                    <a:pt x="87135" y="406400"/>
                  </a:cubicBezTo>
                  <a:cubicBezTo>
                    <a:pt x="84716" y="462038"/>
                    <a:pt x="-2370" y="498324"/>
                    <a:pt x="49" y="566057"/>
                  </a:cubicBezTo>
                  <a:cubicBezTo>
                    <a:pt x="2468" y="633790"/>
                    <a:pt x="52058" y="723295"/>
                    <a:pt x="101649" y="81280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5BF2B0C8-602A-9FBC-1242-B0C13E2CA4E9}"/>
                </a:ext>
              </a:extLst>
            </p:cNvPr>
            <p:cNvSpPr/>
            <p:nvPr/>
          </p:nvSpPr>
          <p:spPr>
            <a:xfrm>
              <a:off x="3240592" y="3979794"/>
              <a:ext cx="92461" cy="452488"/>
            </a:xfrm>
            <a:custGeom>
              <a:avLst/>
              <a:gdLst>
                <a:gd name="connsiteX0" fmla="*/ 133065 w 133463"/>
                <a:gd name="connsiteY0" fmla="*/ 0 h 653143"/>
                <a:gd name="connsiteX1" fmla="*/ 45979 w 133463"/>
                <a:gd name="connsiteY1" fmla="*/ 261257 h 653143"/>
                <a:gd name="connsiteX2" fmla="*/ 133065 w 133463"/>
                <a:gd name="connsiteY2" fmla="*/ 348343 h 653143"/>
                <a:gd name="connsiteX3" fmla="*/ 2436 w 133463"/>
                <a:gd name="connsiteY3" fmla="*/ 493485 h 653143"/>
                <a:gd name="connsiteX4" fmla="*/ 60493 w 133463"/>
                <a:gd name="connsiteY4" fmla="*/ 653143 h 653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63" h="653143">
                  <a:moveTo>
                    <a:pt x="133065" y="0"/>
                  </a:moveTo>
                  <a:cubicBezTo>
                    <a:pt x="89522" y="101600"/>
                    <a:pt x="45979" y="203200"/>
                    <a:pt x="45979" y="261257"/>
                  </a:cubicBezTo>
                  <a:cubicBezTo>
                    <a:pt x="45979" y="319314"/>
                    <a:pt x="140322" y="309638"/>
                    <a:pt x="133065" y="348343"/>
                  </a:cubicBezTo>
                  <a:cubicBezTo>
                    <a:pt x="125808" y="387048"/>
                    <a:pt x="14531" y="442685"/>
                    <a:pt x="2436" y="493485"/>
                  </a:cubicBezTo>
                  <a:cubicBezTo>
                    <a:pt x="-9659" y="544285"/>
                    <a:pt x="25417" y="598714"/>
                    <a:pt x="60493" y="653143"/>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F0F90BAB-E209-A409-A396-5C250F16DDB0}"/>
                </a:ext>
              </a:extLst>
            </p:cNvPr>
            <p:cNvSpPr/>
            <p:nvPr/>
          </p:nvSpPr>
          <p:spPr>
            <a:xfrm>
              <a:off x="3113288" y="4623332"/>
              <a:ext cx="1305461" cy="869627"/>
            </a:xfrm>
            <a:custGeom>
              <a:avLst/>
              <a:gdLst>
                <a:gd name="connsiteX0" fmla="*/ 26536 w 1884365"/>
                <a:gd name="connsiteY0" fmla="*/ 0 h 1255261"/>
                <a:gd name="connsiteX1" fmla="*/ 26536 w 1884365"/>
                <a:gd name="connsiteY1" fmla="*/ 174171 h 1255261"/>
                <a:gd name="connsiteX2" fmla="*/ 302308 w 1884365"/>
                <a:gd name="connsiteY2" fmla="*/ 290286 h 1255261"/>
                <a:gd name="connsiteX3" fmla="*/ 157165 w 1884365"/>
                <a:gd name="connsiteY3" fmla="*/ 435429 h 1255261"/>
                <a:gd name="connsiteX4" fmla="*/ 665165 w 1884365"/>
                <a:gd name="connsiteY4" fmla="*/ 696686 h 1255261"/>
                <a:gd name="connsiteX5" fmla="*/ 723222 w 1884365"/>
                <a:gd name="connsiteY5" fmla="*/ 885371 h 1255261"/>
                <a:gd name="connsiteX6" fmla="*/ 1028022 w 1884365"/>
                <a:gd name="connsiteY6" fmla="*/ 928914 h 1255261"/>
                <a:gd name="connsiteX7" fmla="*/ 1173165 w 1884365"/>
                <a:gd name="connsiteY7" fmla="*/ 1117600 h 1255261"/>
                <a:gd name="connsiteX8" fmla="*/ 1492479 w 1884365"/>
                <a:gd name="connsiteY8" fmla="*/ 1103086 h 1255261"/>
                <a:gd name="connsiteX9" fmla="*/ 1753736 w 1884365"/>
                <a:gd name="connsiteY9" fmla="*/ 1248229 h 1255261"/>
                <a:gd name="connsiteX10" fmla="*/ 1884365 w 1884365"/>
                <a:gd name="connsiteY10" fmla="*/ 1219200 h 12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4365" h="1255261">
                  <a:moveTo>
                    <a:pt x="26536" y="0"/>
                  </a:moveTo>
                  <a:cubicBezTo>
                    <a:pt x="3555" y="62895"/>
                    <a:pt x="-19426" y="125790"/>
                    <a:pt x="26536" y="174171"/>
                  </a:cubicBezTo>
                  <a:cubicBezTo>
                    <a:pt x="72498" y="222552"/>
                    <a:pt x="280537" y="246743"/>
                    <a:pt x="302308" y="290286"/>
                  </a:cubicBezTo>
                  <a:cubicBezTo>
                    <a:pt x="324079" y="333829"/>
                    <a:pt x="96689" y="367696"/>
                    <a:pt x="157165" y="435429"/>
                  </a:cubicBezTo>
                  <a:cubicBezTo>
                    <a:pt x="217641" y="503162"/>
                    <a:pt x="570822" y="621696"/>
                    <a:pt x="665165" y="696686"/>
                  </a:cubicBezTo>
                  <a:cubicBezTo>
                    <a:pt x="759508" y="771676"/>
                    <a:pt x="662746" y="846666"/>
                    <a:pt x="723222" y="885371"/>
                  </a:cubicBezTo>
                  <a:cubicBezTo>
                    <a:pt x="783698" y="924076"/>
                    <a:pt x="953032" y="890209"/>
                    <a:pt x="1028022" y="928914"/>
                  </a:cubicBezTo>
                  <a:cubicBezTo>
                    <a:pt x="1103013" y="967619"/>
                    <a:pt x="1095756" y="1088571"/>
                    <a:pt x="1173165" y="1117600"/>
                  </a:cubicBezTo>
                  <a:cubicBezTo>
                    <a:pt x="1250574" y="1146629"/>
                    <a:pt x="1395717" y="1081315"/>
                    <a:pt x="1492479" y="1103086"/>
                  </a:cubicBezTo>
                  <a:cubicBezTo>
                    <a:pt x="1589241" y="1124858"/>
                    <a:pt x="1688422" y="1228877"/>
                    <a:pt x="1753736" y="1248229"/>
                  </a:cubicBezTo>
                  <a:cubicBezTo>
                    <a:pt x="1819050" y="1267581"/>
                    <a:pt x="1851707" y="1243390"/>
                    <a:pt x="1884365" y="121920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719ABAA2-A543-3F39-BB3E-18F05C445730}"/>
                </a:ext>
              </a:extLst>
            </p:cNvPr>
            <p:cNvSpPr/>
            <p:nvPr/>
          </p:nvSpPr>
          <p:spPr>
            <a:xfrm>
              <a:off x="3895874" y="5307092"/>
              <a:ext cx="1618902" cy="462581"/>
            </a:xfrm>
            <a:custGeom>
              <a:avLst/>
              <a:gdLst>
                <a:gd name="connsiteX0" fmla="*/ 0 w 2336800"/>
                <a:gd name="connsiteY0" fmla="*/ 478972 h 667711"/>
                <a:gd name="connsiteX1" fmla="*/ 203200 w 2336800"/>
                <a:gd name="connsiteY1" fmla="*/ 609600 h 667711"/>
                <a:gd name="connsiteX2" fmla="*/ 580571 w 2336800"/>
                <a:gd name="connsiteY2" fmla="*/ 580572 h 667711"/>
                <a:gd name="connsiteX3" fmla="*/ 928914 w 2336800"/>
                <a:gd name="connsiteY3" fmla="*/ 667658 h 667711"/>
                <a:gd name="connsiteX4" fmla="*/ 1175657 w 2336800"/>
                <a:gd name="connsiteY4" fmla="*/ 566058 h 667711"/>
                <a:gd name="connsiteX5" fmla="*/ 1364343 w 2336800"/>
                <a:gd name="connsiteY5" fmla="*/ 566058 h 667711"/>
                <a:gd name="connsiteX6" fmla="*/ 1640114 w 2336800"/>
                <a:gd name="connsiteY6" fmla="*/ 508000 h 667711"/>
                <a:gd name="connsiteX7" fmla="*/ 1901371 w 2336800"/>
                <a:gd name="connsiteY7" fmla="*/ 493486 h 667711"/>
                <a:gd name="connsiteX8" fmla="*/ 2046514 w 2336800"/>
                <a:gd name="connsiteY8" fmla="*/ 246743 h 667711"/>
                <a:gd name="connsiteX9" fmla="*/ 2235200 w 2336800"/>
                <a:gd name="connsiteY9" fmla="*/ 203200 h 667711"/>
                <a:gd name="connsiteX10" fmla="*/ 2336800 w 2336800"/>
                <a:gd name="connsiteY10" fmla="*/ 0 h 6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6800" h="667711">
                  <a:moveTo>
                    <a:pt x="0" y="478972"/>
                  </a:moveTo>
                  <a:cubicBezTo>
                    <a:pt x="53219" y="535819"/>
                    <a:pt x="106438" y="592667"/>
                    <a:pt x="203200" y="609600"/>
                  </a:cubicBezTo>
                  <a:cubicBezTo>
                    <a:pt x="299962" y="626533"/>
                    <a:pt x="459619" y="570896"/>
                    <a:pt x="580571" y="580572"/>
                  </a:cubicBezTo>
                  <a:cubicBezTo>
                    <a:pt x="701523" y="590248"/>
                    <a:pt x="829733" y="670077"/>
                    <a:pt x="928914" y="667658"/>
                  </a:cubicBezTo>
                  <a:cubicBezTo>
                    <a:pt x="1028095" y="665239"/>
                    <a:pt x="1103086" y="582991"/>
                    <a:pt x="1175657" y="566058"/>
                  </a:cubicBezTo>
                  <a:cubicBezTo>
                    <a:pt x="1248228" y="549125"/>
                    <a:pt x="1286934" y="575734"/>
                    <a:pt x="1364343" y="566058"/>
                  </a:cubicBezTo>
                  <a:cubicBezTo>
                    <a:pt x="1441753" y="556382"/>
                    <a:pt x="1550609" y="520095"/>
                    <a:pt x="1640114" y="508000"/>
                  </a:cubicBezTo>
                  <a:cubicBezTo>
                    <a:pt x="1729619" y="495905"/>
                    <a:pt x="1833638" y="537029"/>
                    <a:pt x="1901371" y="493486"/>
                  </a:cubicBezTo>
                  <a:cubicBezTo>
                    <a:pt x="1969104" y="449943"/>
                    <a:pt x="1990876" y="295124"/>
                    <a:pt x="2046514" y="246743"/>
                  </a:cubicBezTo>
                  <a:cubicBezTo>
                    <a:pt x="2102152" y="198362"/>
                    <a:pt x="2186819" y="244324"/>
                    <a:pt x="2235200" y="203200"/>
                  </a:cubicBezTo>
                  <a:cubicBezTo>
                    <a:pt x="2283581" y="162076"/>
                    <a:pt x="2310190" y="81038"/>
                    <a:pt x="2336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61D585AB-63B9-841D-DFDD-525EFAB9D5C9}"/>
                </a:ext>
              </a:extLst>
            </p:cNvPr>
            <p:cNvSpPr/>
            <p:nvPr/>
          </p:nvSpPr>
          <p:spPr>
            <a:xfrm>
              <a:off x="4851126" y="4924991"/>
              <a:ext cx="412267" cy="303509"/>
            </a:xfrm>
            <a:custGeom>
              <a:avLst/>
              <a:gdLst>
                <a:gd name="connsiteX0" fmla="*/ 0 w 595086"/>
                <a:gd name="connsiteY0" fmla="*/ 319314 h 438099"/>
                <a:gd name="connsiteX1" fmla="*/ 232229 w 595086"/>
                <a:gd name="connsiteY1" fmla="*/ 435428 h 438099"/>
                <a:gd name="connsiteX2" fmla="*/ 319314 w 595086"/>
                <a:gd name="connsiteY2" fmla="*/ 217714 h 438099"/>
                <a:gd name="connsiteX3" fmla="*/ 493486 w 595086"/>
                <a:gd name="connsiteY3" fmla="*/ 188685 h 438099"/>
                <a:gd name="connsiteX4" fmla="*/ 595086 w 595086"/>
                <a:gd name="connsiteY4" fmla="*/ 0 h 43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086" h="438099">
                  <a:moveTo>
                    <a:pt x="0" y="319314"/>
                  </a:moveTo>
                  <a:cubicBezTo>
                    <a:pt x="89505" y="385837"/>
                    <a:pt x="179010" y="452361"/>
                    <a:pt x="232229" y="435428"/>
                  </a:cubicBezTo>
                  <a:cubicBezTo>
                    <a:pt x="285448" y="418495"/>
                    <a:pt x="275771" y="258838"/>
                    <a:pt x="319314" y="217714"/>
                  </a:cubicBezTo>
                  <a:cubicBezTo>
                    <a:pt x="362857" y="176590"/>
                    <a:pt x="447524" y="224971"/>
                    <a:pt x="493486" y="188685"/>
                  </a:cubicBezTo>
                  <a:cubicBezTo>
                    <a:pt x="539448" y="152399"/>
                    <a:pt x="567267" y="76199"/>
                    <a:pt x="595086"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6DF7F355-DB06-BE6A-ED58-B2CF374726C1}"/>
                </a:ext>
              </a:extLst>
            </p:cNvPr>
            <p:cNvSpPr/>
            <p:nvPr/>
          </p:nvSpPr>
          <p:spPr>
            <a:xfrm>
              <a:off x="5152786" y="4824438"/>
              <a:ext cx="563096" cy="596828"/>
            </a:xfrm>
            <a:custGeom>
              <a:avLst/>
              <a:gdLst>
                <a:gd name="connsiteX0" fmla="*/ 0 w 812800"/>
                <a:gd name="connsiteY0" fmla="*/ 798285 h 861490"/>
                <a:gd name="connsiteX1" fmla="*/ 87085 w 812800"/>
                <a:gd name="connsiteY1" fmla="*/ 856343 h 861490"/>
                <a:gd name="connsiteX2" fmla="*/ 275771 w 812800"/>
                <a:gd name="connsiteY2" fmla="*/ 682171 h 861490"/>
                <a:gd name="connsiteX3" fmla="*/ 420914 w 812800"/>
                <a:gd name="connsiteY3" fmla="*/ 696685 h 861490"/>
                <a:gd name="connsiteX4" fmla="*/ 566057 w 812800"/>
                <a:gd name="connsiteY4" fmla="*/ 449943 h 861490"/>
                <a:gd name="connsiteX5" fmla="*/ 769257 w 812800"/>
                <a:gd name="connsiteY5" fmla="*/ 377371 h 861490"/>
                <a:gd name="connsiteX6" fmla="*/ 812800 w 812800"/>
                <a:gd name="connsiteY6" fmla="*/ 0 h 86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1490">
                  <a:moveTo>
                    <a:pt x="0" y="798285"/>
                  </a:moveTo>
                  <a:cubicBezTo>
                    <a:pt x="20561" y="836990"/>
                    <a:pt x="41123" y="875695"/>
                    <a:pt x="87085" y="856343"/>
                  </a:cubicBezTo>
                  <a:cubicBezTo>
                    <a:pt x="133047" y="836991"/>
                    <a:pt x="220133" y="708781"/>
                    <a:pt x="275771" y="682171"/>
                  </a:cubicBezTo>
                  <a:cubicBezTo>
                    <a:pt x="331409" y="655561"/>
                    <a:pt x="372533" y="735390"/>
                    <a:pt x="420914" y="696685"/>
                  </a:cubicBezTo>
                  <a:cubicBezTo>
                    <a:pt x="469295" y="657980"/>
                    <a:pt x="508000" y="503162"/>
                    <a:pt x="566057" y="449943"/>
                  </a:cubicBezTo>
                  <a:cubicBezTo>
                    <a:pt x="624114" y="396724"/>
                    <a:pt x="728133" y="452361"/>
                    <a:pt x="769257" y="377371"/>
                  </a:cubicBezTo>
                  <a:cubicBezTo>
                    <a:pt x="810381" y="302381"/>
                    <a:pt x="811590" y="151190"/>
                    <a:pt x="812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0D9DFAD8-6DCF-E40A-3511-0CCC2D56B171}"/>
                </a:ext>
              </a:extLst>
            </p:cNvPr>
            <p:cNvSpPr/>
            <p:nvPr/>
          </p:nvSpPr>
          <p:spPr>
            <a:xfrm>
              <a:off x="5906932" y="3487085"/>
              <a:ext cx="245987" cy="955253"/>
            </a:xfrm>
            <a:custGeom>
              <a:avLst/>
              <a:gdLst>
                <a:gd name="connsiteX0" fmla="*/ 0 w 355070"/>
                <a:gd name="connsiteY0" fmla="*/ 0 h 1378857"/>
                <a:gd name="connsiteX1" fmla="*/ 348343 w 355070"/>
                <a:gd name="connsiteY1" fmla="*/ 261257 h 1378857"/>
                <a:gd name="connsiteX2" fmla="*/ 232229 w 355070"/>
                <a:gd name="connsiteY2" fmla="*/ 580571 h 1378857"/>
                <a:gd name="connsiteX3" fmla="*/ 261257 w 355070"/>
                <a:gd name="connsiteY3" fmla="*/ 841828 h 1378857"/>
                <a:gd name="connsiteX4" fmla="*/ 145143 w 355070"/>
                <a:gd name="connsiteY4" fmla="*/ 1175657 h 1378857"/>
                <a:gd name="connsiteX5" fmla="*/ 29029 w 355070"/>
                <a:gd name="connsiteY5" fmla="*/ 1378857 h 1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0" h="1378857">
                  <a:moveTo>
                    <a:pt x="0" y="0"/>
                  </a:moveTo>
                  <a:cubicBezTo>
                    <a:pt x="154819" y="82247"/>
                    <a:pt x="309638" y="164495"/>
                    <a:pt x="348343" y="261257"/>
                  </a:cubicBezTo>
                  <a:cubicBezTo>
                    <a:pt x="387048" y="358019"/>
                    <a:pt x="246743" y="483809"/>
                    <a:pt x="232229" y="580571"/>
                  </a:cubicBezTo>
                  <a:cubicBezTo>
                    <a:pt x="217715" y="677333"/>
                    <a:pt x="275771" y="742647"/>
                    <a:pt x="261257" y="841828"/>
                  </a:cubicBezTo>
                  <a:cubicBezTo>
                    <a:pt x="246743" y="941009"/>
                    <a:pt x="183848" y="1086152"/>
                    <a:pt x="145143" y="1175657"/>
                  </a:cubicBezTo>
                  <a:cubicBezTo>
                    <a:pt x="106438" y="1265162"/>
                    <a:pt x="67733" y="1322009"/>
                    <a:pt x="29029" y="1378857"/>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E13A55E-C289-9A9C-AE77-C5536CE7AF90}"/>
                </a:ext>
              </a:extLst>
            </p:cNvPr>
            <p:cNvSpPr/>
            <p:nvPr/>
          </p:nvSpPr>
          <p:spPr>
            <a:xfrm rot="5744590" flipH="1">
              <a:off x="3406906" y="2985677"/>
              <a:ext cx="563096" cy="596828"/>
            </a:xfrm>
            <a:custGeom>
              <a:avLst/>
              <a:gdLst>
                <a:gd name="connsiteX0" fmla="*/ 0 w 812800"/>
                <a:gd name="connsiteY0" fmla="*/ 798285 h 861490"/>
                <a:gd name="connsiteX1" fmla="*/ 87085 w 812800"/>
                <a:gd name="connsiteY1" fmla="*/ 856343 h 861490"/>
                <a:gd name="connsiteX2" fmla="*/ 275771 w 812800"/>
                <a:gd name="connsiteY2" fmla="*/ 682171 h 861490"/>
                <a:gd name="connsiteX3" fmla="*/ 420914 w 812800"/>
                <a:gd name="connsiteY3" fmla="*/ 696685 h 861490"/>
                <a:gd name="connsiteX4" fmla="*/ 566057 w 812800"/>
                <a:gd name="connsiteY4" fmla="*/ 449943 h 861490"/>
                <a:gd name="connsiteX5" fmla="*/ 769257 w 812800"/>
                <a:gd name="connsiteY5" fmla="*/ 377371 h 861490"/>
                <a:gd name="connsiteX6" fmla="*/ 812800 w 812800"/>
                <a:gd name="connsiteY6" fmla="*/ 0 h 86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1490">
                  <a:moveTo>
                    <a:pt x="0" y="798285"/>
                  </a:moveTo>
                  <a:cubicBezTo>
                    <a:pt x="20561" y="836990"/>
                    <a:pt x="41123" y="875695"/>
                    <a:pt x="87085" y="856343"/>
                  </a:cubicBezTo>
                  <a:cubicBezTo>
                    <a:pt x="133047" y="836991"/>
                    <a:pt x="220133" y="708781"/>
                    <a:pt x="275771" y="682171"/>
                  </a:cubicBezTo>
                  <a:cubicBezTo>
                    <a:pt x="331409" y="655561"/>
                    <a:pt x="372533" y="735390"/>
                    <a:pt x="420914" y="696685"/>
                  </a:cubicBezTo>
                  <a:cubicBezTo>
                    <a:pt x="469295" y="657980"/>
                    <a:pt x="508000" y="503162"/>
                    <a:pt x="566057" y="449943"/>
                  </a:cubicBezTo>
                  <a:cubicBezTo>
                    <a:pt x="624114" y="396724"/>
                    <a:pt x="728133" y="452361"/>
                    <a:pt x="769257" y="377371"/>
                  </a:cubicBezTo>
                  <a:cubicBezTo>
                    <a:pt x="810381" y="302381"/>
                    <a:pt x="811590" y="151190"/>
                    <a:pt x="812800" y="0"/>
                  </a:cubicBezTo>
                </a:path>
              </a:pathLst>
            </a:custGeom>
            <a:noFill/>
            <a:ln w="34925">
              <a:solidFill>
                <a:srgbClr val="AD47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a:extLst>
              <a:ext uri="{FF2B5EF4-FFF2-40B4-BE49-F238E27FC236}">
                <a16:creationId xmlns:a16="http://schemas.microsoft.com/office/drawing/2014/main" id="{DF41C5AF-9EE9-DB47-2CEE-85E7CF6F47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2116" y="2922249"/>
            <a:ext cx="2799769" cy="2141917"/>
          </a:xfrm>
          <a:prstGeom prst="rect">
            <a:avLst/>
          </a:prstGeom>
        </p:spPr>
      </p:pic>
      <p:pic>
        <p:nvPicPr>
          <p:cNvPr id="21" name="図 20">
            <a:extLst>
              <a:ext uri="{FF2B5EF4-FFF2-40B4-BE49-F238E27FC236}">
                <a16:creationId xmlns:a16="http://schemas.microsoft.com/office/drawing/2014/main" id="{4C2E37E2-71D3-6CD7-E029-CF2D359D5B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104" y="4451415"/>
            <a:ext cx="1999688" cy="2091156"/>
          </a:xfrm>
          <a:prstGeom prst="rect">
            <a:avLst/>
          </a:prstGeom>
        </p:spPr>
      </p:pic>
    </p:spTree>
    <p:extLst>
      <p:ext uri="{BB962C8B-B14F-4D97-AF65-F5344CB8AC3E}">
        <p14:creationId xmlns:p14="http://schemas.microsoft.com/office/powerpoint/2010/main" val="237028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何がおこっているの？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762" y="3212976"/>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a:t>ヒマラヤの氷がとけている</a:t>
            </a:r>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0"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3869923"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a:t>1978</a:t>
            </a:r>
            <a:r>
              <a:rPr kumimoji="1" lang="ja-JP" altLang="en-US" sz="2000" dirty="0"/>
              <a:t>年</a:t>
            </a:r>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pPr algn="ctr"/>
            <a:r>
              <a:rPr lang="en-US" altLang="ja-JP" sz="2800" dirty="0">
                <a:latin typeface="HGP創英角ﾎﾟｯﾌﾟ体" panose="040B0A00000000000000" pitchFamily="50" charset="-128"/>
                <a:ea typeface="HGP創英角ﾎﾟｯﾌﾟ体" panose="040B0A00000000000000" pitchFamily="50" charset="-128"/>
              </a:rPr>
              <a:t>45</a:t>
            </a:r>
            <a:r>
              <a:rPr kumimoji="1" lang="ja-JP" altLang="en-US" sz="2800" dirty="0">
                <a:latin typeface="HGP創英角ﾎﾟｯﾌﾟ体" panose="040B0A00000000000000" pitchFamily="50" charset="-128"/>
                <a:ea typeface="HGP創英角ﾎﾟｯﾌﾟ体" panose="040B0A00000000000000" pitchFamily="50" charset="-128"/>
              </a:rPr>
              <a:t>年でこんなにへってしまった！</a:t>
            </a:r>
          </a:p>
        </p:txBody>
      </p:sp>
      <p:sp>
        <p:nvSpPr>
          <p:cNvPr id="11" name="フリーフォーム 10"/>
          <p:cNvSpPr/>
          <p:nvPr/>
        </p:nvSpPr>
        <p:spPr>
          <a:xfrm>
            <a:off x="2581712"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539552"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737B11C-4490-C916-A94A-48DA9A164AFD}"/>
              </a:ext>
            </a:extLst>
          </p:cNvPr>
          <p:cNvGrpSpPr>
            <a:grpSpLocks noChangeAspect="1"/>
          </p:cNvGrpSpPr>
          <p:nvPr/>
        </p:nvGrpSpPr>
        <p:grpSpPr>
          <a:xfrm>
            <a:off x="4943701" y="2130544"/>
            <a:ext cx="4146615" cy="3110090"/>
            <a:chOff x="3868513" y="2178594"/>
            <a:chExt cx="4454975" cy="3341369"/>
          </a:xfrm>
        </p:grpSpPr>
        <p:pic>
          <p:nvPicPr>
            <p:cNvPr id="3" name="図 2">
              <a:extLst>
                <a:ext uri="{FF2B5EF4-FFF2-40B4-BE49-F238E27FC236}">
                  <a16:creationId xmlns:a16="http://schemas.microsoft.com/office/drawing/2014/main" id="{3466AD36-1C66-93C3-85A3-9AD1B9ED7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8513" y="2564904"/>
              <a:ext cx="4454975" cy="2955059"/>
            </a:xfrm>
            <a:prstGeom prst="rect">
              <a:avLst/>
            </a:prstGeom>
          </p:spPr>
        </p:pic>
        <p:grpSp>
          <p:nvGrpSpPr>
            <p:cNvPr id="9" name="グループ化 8">
              <a:extLst>
                <a:ext uri="{FF2B5EF4-FFF2-40B4-BE49-F238E27FC236}">
                  <a16:creationId xmlns:a16="http://schemas.microsoft.com/office/drawing/2014/main" id="{BA60B59B-1614-2BAD-AB87-B1AA78EFE75D}"/>
                </a:ext>
              </a:extLst>
            </p:cNvPr>
            <p:cNvGrpSpPr/>
            <p:nvPr/>
          </p:nvGrpSpPr>
          <p:grpSpPr>
            <a:xfrm>
              <a:off x="5767649" y="3666342"/>
              <a:ext cx="808520" cy="343161"/>
              <a:chOff x="5704694" y="3616522"/>
              <a:chExt cx="915480" cy="421560"/>
            </a:xfrm>
          </p:grpSpPr>
          <mc:AlternateContent xmlns:mc="http://schemas.openxmlformats.org/markup-compatibility/2006" xmlns:p14="http://schemas.microsoft.com/office/powerpoint/2010/main">
            <mc:Choice Requires="p14">
              <p:contentPart p14:bwMode="auto" r:id="rId5">
                <p14:nvContentPartPr>
                  <p14:cNvPr id="17" name="インク 16">
                    <a:extLst>
                      <a:ext uri="{FF2B5EF4-FFF2-40B4-BE49-F238E27FC236}">
                        <a16:creationId xmlns:a16="http://schemas.microsoft.com/office/drawing/2014/main" id="{E44BE14F-23C1-E314-0B2E-F92B2B0A69B6}"/>
                      </a:ext>
                    </a:extLst>
                  </p14:cNvPr>
                  <p14:cNvContentPartPr/>
                  <p14:nvPr/>
                </p14:nvContentPartPr>
                <p14:xfrm>
                  <a:off x="5704694" y="3657562"/>
                  <a:ext cx="885240" cy="380520"/>
                </p14:xfrm>
              </p:contentPart>
            </mc:Choice>
            <mc:Fallback xmlns="">
              <p:pic>
                <p:nvPicPr>
                  <p:cNvPr id="20" name="インク 19">
                    <a:extLst>
                      <a:ext uri="{FF2B5EF4-FFF2-40B4-BE49-F238E27FC236}">
                        <a16:creationId xmlns:a16="http://schemas.microsoft.com/office/drawing/2014/main" id="{60E5CFE9-0981-905E-1677-D9200133764E}"/>
                      </a:ext>
                    </a:extLst>
                  </p:cNvPr>
                  <p:cNvPicPr/>
                  <p:nvPr/>
                </p:nvPicPr>
                <p:blipFill>
                  <a:blip r:embed="rId7"/>
                  <a:stretch>
                    <a:fillRect/>
                  </a:stretch>
                </p:blipFill>
                <p:spPr>
                  <a:xfrm>
                    <a:off x="5683093" y="3634581"/>
                    <a:ext cx="928035" cy="4269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インク 17">
                    <a:extLst>
                      <a:ext uri="{FF2B5EF4-FFF2-40B4-BE49-F238E27FC236}">
                        <a16:creationId xmlns:a16="http://schemas.microsoft.com/office/drawing/2014/main" id="{271CE3E1-DA87-F864-424A-DA672A011B3C}"/>
                      </a:ext>
                    </a:extLst>
                  </p14:cNvPr>
                  <p14:cNvContentPartPr/>
                  <p14:nvPr/>
                </p14:nvContentPartPr>
                <p14:xfrm>
                  <a:off x="6523694" y="3616522"/>
                  <a:ext cx="96480" cy="381240"/>
                </p14:xfrm>
              </p:contentPart>
            </mc:Choice>
            <mc:Fallback xmlns="">
              <p:pic>
                <p:nvPicPr>
                  <p:cNvPr id="21" name="インク 20">
                    <a:extLst>
                      <a:ext uri="{FF2B5EF4-FFF2-40B4-BE49-F238E27FC236}">
                        <a16:creationId xmlns:a16="http://schemas.microsoft.com/office/drawing/2014/main" id="{5097D8E5-8FF9-C790-E274-0BA7140D7E5A}"/>
                      </a:ext>
                    </a:extLst>
                  </p:cNvPr>
                  <p:cNvPicPr/>
                  <p:nvPr/>
                </p:nvPicPr>
                <p:blipFill>
                  <a:blip r:embed="rId9"/>
                  <a:stretch>
                    <a:fillRect/>
                  </a:stretch>
                </p:blipFill>
                <p:spPr>
                  <a:xfrm>
                    <a:off x="6502118" y="3593081"/>
                    <a:ext cx="139224" cy="427679"/>
                  </a:xfrm>
                  <a:prstGeom prst="rect">
                    <a:avLst/>
                  </a:prstGeom>
                </p:spPr>
              </p:pic>
            </mc:Fallback>
          </mc:AlternateContent>
        </p:grpSp>
        <p:sp>
          <p:nvSpPr>
            <p:cNvPr id="10" name="テキスト ボックス 9">
              <a:extLst>
                <a:ext uri="{FF2B5EF4-FFF2-40B4-BE49-F238E27FC236}">
                  <a16:creationId xmlns:a16="http://schemas.microsoft.com/office/drawing/2014/main" id="{B60A1DDF-B01B-4EC1-ADF0-E7AC0C495A52}"/>
                </a:ext>
              </a:extLst>
            </p:cNvPr>
            <p:cNvSpPr txBox="1"/>
            <p:nvPr/>
          </p:nvSpPr>
          <p:spPr>
            <a:xfrm>
              <a:off x="5663952" y="2178594"/>
              <a:ext cx="1368152" cy="400110"/>
            </a:xfrm>
            <a:prstGeom prst="rect">
              <a:avLst/>
            </a:prstGeom>
            <a:noFill/>
          </p:spPr>
          <p:txBody>
            <a:bodyPr wrap="square" rtlCol="0">
              <a:spAutoFit/>
            </a:bodyPr>
            <a:lstStyle/>
            <a:p>
              <a:r>
                <a:rPr lang="en-US" altLang="ja-JP" sz="2000" dirty="0"/>
                <a:t>2023</a:t>
              </a:r>
              <a:r>
                <a:rPr lang="ja-JP" altLang="en-US" sz="2000" dirty="0"/>
                <a:t>年</a:t>
              </a:r>
            </a:p>
          </p:txBody>
        </p:sp>
      </p:grpSp>
    </p:spTree>
    <p:extLst>
      <p:ext uri="{BB962C8B-B14F-4D97-AF65-F5344CB8AC3E}">
        <p14:creationId xmlns:p14="http://schemas.microsoft.com/office/powerpoint/2010/main" val="225913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1475749" y="2240868"/>
            <a:ext cx="6192503"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地球温暖化が進むと、</a:t>
            </a:r>
            <a:endParaRPr lang="en-US" altLang="ja-JP" sz="4000" dirty="0">
              <a:latin typeface="HG丸ｺﾞｼｯｸM-PRO" panose="020F0600000000000000" pitchFamily="50" charset="-128"/>
              <a:ea typeface="HG丸ｺﾞｼｯｸM-PRO" panose="020F0600000000000000" pitchFamily="50" charset="-128"/>
            </a:endParaRPr>
          </a:p>
          <a:p>
            <a:pPr>
              <a:lnSpc>
                <a:spcPts val="4875"/>
              </a:lnSpc>
            </a:pPr>
            <a:r>
              <a:rPr lang="ja-JP" altLang="en-US" sz="4000" dirty="0">
                <a:latin typeface="HG丸ｺﾞｼｯｸM-PRO" panose="020F0600000000000000" pitchFamily="50" charset="-128"/>
                <a:ea typeface="HG丸ｺﾞｼｯｸM-PRO" panose="020F0600000000000000" pitchFamily="50" charset="-128"/>
              </a:rPr>
              <a:t>海はどうなる？</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12478"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467544" y="4554351"/>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魚が</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大きく育つ</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239852" y="4554351"/>
            <a:ext cx="2679189"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海の水面が</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上がりやすい</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198194" y="4554351"/>
            <a:ext cx="2469939"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しょっぱく</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なくなる</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FA8062A7-00C9-E7FD-7BCA-D334C703B129}"/>
              </a:ext>
            </a:extLst>
          </p:cNvPr>
          <p:cNvSpPr txBox="1">
            <a:spLocks/>
          </p:cNvSpPr>
          <p:nvPr/>
        </p:nvSpPr>
        <p:spPr>
          <a:xfrm>
            <a:off x="2562607" y="224747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4" name="タイトル 1">
            <a:extLst>
              <a:ext uri="{FF2B5EF4-FFF2-40B4-BE49-F238E27FC236}">
                <a16:creationId xmlns:a16="http://schemas.microsoft.com/office/drawing/2014/main" id="{3ACA948B-CBB2-181C-CF88-6DFE735AF16C}"/>
              </a:ext>
            </a:extLst>
          </p:cNvPr>
          <p:cNvSpPr txBox="1">
            <a:spLocks/>
          </p:cNvSpPr>
          <p:nvPr/>
        </p:nvSpPr>
        <p:spPr>
          <a:xfrm>
            <a:off x="2389427" y="287291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うみ</a:t>
            </a:r>
          </a:p>
        </p:txBody>
      </p:sp>
      <p:sp>
        <p:nvSpPr>
          <p:cNvPr id="6" name="タイトル 1">
            <a:extLst>
              <a:ext uri="{FF2B5EF4-FFF2-40B4-BE49-F238E27FC236}">
                <a16:creationId xmlns:a16="http://schemas.microsoft.com/office/drawing/2014/main" id="{1DB2752E-B0EF-3F39-54D3-3B9817D874BE}"/>
              </a:ext>
            </a:extLst>
          </p:cNvPr>
          <p:cNvSpPr txBox="1">
            <a:spLocks/>
          </p:cNvSpPr>
          <p:nvPr/>
        </p:nvSpPr>
        <p:spPr>
          <a:xfrm>
            <a:off x="1203385" y="4473116"/>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さかな</a:t>
            </a:r>
          </a:p>
        </p:txBody>
      </p:sp>
      <p:sp>
        <p:nvSpPr>
          <p:cNvPr id="10" name="タイトル 1">
            <a:extLst>
              <a:ext uri="{FF2B5EF4-FFF2-40B4-BE49-F238E27FC236}">
                <a16:creationId xmlns:a16="http://schemas.microsoft.com/office/drawing/2014/main" id="{0B7D5B66-9197-87CA-42EA-F943DD9A5380}"/>
              </a:ext>
            </a:extLst>
          </p:cNvPr>
          <p:cNvSpPr txBox="1">
            <a:spLocks/>
          </p:cNvSpPr>
          <p:nvPr/>
        </p:nvSpPr>
        <p:spPr>
          <a:xfrm>
            <a:off x="647564"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おお</a:t>
            </a:r>
          </a:p>
        </p:txBody>
      </p:sp>
      <p:sp>
        <p:nvSpPr>
          <p:cNvPr id="11" name="タイトル 1">
            <a:extLst>
              <a:ext uri="{FF2B5EF4-FFF2-40B4-BE49-F238E27FC236}">
                <a16:creationId xmlns:a16="http://schemas.microsoft.com/office/drawing/2014/main" id="{C1A98EF2-915B-436C-B863-EBAE5FD5B46E}"/>
              </a:ext>
            </a:extLst>
          </p:cNvPr>
          <p:cNvSpPr txBox="1">
            <a:spLocks/>
          </p:cNvSpPr>
          <p:nvPr/>
        </p:nvSpPr>
        <p:spPr>
          <a:xfrm>
            <a:off x="1754756"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そた</a:t>
            </a:r>
          </a:p>
        </p:txBody>
      </p:sp>
      <p:sp>
        <p:nvSpPr>
          <p:cNvPr id="16" name="タイトル 1">
            <a:extLst>
              <a:ext uri="{FF2B5EF4-FFF2-40B4-BE49-F238E27FC236}">
                <a16:creationId xmlns:a16="http://schemas.microsoft.com/office/drawing/2014/main" id="{FA3F4878-7EB4-0C5F-C94B-199A88AF1F5A}"/>
              </a:ext>
            </a:extLst>
          </p:cNvPr>
          <p:cNvSpPr txBox="1">
            <a:spLocks/>
          </p:cNvSpPr>
          <p:nvPr/>
        </p:nvSpPr>
        <p:spPr>
          <a:xfrm>
            <a:off x="3455876" y="44783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うみ</a:t>
            </a:r>
          </a:p>
        </p:txBody>
      </p:sp>
      <p:sp>
        <p:nvSpPr>
          <p:cNvPr id="17" name="タイトル 1">
            <a:extLst>
              <a:ext uri="{FF2B5EF4-FFF2-40B4-BE49-F238E27FC236}">
                <a16:creationId xmlns:a16="http://schemas.microsoft.com/office/drawing/2014/main" id="{720B8053-8AD2-62CE-54DE-C14B27684CA9}"/>
              </a:ext>
            </a:extLst>
          </p:cNvPr>
          <p:cNvSpPr txBox="1">
            <a:spLocks/>
          </p:cNvSpPr>
          <p:nvPr/>
        </p:nvSpPr>
        <p:spPr>
          <a:xfrm>
            <a:off x="4424471" y="4473117"/>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すいめん</a:t>
            </a:r>
          </a:p>
        </p:txBody>
      </p:sp>
      <p:sp>
        <p:nvSpPr>
          <p:cNvPr id="19" name="タイトル 1">
            <a:extLst>
              <a:ext uri="{FF2B5EF4-FFF2-40B4-BE49-F238E27FC236}">
                <a16:creationId xmlns:a16="http://schemas.microsoft.com/office/drawing/2014/main" id="{8DDA798C-E10E-03F3-CDAB-46B88E705F8C}"/>
              </a:ext>
            </a:extLst>
          </p:cNvPr>
          <p:cNvSpPr txBox="1">
            <a:spLocks/>
          </p:cNvSpPr>
          <p:nvPr/>
        </p:nvSpPr>
        <p:spPr>
          <a:xfrm>
            <a:off x="3347864"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あ</a:t>
            </a:r>
          </a:p>
        </p:txBody>
      </p:sp>
      <p:sp>
        <p:nvSpPr>
          <p:cNvPr id="23" name="タイトル 1">
            <a:extLst>
              <a:ext uri="{FF2B5EF4-FFF2-40B4-BE49-F238E27FC236}">
                <a16:creationId xmlns:a16="http://schemas.microsoft.com/office/drawing/2014/main" id="{CCEF645C-5C7E-E585-9D41-85B0857949D9}"/>
              </a:ext>
            </a:extLst>
          </p:cNvPr>
          <p:cNvSpPr>
            <a:spLocks noGrp="1"/>
          </p:cNvSpPr>
          <p:nvPr>
            <p:ph type="ctrTitle"/>
          </p:nvPr>
        </p:nvSpPr>
        <p:spPr>
          <a:xfrm>
            <a:off x="3539941" y="777976"/>
            <a:ext cx="3948383"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7" name="図 26">
            <a:extLst>
              <a:ext uri="{FF2B5EF4-FFF2-40B4-BE49-F238E27FC236}">
                <a16:creationId xmlns:a16="http://schemas.microsoft.com/office/drawing/2014/main" id="{0F1577FE-C43C-C3BF-AB52-A543D9118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9" name="タイトル 1">
            <a:extLst>
              <a:ext uri="{FF2B5EF4-FFF2-40B4-BE49-F238E27FC236}">
                <a16:creationId xmlns:a16="http://schemas.microsoft.com/office/drawing/2014/main" id="{A9B6D854-6EEC-BE5C-FFD4-928AA1119E55}"/>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1" name="タイトル 1">
            <a:extLst>
              <a:ext uri="{FF2B5EF4-FFF2-40B4-BE49-F238E27FC236}">
                <a16:creationId xmlns:a16="http://schemas.microsoft.com/office/drawing/2014/main" id="{8ADFA77F-CE9B-7728-9E4E-245A735DB931}"/>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2" name="タイトル 1">
            <a:extLst>
              <a:ext uri="{FF2B5EF4-FFF2-40B4-BE49-F238E27FC236}">
                <a16:creationId xmlns:a16="http://schemas.microsoft.com/office/drawing/2014/main" id="{3667F3B1-2872-C662-1A85-513C6A02B02E}"/>
              </a:ext>
            </a:extLst>
          </p:cNvPr>
          <p:cNvSpPr txBox="1">
            <a:spLocks/>
          </p:cNvSpPr>
          <p:nvPr/>
        </p:nvSpPr>
        <p:spPr>
          <a:xfrm>
            <a:off x="4572000" y="2237424"/>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すす</a:t>
            </a:r>
          </a:p>
        </p:txBody>
      </p:sp>
    </p:spTree>
    <p:extLst>
      <p:ext uri="{BB962C8B-B14F-4D97-AF65-F5344CB8AC3E}">
        <p14:creationId xmlns:p14="http://schemas.microsoft.com/office/powerpoint/2010/main" val="280180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364861"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grpSp>
        <p:nvGrpSpPr>
          <p:cNvPr id="26" name="グループ化 25">
            <a:extLst>
              <a:ext uri="{FF2B5EF4-FFF2-40B4-BE49-F238E27FC236}">
                <a16:creationId xmlns:a16="http://schemas.microsoft.com/office/drawing/2014/main" id="{AB423D8D-CA74-68F2-C379-5B5E7C5AF7D3}"/>
              </a:ext>
            </a:extLst>
          </p:cNvPr>
          <p:cNvGrpSpPr>
            <a:grpSpLocks noChangeAspect="1"/>
          </p:cNvGrpSpPr>
          <p:nvPr/>
        </p:nvGrpSpPr>
        <p:grpSpPr>
          <a:xfrm>
            <a:off x="1583804" y="2318031"/>
            <a:ext cx="1224000" cy="1226551"/>
            <a:chOff x="4501529" y="4055874"/>
            <a:chExt cx="864000" cy="865811"/>
          </a:xfrm>
        </p:grpSpPr>
        <p:sp>
          <p:nvSpPr>
            <p:cNvPr id="27" name="楕円 26">
              <a:extLst>
                <a:ext uri="{FF2B5EF4-FFF2-40B4-BE49-F238E27FC236}">
                  <a16:creationId xmlns:a16="http://schemas.microsoft.com/office/drawing/2014/main" id="{68E2B207-B18A-71AE-EDFA-2756053B4D7E}"/>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5A5C70B-0856-DA1F-48E5-518B0666E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5400" dirty="0">
                <a:latin typeface="HG丸ｺﾞｼｯｸM-PRO" panose="020F0600000000000000" pitchFamily="50" charset="-128"/>
                <a:ea typeface="HG丸ｺﾞｼｯｸM-PRO" panose="020F0600000000000000" pitchFamily="50" charset="-128"/>
              </a:rPr>
              <a:t>海の水面が</a:t>
            </a:r>
            <a:endParaRPr lang="en-US" altLang="ja-JP" sz="5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5400" dirty="0">
                <a:latin typeface="HG丸ｺﾞｼｯｸM-PRO" panose="020F0600000000000000" pitchFamily="50" charset="-128"/>
                <a:ea typeface="HG丸ｺﾞｼｯｸM-PRO" panose="020F0600000000000000" pitchFamily="50" charset="-128"/>
              </a:rPr>
              <a:t>上がりやすい</a:t>
            </a:r>
          </a:p>
        </p:txBody>
      </p:sp>
      <p:sp>
        <p:nvSpPr>
          <p:cNvPr id="4" name="タイトル 1">
            <a:extLst>
              <a:ext uri="{FF2B5EF4-FFF2-40B4-BE49-F238E27FC236}">
                <a16:creationId xmlns:a16="http://schemas.microsoft.com/office/drawing/2014/main" id="{BBCF4F98-BC78-D3AD-FBDD-23D77ED3658A}"/>
              </a:ext>
            </a:extLst>
          </p:cNvPr>
          <p:cNvSpPr txBox="1">
            <a:spLocks/>
          </p:cNvSpPr>
          <p:nvPr/>
        </p:nvSpPr>
        <p:spPr>
          <a:xfrm>
            <a:off x="684762" y="3639926"/>
            <a:ext cx="102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うみ</a:t>
            </a:r>
          </a:p>
        </p:txBody>
      </p:sp>
      <p:sp>
        <p:nvSpPr>
          <p:cNvPr id="9" name="タイトル 1">
            <a:extLst>
              <a:ext uri="{FF2B5EF4-FFF2-40B4-BE49-F238E27FC236}">
                <a16:creationId xmlns:a16="http://schemas.microsoft.com/office/drawing/2014/main" id="{57EBD7D6-45C1-586A-E8C7-C18D682FE8D2}"/>
              </a:ext>
            </a:extLst>
          </p:cNvPr>
          <p:cNvSpPr txBox="1">
            <a:spLocks/>
          </p:cNvSpPr>
          <p:nvPr/>
        </p:nvSpPr>
        <p:spPr>
          <a:xfrm>
            <a:off x="2012820" y="363992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すいめん</a:t>
            </a:r>
          </a:p>
        </p:txBody>
      </p:sp>
      <p:sp>
        <p:nvSpPr>
          <p:cNvPr id="10" name="タイトル 1">
            <a:extLst>
              <a:ext uri="{FF2B5EF4-FFF2-40B4-BE49-F238E27FC236}">
                <a16:creationId xmlns:a16="http://schemas.microsoft.com/office/drawing/2014/main" id="{61F37031-6956-5160-9E21-525C5CD75B69}"/>
              </a:ext>
            </a:extLst>
          </p:cNvPr>
          <p:cNvSpPr txBox="1">
            <a:spLocks/>
          </p:cNvSpPr>
          <p:nvPr/>
        </p:nvSpPr>
        <p:spPr>
          <a:xfrm>
            <a:off x="84866" y="459935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あ</a:t>
            </a:r>
          </a:p>
        </p:txBody>
      </p:sp>
      <p:sp>
        <p:nvSpPr>
          <p:cNvPr id="24" name="タイトル 1">
            <a:extLst>
              <a:ext uri="{FF2B5EF4-FFF2-40B4-BE49-F238E27FC236}">
                <a16:creationId xmlns:a16="http://schemas.microsoft.com/office/drawing/2014/main" id="{091059CC-E855-46A9-4001-9DE6DF6D1A04}"/>
              </a:ext>
            </a:extLst>
          </p:cNvPr>
          <p:cNvSpPr>
            <a:spLocks noGrp="1"/>
          </p:cNvSpPr>
          <p:nvPr>
            <p:ph type="ctrTitle"/>
          </p:nvPr>
        </p:nvSpPr>
        <p:spPr>
          <a:xfrm>
            <a:off x="1911164" y="779115"/>
            <a:ext cx="4021470"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5" name="図 24">
            <a:extLst>
              <a:ext uri="{FF2B5EF4-FFF2-40B4-BE49-F238E27FC236}">
                <a16:creationId xmlns:a16="http://schemas.microsoft.com/office/drawing/2014/main" id="{BC2A4FDE-D856-3A0B-9320-2348859D5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30" name="タイトル 1">
            <a:extLst>
              <a:ext uri="{FF2B5EF4-FFF2-40B4-BE49-F238E27FC236}">
                <a16:creationId xmlns:a16="http://schemas.microsoft.com/office/drawing/2014/main" id="{A2BC2EE4-0352-7833-A262-3368A9732AE0}"/>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36" name="タイトル 1">
            <a:extLst>
              <a:ext uri="{FF2B5EF4-FFF2-40B4-BE49-F238E27FC236}">
                <a16:creationId xmlns:a16="http://schemas.microsoft.com/office/drawing/2014/main" id="{37CA44FD-9E06-B61C-DBF8-5DF867B9E7A8}"/>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9" name="タイトル 1">
            <a:extLst>
              <a:ext uri="{FF2B5EF4-FFF2-40B4-BE49-F238E27FC236}">
                <a16:creationId xmlns:a16="http://schemas.microsoft.com/office/drawing/2014/main" id="{6579B8D8-4462-D223-F8B6-859AA4C322A5}"/>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42" name="タイトル 1">
            <a:extLst>
              <a:ext uri="{FF2B5EF4-FFF2-40B4-BE49-F238E27FC236}">
                <a16:creationId xmlns:a16="http://schemas.microsoft.com/office/drawing/2014/main" id="{929AE44B-7734-69A8-8EE4-7C181CEEE4BA}"/>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pic>
        <p:nvPicPr>
          <p:cNvPr id="43" name="Picture 2" descr="Y:\■ハードディスク（これまでのFujitsuのF)\チャレンジ10\平成27年度\パワポ用画像\写真\ツバル2002.jpg">
            <a:extLst>
              <a:ext uri="{FF2B5EF4-FFF2-40B4-BE49-F238E27FC236}">
                <a16:creationId xmlns:a16="http://schemas.microsoft.com/office/drawing/2014/main" id="{367C1C51-C293-3FA9-A539-2EEBD263DC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278" y="2422743"/>
            <a:ext cx="4125986" cy="3094489"/>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14D082EC-78FB-0DE0-9392-2A895F98045D}"/>
              </a:ext>
            </a:extLst>
          </p:cNvPr>
          <p:cNvSpPr txBox="1"/>
          <p:nvPr/>
        </p:nvSpPr>
        <p:spPr>
          <a:xfrm>
            <a:off x="5073313" y="5517232"/>
            <a:ext cx="3744416" cy="276999"/>
          </a:xfrm>
          <a:prstGeom prst="rect">
            <a:avLst/>
          </a:prstGeom>
          <a:noFill/>
        </p:spPr>
        <p:txBody>
          <a:bodyPr wrap="square" rtlCol="0">
            <a:spAutoFit/>
          </a:bodyPr>
          <a:lstStyle/>
          <a:p>
            <a:pPr algn="r"/>
            <a:r>
              <a:rPr kumimoji="1" lang="ja-JP" altLang="en-US" sz="1200" dirty="0">
                <a:latin typeface="HG丸ｺﾞｼｯｸM-PRO" panose="020F0600000000000000" pitchFamily="50" charset="-128"/>
                <a:ea typeface="HG丸ｺﾞｼｯｸM-PRO" panose="020F0600000000000000" pitchFamily="50" charset="-128"/>
              </a:rPr>
              <a:t>写真：全国地球温暖化防止活動推進センターより</a:t>
            </a:r>
          </a:p>
        </p:txBody>
      </p:sp>
    </p:spTree>
    <p:extLst>
      <p:ext uri="{BB962C8B-B14F-4D97-AF65-F5344CB8AC3E}">
        <p14:creationId xmlns:p14="http://schemas.microsoft.com/office/powerpoint/2010/main" val="28664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pic>
        <p:nvPicPr>
          <p:cNvPr id="9" name="Picture 5" descr="Y:\■ハードディスク（これまでのFujitsuのF)\チャレンジ10\平成27年度\パワポ用画像\写真\大型ハリケーン19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75" y="2816932"/>
            <a:ext cx="3467050" cy="26002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589114" y="5868527"/>
            <a:ext cx="4185917" cy="830997"/>
          </a:xfrm>
          <a:prstGeom prst="rect">
            <a:avLst/>
          </a:prstGeom>
          <a:noFill/>
        </p:spPr>
        <p:txBody>
          <a:bodyPr wrap="square" rtlCol="0">
            <a:spAutoFit/>
          </a:bodyPr>
          <a:lstStyle/>
          <a:p>
            <a:r>
              <a:rPr lang="en-US" altLang="ja-JP" sz="2600" b="1" dirty="0"/>
              <a:t>【</a:t>
            </a:r>
            <a:r>
              <a:rPr lang="ja-JP" altLang="en-US" sz="2600" b="1" dirty="0"/>
              <a:t>ホンジュラス</a:t>
            </a:r>
            <a:r>
              <a:rPr lang="en-US" altLang="ja-JP" sz="2600" b="1" dirty="0"/>
              <a:t>】</a:t>
            </a:r>
          </a:p>
          <a:p>
            <a:r>
              <a:rPr lang="ja-JP" altLang="en-US" sz="2200" b="1" dirty="0"/>
              <a:t>大型ハリケーンで家がこわれる</a:t>
            </a:r>
          </a:p>
        </p:txBody>
      </p:sp>
      <p:sp>
        <p:nvSpPr>
          <p:cNvPr id="11" name="テキスト ボックス 10"/>
          <p:cNvSpPr txBox="1"/>
          <p:nvPr/>
        </p:nvSpPr>
        <p:spPr>
          <a:xfrm>
            <a:off x="3066160" y="547538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12" name="コンテンツ プレースホルダー 4"/>
          <p:cNvSpPr txBox="1">
            <a:spLocks/>
          </p:cNvSpPr>
          <p:nvPr/>
        </p:nvSpPr>
        <p:spPr>
          <a:xfrm>
            <a:off x="323528" y="1770186"/>
            <a:ext cx="7272808" cy="784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9pPr>
          </a:lstStyle>
          <a:p>
            <a:r>
              <a:rPr lang="ja-JP" altLang="en-US" dirty="0"/>
              <a:t>いじょう気しょうがたくさん起こる</a:t>
            </a:r>
          </a:p>
        </p:txBody>
      </p:sp>
    </p:spTree>
    <p:extLst>
      <p:ext uri="{BB962C8B-B14F-4D97-AF65-F5344CB8AC3E}">
        <p14:creationId xmlns:p14="http://schemas.microsoft.com/office/powerpoint/2010/main" val="93777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7C11B-0FF5-B92A-1A4B-59E8FCE39F9C}"/>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C1907715-2A7C-ABBE-D7CB-01B4E49613E5}"/>
              </a:ext>
            </a:extLst>
          </p:cNvPr>
          <p:cNvSpPr txBox="1">
            <a:spLocks/>
          </p:cNvSpPr>
          <p:nvPr/>
        </p:nvSpPr>
        <p:spPr>
          <a:xfrm>
            <a:off x="737875" y="2240868"/>
            <a:ext cx="7668251"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地球温暖化が進むと</a:t>
            </a:r>
            <a:endParaRPr lang="en-US" altLang="ja-JP" sz="4000" dirty="0">
              <a:latin typeface="HG丸ｺﾞｼｯｸM-PRO" panose="020F0600000000000000" pitchFamily="50" charset="-128"/>
              <a:ea typeface="HG丸ｺﾞｼｯｸM-PRO" panose="020F0600000000000000" pitchFamily="50" charset="-128"/>
            </a:endParaRPr>
          </a:p>
          <a:p>
            <a:pPr>
              <a:lnSpc>
                <a:spcPts val="4875"/>
              </a:lnSpc>
            </a:pPr>
            <a:r>
              <a:rPr lang="ja-JP" altLang="en-US" sz="4000" dirty="0">
                <a:latin typeface="HG丸ｺﾞｼｯｸM-PRO" panose="020F0600000000000000" pitchFamily="50" charset="-128"/>
                <a:ea typeface="HG丸ｺﾞｼｯｸM-PRO" panose="020F0600000000000000" pitchFamily="50" charset="-128"/>
              </a:rPr>
              <a:t>りんごはどうなる？</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962F619A-95B7-7C14-C343-B61C0ACE208B}"/>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78D1D57C-5A63-782C-2440-67833C0AA499}"/>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C1C7F97D-5497-8FD5-F8AD-3685D42B81EE}"/>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E27E375-A890-9945-3122-B8F74FB85485}"/>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grpSp>
        <p:nvGrpSpPr>
          <p:cNvPr id="35" name="グループ化 34">
            <a:extLst>
              <a:ext uri="{FF2B5EF4-FFF2-40B4-BE49-F238E27FC236}">
                <a16:creationId xmlns:a16="http://schemas.microsoft.com/office/drawing/2014/main" id="{DF1DA4A2-DEB8-A690-6AC9-DE283F877D18}"/>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EA6D26AE-327F-0C63-6773-B110AF8B523E}"/>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C4B646D7-5640-6E18-42E9-FB3AF2D57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26E28ED7-C875-81BA-34E0-D7F2D564C9EA}"/>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04FC32B9-CEF1-A99A-0F1A-F78C6EB9A923}"/>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69537076-2224-C93F-4EF6-1DCB42A64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FC14929-D33A-37CB-2652-02CB5B6BA188}"/>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F172AEFE-F7C6-CE4E-463B-CB930DC3012F}"/>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6469E75A-36D3-F5E9-FCB9-E10E20B8A2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D9CA9AE2-28AD-204A-6D90-1F867DE093EF}"/>
              </a:ext>
            </a:extLst>
          </p:cNvPr>
          <p:cNvSpPr txBox="1">
            <a:spLocks/>
          </p:cNvSpPr>
          <p:nvPr/>
        </p:nvSpPr>
        <p:spPr>
          <a:xfrm>
            <a:off x="2627784" y="2242515"/>
            <a:ext cx="151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19" name="タイトル 1">
            <a:extLst>
              <a:ext uri="{FF2B5EF4-FFF2-40B4-BE49-F238E27FC236}">
                <a16:creationId xmlns:a16="http://schemas.microsoft.com/office/drawing/2014/main" id="{415952CD-9337-4FD8-5F71-9E3482E18991}"/>
              </a:ext>
            </a:extLst>
          </p:cNvPr>
          <p:cNvSpPr>
            <a:spLocks noGrp="1"/>
          </p:cNvSpPr>
          <p:nvPr>
            <p:ph type="ctrTitle"/>
          </p:nvPr>
        </p:nvSpPr>
        <p:spPr>
          <a:xfrm>
            <a:off x="3539941" y="777976"/>
            <a:ext cx="3876375"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0" name="図 19">
            <a:extLst>
              <a:ext uri="{FF2B5EF4-FFF2-40B4-BE49-F238E27FC236}">
                <a16:creationId xmlns:a16="http://schemas.microsoft.com/office/drawing/2014/main" id="{95B7EEA3-4736-5987-976B-700307FD45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87607E1A-ECF0-4420-FA1D-35104C3E7D2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2" name="タイトル 1">
            <a:extLst>
              <a:ext uri="{FF2B5EF4-FFF2-40B4-BE49-F238E27FC236}">
                <a16:creationId xmlns:a16="http://schemas.microsoft.com/office/drawing/2014/main" id="{9CC0C91B-FCF0-38ED-14B1-E20DE7ED6E23}"/>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2" name="タイトル 1">
            <a:extLst>
              <a:ext uri="{FF2B5EF4-FFF2-40B4-BE49-F238E27FC236}">
                <a16:creationId xmlns:a16="http://schemas.microsoft.com/office/drawing/2014/main" id="{1338B6BC-9075-38A6-B7A4-BE5A046DDBBE}"/>
              </a:ext>
            </a:extLst>
          </p:cNvPr>
          <p:cNvSpPr txBox="1">
            <a:spLocks/>
          </p:cNvSpPr>
          <p:nvPr/>
        </p:nvSpPr>
        <p:spPr>
          <a:xfrm>
            <a:off x="467544" y="4554351"/>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大きく育つ</a:t>
            </a:r>
          </a:p>
        </p:txBody>
      </p:sp>
      <p:sp>
        <p:nvSpPr>
          <p:cNvPr id="16" name="タイトル 1">
            <a:extLst>
              <a:ext uri="{FF2B5EF4-FFF2-40B4-BE49-F238E27FC236}">
                <a16:creationId xmlns:a16="http://schemas.microsoft.com/office/drawing/2014/main" id="{AF17D68C-AB02-8F2B-84EF-7E24580C76B0}"/>
              </a:ext>
            </a:extLst>
          </p:cNvPr>
          <p:cNvSpPr txBox="1">
            <a:spLocks/>
          </p:cNvSpPr>
          <p:nvPr/>
        </p:nvSpPr>
        <p:spPr>
          <a:xfrm>
            <a:off x="647564" y="46891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おお</a:t>
            </a:r>
          </a:p>
        </p:txBody>
      </p:sp>
      <p:sp>
        <p:nvSpPr>
          <p:cNvPr id="17" name="タイトル 1">
            <a:extLst>
              <a:ext uri="{FF2B5EF4-FFF2-40B4-BE49-F238E27FC236}">
                <a16:creationId xmlns:a16="http://schemas.microsoft.com/office/drawing/2014/main" id="{97433761-A9EB-B300-2356-CB983765B7FC}"/>
              </a:ext>
            </a:extLst>
          </p:cNvPr>
          <p:cNvSpPr txBox="1">
            <a:spLocks/>
          </p:cNvSpPr>
          <p:nvPr/>
        </p:nvSpPr>
        <p:spPr>
          <a:xfrm>
            <a:off x="1754756" y="468914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そた</a:t>
            </a:r>
          </a:p>
        </p:txBody>
      </p:sp>
      <p:sp>
        <p:nvSpPr>
          <p:cNvPr id="36" name="タイトル 1">
            <a:extLst>
              <a:ext uri="{FF2B5EF4-FFF2-40B4-BE49-F238E27FC236}">
                <a16:creationId xmlns:a16="http://schemas.microsoft.com/office/drawing/2014/main" id="{E8603BF3-632B-A0BB-EE2C-4EA266DEF919}"/>
              </a:ext>
            </a:extLst>
          </p:cNvPr>
          <p:cNvSpPr txBox="1">
            <a:spLocks/>
          </p:cNvSpPr>
          <p:nvPr/>
        </p:nvSpPr>
        <p:spPr>
          <a:xfrm>
            <a:off x="3198990" y="4554351"/>
            <a:ext cx="2741161"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暑さで</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日焼けする</a:t>
            </a:r>
          </a:p>
        </p:txBody>
      </p:sp>
      <p:sp>
        <p:nvSpPr>
          <p:cNvPr id="39" name="タイトル 1">
            <a:extLst>
              <a:ext uri="{FF2B5EF4-FFF2-40B4-BE49-F238E27FC236}">
                <a16:creationId xmlns:a16="http://schemas.microsoft.com/office/drawing/2014/main" id="{44A10306-D0E2-6343-ECEA-54C7F6386486}"/>
              </a:ext>
            </a:extLst>
          </p:cNvPr>
          <p:cNvSpPr txBox="1">
            <a:spLocks/>
          </p:cNvSpPr>
          <p:nvPr/>
        </p:nvSpPr>
        <p:spPr>
          <a:xfrm>
            <a:off x="3700147"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ひや</a:t>
            </a:r>
          </a:p>
        </p:txBody>
      </p:sp>
      <p:sp>
        <p:nvSpPr>
          <p:cNvPr id="40" name="タイトル 1">
            <a:extLst>
              <a:ext uri="{FF2B5EF4-FFF2-40B4-BE49-F238E27FC236}">
                <a16:creationId xmlns:a16="http://schemas.microsoft.com/office/drawing/2014/main" id="{C981F20C-6B25-A374-4C0B-3B6E7CF8616B}"/>
              </a:ext>
            </a:extLst>
          </p:cNvPr>
          <p:cNvSpPr txBox="1">
            <a:spLocks/>
          </p:cNvSpPr>
          <p:nvPr/>
        </p:nvSpPr>
        <p:spPr>
          <a:xfrm>
            <a:off x="6206517" y="4554350"/>
            <a:ext cx="2469939"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もっと</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赤くなる</a:t>
            </a:r>
          </a:p>
        </p:txBody>
      </p:sp>
      <p:sp>
        <p:nvSpPr>
          <p:cNvPr id="44" name="タイトル 1">
            <a:extLst>
              <a:ext uri="{FF2B5EF4-FFF2-40B4-BE49-F238E27FC236}">
                <a16:creationId xmlns:a16="http://schemas.microsoft.com/office/drawing/2014/main" id="{1C00FF0B-8213-A830-6C8E-318F2A5EA152}"/>
              </a:ext>
            </a:extLst>
          </p:cNvPr>
          <p:cNvSpPr txBox="1">
            <a:spLocks/>
          </p:cNvSpPr>
          <p:nvPr/>
        </p:nvSpPr>
        <p:spPr>
          <a:xfrm>
            <a:off x="6585102" y="4941168"/>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あか</a:t>
            </a:r>
          </a:p>
        </p:txBody>
      </p:sp>
      <p:sp>
        <p:nvSpPr>
          <p:cNvPr id="4" name="タイトル 1">
            <a:extLst>
              <a:ext uri="{FF2B5EF4-FFF2-40B4-BE49-F238E27FC236}">
                <a16:creationId xmlns:a16="http://schemas.microsoft.com/office/drawing/2014/main" id="{07B69E07-B662-F36B-EA7A-D52C0A32B090}"/>
              </a:ext>
            </a:extLst>
          </p:cNvPr>
          <p:cNvSpPr txBox="1">
            <a:spLocks/>
          </p:cNvSpPr>
          <p:nvPr/>
        </p:nvSpPr>
        <p:spPr>
          <a:xfrm>
            <a:off x="4896036" y="2242515"/>
            <a:ext cx="151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すす</a:t>
            </a:r>
          </a:p>
        </p:txBody>
      </p:sp>
      <p:sp>
        <p:nvSpPr>
          <p:cNvPr id="5" name="タイトル 1">
            <a:extLst>
              <a:ext uri="{FF2B5EF4-FFF2-40B4-BE49-F238E27FC236}">
                <a16:creationId xmlns:a16="http://schemas.microsoft.com/office/drawing/2014/main" id="{0EC8E075-F498-ECAB-1965-556871C8F624}"/>
              </a:ext>
            </a:extLst>
          </p:cNvPr>
          <p:cNvSpPr txBox="1">
            <a:spLocks/>
          </p:cNvSpPr>
          <p:nvPr/>
        </p:nvSpPr>
        <p:spPr>
          <a:xfrm>
            <a:off x="3878992" y="4474789"/>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あつ</a:t>
            </a:r>
          </a:p>
        </p:txBody>
      </p:sp>
    </p:spTree>
    <p:extLst>
      <p:ext uri="{BB962C8B-B14F-4D97-AF65-F5344CB8AC3E}">
        <p14:creationId xmlns:p14="http://schemas.microsoft.com/office/powerpoint/2010/main" val="21507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9A314-A8D5-4DC4-3601-355A11E62EE2}"/>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8CA93F90-5D66-18BD-51DB-0AFAFFFE2157}"/>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D8655E05-73C9-F512-A837-8B06C2EBDF6A}"/>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sp>
        <p:nvSpPr>
          <p:cNvPr id="20" name="タイトル 1">
            <a:extLst>
              <a:ext uri="{FF2B5EF4-FFF2-40B4-BE49-F238E27FC236}">
                <a16:creationId xmlns:a16="http://schemas.microsoft.com/office/drawing/2014/main" id="{C20E1459-8653-B2A8-8AF6-DE3FFCF91F66}"/>
              </a:ext>
            </a:extLst>
          </p:cNvPr>
          <p:cNvSpPr>
            <a:spLocks noGrp="1"/>
          </p:cNvSpPr>
          <p:nvPr>
            <p:ph type="ctrTitle"/>
          </p:nvPr>
        </p:nvSpPr>
        <p:spPr>
          <a:xfrm>
            <a:off x="1911164" y="779115"/>
            <a:ext cx="3920976"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1" name="図 20">
            <a:extLst>
              <a:ext uri="{FF2B5EF4-FFF2-40B4-BE49-F238E27FC236}">
                <a16:creationId xmlns:a16="http://schemas.microsoft.com/office/drawing/2014/main" id="{6D108F52-1934-C1C3-9214-A128D4F3E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BEF8E2EF-4FB6-65CC-645F-4AC87F07CBE9}"/>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9" name="タイトル 1">
            <a:extLst>
              <a:ext uri="{FF2B5EF4-FFF2-40B4-BE49-F238E27FC236}">
                <a16:creationId xmlns:a16="http://schemas.microsoft.com/office/drawing/2014/main" id="{13097CA9-0C88-4732-7D84-42D351751BBF}"/>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0" name="タイトル 1">
            <a:extLst>
              <a:ext uri="{FF2B5EF4-FFF2-40B4-BE49-F238E27FC236}">
                <a16:creationId xmlns:a16="http://schemas.microsoft.com/office/drawing/2014/main" id="{716090F7-DF58-138E-B7FC-B9432293430D}"/>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9" name="タイトル 1">
            <a:extLst>
              <a:ext uri="{FF2B5EF4-FFF2-40B4-BE49-F238E27FC236}">
                <a16:creationId xmlns:a16="http://schemas.microsoft.com/office/drawing/2014/main" id="{F77260EB-BA72-D84D-E447-98632B0C1B26}"/>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grpSp>
        <p:nvGrpSpPr>
          <p:cNvPr id="5" name="グループ化 4">
            <a:extLst>
              <a:ext uri="{FF2B5EF4-FFF2-40B4-BE49-F238E27FC236}">
                <a16:creationId xmlns:a16="http://schemas.microsoft.com/office/drawing/2014/main" id="{B44060D0-8C18-92C1-C026-A56FDD8AEE12}"/>
              </a:ext>
            </a:extLst>
          </p:cNvPr>
          <p:cNvGrpSpPr>
            <a:grpSpLocks noChangeAspect="1"/>
          </p:cNvGrpSpPr>
          <p:nvPr/>
        </p:nvGrpSpPr>
        <p:grpSpPr>
          <a:xfrm>
            <a:off x="1583804" y="2318031"/>
            <a:ext cx="1224000" cy="1226551"/>
            <a:chOff x="4501529" y="4055874"/>
            <a:chExt cx="864000" cy="865811"/>
          </a:xfrm>
        </p:grpSpPr>
        <p:sp>
          <p:nvSpPr>
            <p:cNvPr id="6" name="楕円 5">
              <a:extLst>
                <a:ext uri="{FF2B5EF4-FFF2-40B4-BE49-F238E27FC236}">
                  <a16:creationId xmlns:a16="http://schemas.microsoft.com/office/drawing/2014/main" id="{BB41081B-B25A-6234-0084-C17058C1C0F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DB774B78-0C0B-42AA-1C25-DF16582FE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sp>
        <p:nvSpPr>
          <p:cNvPr id="8" name="タイトル 1">
            <a:extLst>
              <a:ext uri="{FF2B5EF4-FFF2-40B4-BE49-F238E27FC236}">
                <a16:creationId xmlns:a16="http://schemas.microsoft.com/office/drawing/2014/main" id="{0CDD24CA-EA72-FFFC-3070-ED37567DE187}"/>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sz="5400" dirty="0">
                <a:latin typeface="HG丸ｺﾞｼｯｸM-PRO" panose="020F0600000000000000" pitchFamily="50" charset="-128"/>
                <a:ea typeface="HG丸ｺﾞｼｯｸM-PRO" panose="020F0600000000000000" pitchFamily="50" charset="-128"/>
              </a:rPr>
              <a:t>暑さで</a:t>
            </a:r>
            <a:endParaRPr lang="en-US" altLang="ja-JP" sz="54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5400" dirty="0">
                <a:latin typeface="HG丸ｺﾞｼｯｸM-PRO" panose="020F0600000000000000" pitchFamily="50" charset="-128"/>
                <a:ea typeface="HG丸ｺﾞｼｯｸM-PRO" panose="020F0600000000000000" pitchFamily="50" charset="-128"/>
              </a:rPr>
              <a:t>日焼けする</a:t>
            </a:r>
          </a:p>
        </p:txBody>
      </p:sp>
      <p:sp>
        <p:nvSpPr>
          <p:cNvPr id="11" name="タイトル 1">
            <a:extLst>
              <a:ext uri="{FF2B5EF4-FFF2-40B4-BE49-F238E27FC236}">
                <a16:creationId xmlns:a16="http://schemas.microsoft.com/office/drawing/2014/main" id="{90CB1F0F-80EB-B3E9-7A8F-7C9E400FCB0A}"/>
              </a:ext>
            </a:extLst>
          </p:cNvPr>
          <p:cNvSpPr txBox="1">
            <a:spLocks/>
          </p:cNvSpPr>
          <p:nvPr/>
        </p:nvSpPr>
        <p:spPr>
          <a:xfrm>
            <a:off x="1007804" y="4618805"/>
            <a:ext cx="115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ひや</a:t>
            </a:r>
          </a:p>
        </p:txBody>
      </p:sp>
      <p:pic>
        <p:nvPicPr>
          <p:cNvPr id="16" name="図 15">
            <a:extLst>
              <a:ext uri="{FF2B5EF4-FFF2-40B4-BE49-F238E27FC236}">
                <a16:creationId xmlns:a16="http://schemas.microsoft.com/office/drawing/2014/main" id="{4A680D4C-6411-D526-CF23-62609DB12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667" y="2820415"/>
            <a:ext cx="3697061" cy="2452384"/>
          </a:xfrm>
          <a:prstGeom prst="rect">
            <a:avLst/>
          </a:prstGeom>
        </p:spPr>
      </p:pic>
      <p:sp>
        <p:nvSpPr>
          <p:cNvPr id="17" name="テキスト ボックス 16">
            <a:extLst>
              <a:ext uri="{FF2B5EF4-FFF2-40B4-BE49-F238E27FC236}">
                <a16:creationId xmlns:a16="http://schemas.microsoft.com/office/drawing/2014/main" id="{12C56406-64B3-489F-4473-69D2A9DC91BE}"/>
              </a:ext>
            </a:extLst>
          </p:cNvPr>
          <p:cNvSpPr txBox="1"/>
          <p:nvPr/>
        </p:nvSpPr>
        <p:spPr>
          <a:xfrm>
            <a:off x="4572000" y="5265204"/>
            <a:ext cx="3744416" cy="276999"/>
          </a:xfrm>
          <a:prstGeom prst="rect">
            <a:avLst/>
          </a:prstGeom>
          <a:noFill/>
        </p:spPr>
        <p:txBody>
          <a:bodyPr wrap="square" rtlCol="0">
            <a:spAutoFit/>
          </a:bodyPr>
          <a:lstStyle/>
          <a:p>
            <a:pPr algn="r"/>
            <a:r>
              <a:rPr kumimoji="1" lang="ja-JP" altLang="en-US" sz="1200" dirty="0">
                <a:latin typeface="HG丸ｺﾞｼｯｸM-PRO" panose="020F0600000000000000" pitchFamily="50" charset="-128"/>
                <a:ea typeface="HG丸ｺﾞｼｯｸM-PRO" panose="020F0600000000000000" pitchFamily="50" charset="-128"/>
              </a:rPr>
              <a:t>写真：全国地球温暖化防止活動推進センターより</a:t>
            </a:r>
          </a:p>
        </p:txBody>
      </p:sp>
      <p:sp>
        <p:nvSpPr>
          <p:cNvPr id="2" name="タイトル 1">
            <a:extLst>
              <a:ext uri="{FF2B5EF4-FFF2-40B4-BE49-F238E27FC236}">
                <a16:creationId xmlns:a16="http://schemas.microsoft.com/office/drawing/2014/main" id="{60BE6D40-10A0-116F-1F3F-5A35E3B752EE}"/>
              </a:ext>
            </a:extLst>
          </p:cNvPr>
          <p:cNvSpPr txBox="1">
            <a:spLocks/>
          </p:cNvSpPr>
          <p:nvPr/>
        </p:nvSpPr>
        <p:spPr>
          <a:xfrm>
            <a:off x="1259632" y="3646697"/>
            <a:ext cx="1152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あつ</a:t>
            </a:r>
          </a:p>
        </p:txBody>
      </p:sp>
    </p:spTree>
    <p:extLst>
      <p:ext uri="{BB962C8B-B14F-4D97-AF65-F5344CB8AC3E}">
        <p14:creationId xmlns:p14="http://schemas.microsoft.com/office/powerpoint/2010/main" val="279034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87524" y="1672208"/>
            <a:ext cx="5040560" cy="784684"/>
          </a:xfrm>
        </p:spPr>
        <p:txBody>
          <a:bodyPr>
            <a:noAutofit/>
          </a:bodyPr>
          <a:lstStyle/>
          <a:p>
            <a:r>
              <a:rPr lang="ja-JP" altLang="en-US" dirty="0"/>
              <a:t>食べ物</a:t>
            </a:r>
            <a:r>
              <a:rPr kumimoji="1" lang="ja-JP" altLang="en-US" dirty="0"/>
              <a:t>が育たなくなる</a:t>
            </a:r>
          </a:p>
        </p:txBody>
      </p:sp>
      <p:sp>
        <p:nvSpPr>
          <p:cNvPr id="2" name="テキスト ボックス 8">
            <a:extLst>
              <a:ext uri="{FF2B5EF4-FFF2-40B4-BE49-F238E27FC236}">
                <a16:creationId xmlns:a16="http://schemas.microsoft.com/office/drawing/2014/main" id="{101BCF04-7E2A-8417-8515-7EC6736A2034}"/>
              </a:ext>
            </a:extLst>
          </p:cNvPr>
          <p:cNvSpPr txBox="1"/>
          <p:nvPr/>
        </p:nvSpPr>
        <p:spPr>
          <a:xfrm>
            <a:off x="3485080" y="5883659"/>
            <a:ext cx="257755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400" b="1" dirty="0"/>
              <a:t>米が育たない</a:t>
            </a:r>
          </a:p>
        </p:txBody>
      </p:sp>
      <p:pic>
        <p:nvPicPr>
          <p:cNvPr id="3" name="Picture 3">
            <a:extLst>
              <a:ext uri="{FF2B5EF4-FFF2-40B4-BE49-F238E27FC236}">
                <a16:creationId xmlns:a16="http://schemas.microsoft.com/office/drawing/2014/main" id="{B2F09AA5-8C08-A25F-F51A-C112D63B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361" y="2294279"/>
            <a:ext cx="2981279" cy="35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737875" y="2240868"/>
            <a:ext cx="7794565"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気温が上がると心配な生き物は？</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519133" y="4554351"/>
            <a:ext cx="2376000" cy="885290"/>
          </a:xfrm>
          <a:prstGeom prst="rect">
            <a:avLst/>
          </a:prstGeom>
        </p:spPr>
        <p:txBody>
          <a:bodyPr vert="horz" lIns="68580" tIns="0" rIns="68580" bIns="0" rtlCol="0" anchor="ctr" anchorCtr="0">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HG丸ｺﾞｼｯｸM-PRO" panose="020F0600000000000000" pitchFamily="50" charset="-128"/>
                <a:ea typeface="HG丸ｺﾞｼｯｸM-PRO" panose="020F0600000000000000" pitchFamily="50" charset="-128"/>
              </a:rPr>
              <a:t>ペンギン</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84560" y="4554351"/>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HG丸ｺﾞｼｯｸM-PRO" panose="020F0600000000000000" pitchFamily="50" charset="-128"/>
                <a:ea typeface="HG丸ｺﾞｼｯｸM-PRO" panose="020F0600000000000000" pitchFamily="50" charset="-128"/>
              </a:rPr>
              <a:t>カメ</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249783" y="4554351"/>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HG丸ｺﾞｼｯｸM-PRO" panose="020F0600000000000000" pitchFamily="50" charset="-128"/>
                <a:ea typeface="HG丸ｺﾞｼｯｸM-PRO" panose="020F0600000000000000" pitchFamily="50" charset="-128"/>
              </a:rPr>
              <a:t>イヌ</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05C9D760-70F3-204B-8619-FEB3EE717BB1}"/>
              </a:ext>
            </a:extLst>
          </p:cNvPr>
          <p:cNvSpPr txBox="1">
            <a:spLocks/>
          </p:cNvSpPr>
          <p:nvPr/>
        </p:nvSpPr>
        <p:spPr>
          <a:xfrm>
            <a:off x="916592" y="2498755"/>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きおん</a:t>
            </a:r>
          </a:p>
        </p:txBody>
      </p:sp>
      <p:sp>
        <p:nvSpPr>
          <p:cNvPr id="4" name="タイトル 1">
            <a:extLst>
              <a:ext uri="{FF2B5EF4-FFF2-40B4-BE49-F238E27FC236}">
                <a16:creationId xmlns:a16="http://schemas.microsoft.com/office/drawing/2014/main" id="{DB0F88F7-3842-5BED-A4F5-AE2F4B6DCE25}"/>
              </a:ext>
            </a:extLst>
          </p:cNvPr>
          <p:cNvSpPr txBox="1">
            <a:spLocks/>
          </p:cNvSpPr>
          <p:nvPr/>
        </p:nvSpPr>
        <p:spPr>
          <a:xfrm>
            <a:off x="2137448" y="2498755"/>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あ</a:t>
            </a:r>
          </a:p>
        </p:txBody>
      </p:sp>
      <p:sp>
        <p:nvSpPr>
          <p:cNvPr id="6" name="タイトル 1">
            <a:extLst>
              <a:ext uri="{FF2B5EF4-FFF2-40B4-BE49-F238E27FC236}">
                <a16:creationId xmlns:a16="http://schemas.microsoft.com/office/drawing/2014/main" id="{EEE9BE55-4304-AA89-D5C9-F29B534A91B4}"/>
              </a:ext>
            </a:extLst>
          </p:cNvPr>
          <p:cNvSpPr txBox="1">
            <a:spLocks/>
          </p:cNvSpPr>
          <p:nvPr/>
        </p:nvSpPr>
        <p:spPr>
          <a:xfrm>
            <a:off x="4240430" y="2506827"/>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しんぱい</a:t>
            </a:r>
          </a:p>
        </p:txBody>
      </p:sp>
      <p:sp>
        <p:nvSpPr>
          <p:cNvPr id="10" name="タイトル 1">
            <a:extLst>
              <a:ext uri="{FF2B5EF4-FFF2-40B4-BE49-F238E27FC236}">
                <a16:creationId xmlns:a16="http://schemas.microsoft.com/office/drawing/2014/main" id="{4E281622-868C-48FA-A41F-EFD243732D28}"/>
              </a:ext>
            </a:extLst>
          </p:cNvPr>
          <p:cNvSpPr txBox="1">
            <a:spLocks/>
          </p:cNvSpPr>
          <p:nvPr/>
        </p:nvSpPr>
        <p:spPr>
          <a:xfrm>
            <a:off x="5518305" y="2504491"/>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い</a:t>
            </a:r>
          </a:p>
        </p:txBody>
      </p:sp>
      <p:sp>
        <p:nvSpPr>
          <p:cNvPr id="11" name="タイトル 1">
            <a:extLst>
              <a:ext uri="{FF2B5EF4-FFF2-40B4-BE49-F238E27FC236}">
                <a16:creationId xmlns:a16="http://schemas.microsoft.com/office/drawing/2014/main" id="{00EF1ADA-6FB5-F65B-F088-6F04360D6759}"/>
              </a:ext>
            </a:extLst>
          </p:cNvPr>
          <p:cNvSpPr txBox="1">
            <a:spLocks/>
          </p:cNvSpPr>
          <p:nvPr/>
        </p:nvSpPr>
        <p:spPr>
          <a:xfrm>
            <a:off x="6480212" y="2515150"/>
            <a:ext cx="108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もの</a:t>
            </a:r>
          </a:p>
        </p:txBody>
      </p:sp>
      <p:sp>
        <p:nvSpPr>
          <p:cNvPr id="19" name="タイトル 1">
            <a:extLst>
              <a:ext uri="{FF2B5EF4-FFF2-40B4-BE49-F238E27FC236}">
                <a16:creationId xmlns:a16="http://schemas.microsoft.com/office/drawing/2014/main" id="{8510EFB4-E4B4-E588-2C9C-861387125640}"/>
              </a:ext>
            </a:extLst>
          </p:cNvPr>
          <p:cNvSpPr>
            <a:spLocks noGrp="1"/>
          </p:cNvSpPr>
          <p:nvPr>
            <p:ph type="ctrTitle"/>
          </p:nvPr>
        </p:nvSpPr>
        <p:spPr>
          <a:xfrm>
            <a:off x="3539941" y="777976"/>
            <a:ext cx="4020271"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0" name="図 19">
            <a:extLst>
              <a:ext uri="{FF2B5EF4-FFF2-40B4-BE49-F238E27FC236}">
                <a16:creationId xmlns:a16="http://schemas.microsoft.com/office/drawing/2014/main" id="{051CB4F8-056A-D9B3-8666-9B459FEF3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9DB0AC56-15B5-B852-4373-8D23573F1797}"/>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2" name="タイトル 1">
            <a:extLst>
              <a:ext uri="{FF2B5EF4-FFF2-40B4-BE49-F238E27FC236}">
                <a16:creationId xmlns:a16="http://schemas.microsoft.com/office/drawing/2014/main" id="{8E080466-3EE4-2A2E-720D-7BF2762B5BD0}"/>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Tree>
    <p:extLst>
      <p:ext uri="{BB962C8B-B14F-4D97-AF65-F5344CB8AC3E}">
        <p14:creationId xmlns:p14="http://schemas.microsoft.com/office/powerpoint/2010/main" val="96036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a:latin typeface="HGP創英角ｺﾞｼｯｸUB" panose="020B0900000000000000" pitchFamily="50" charset="-128"/>
                <a:ea typeface="HGP創英角ｺﾞｼｯｸUB" panose="020B0900000000000000" pitchFamily="50" charset="-128"/>
              </a:rPr>
              <a:t>小学校</a:t>
            </a:r>
            <a:br>
              <a:rPr kumimoji="1"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a:latin typeface="HGP創英角ｺﾞｼｯｸUB" panose="020B0900000000000000" pitchFamily="50" charset="-128"/>
                <a:ea typeface="HGP創英角ｺﾞｼｯｸUB" panose="020B0900000000000000" pitchFamily="50" charset="-128"/>
              </a:rPr>
              <a:t>10</a:t>
            </a:r>
            <a:br>
              <a:rPr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後 編</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化をふせぐため</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2987824" y="1187460"/>
            <a:ext cx="1872208" cy="369332"/>
          </a:xfrm>
          <a:prstGeom prst="rect">
            <a:avLst/>
          </a:prstGeom>
          <a:noFill/>
        </p:spPr>
        <p:txBody>
          <a:bodyPr wrap="square" rtlCol="0">
            <a:spAutoFit/>
          </a:bodyPr>
          <a:lstStyle/>
          <a:p>
            <a:r>
              <a:rPr kumimoji="1" lang="ja-JP" altLang="en-US" b="1" dirty="0"/>
              <a:t>かんきょう</a:t>
            </a:r>
          </a:p>
        </p:txBody>
      </p:sp>
      <p:sp>
        <p:nvSpPr>
          <p:cNvPr id="5" name="テキスト ボックス 4">
            <a:extLst>
              <a:ext uri="{FF2B5EF4-FFF2-40B4-BE49-F238E27FC236}">
                <a16:creationId xmlns:a16="http://schemas.microsoft.com/office/drawing/2014/main" id="{F06E22C4-8A63-4548-9D36-0A193CF30A63}"/>
              </a:ext>
            </a:extLst>
          </p:cNvPr>
          <p:cNvSpPr txBox="1"/>
          <p:nvPr/>
        </p:nvSpPr>
        <p:spPr>
          <a:xfrm>
            <a:off x="4680012" y="2123564"/>
            <a:ext cx="1872208" cy="369332"/>
          </a:xfrm>
          <a:prstGeom prst="rect">
            <a:avLst/>
          </a:prstGeom>
          <a:noFill/>
        </p:spPr>
        <p:txBody>
          <a:bodyPr wrap="square" rtlCol="0">
            <a:spAutoFit/>
          </a:bodyPr>
          <a:lstStyle/>
          <a:p>
            <a:r>
              <a:rPr lang="ja-JP" altLang="en-US" b="1" dirty="0"/>
              <a:t>へん</a:t>
            </a:r>
            <a:endParaRPr kumimoji="1" lang="ja-JP" altLang="en-US" b="1" dirty="0"/>
          </a:p>
        </p:txBody>
      </p:sp>
    </p:spTree>
    <p:extLst>
      <p:ext uri="{BB962C8B-B14F-4D97-AF65-F5344CB8AC3E}">
        <p14:creationId xmlns:p14="http://schemas.microsoft.com/office/powerpoint/2010/main" val="190427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762B36B-C482-78F4-A42B-E01EF964651E}"/>
              </a:ext>
            </a:extLst>
          </p:cNvPr>
          <p:cNvGrpSpPr>
            <a:grpSpLocks noChangeAspect="1"/>
          </p:cNvGrpSpPr>
          <p:nvPr/>
        </p:nvGrpSpPr>
        <p:grpSpPr>
          <a:xfrm>
            <a:off x="1572638" y="2323609"/>
            <a:ext cx="1260000" cy="1214710"/>
            <a:chOff x="766839" y="4055874"/>
            <a:chExt cx="896224" cy="864000"/>
          </a:xfrm>
        </p:grpSpPr>
        <p:sp>
          <p:nvSpPr>
            <p:cNvPr id="3" name="楕円 2">
              <a:extLst>
                <a:ext uri="{FF2B5EF4-FFF2-40B4-BE49-F238E27FC236}">
                  <a16:creationId xmlns:a16="http://schemas.microsoft.com/office/drawing/2014/main" id="{BD202C7B-481D-87C8-D566-E3ECAAEAAC27}"/>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8A6073E4-1C6D-A6C1-7CD1-F25BC00B4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359532" y="4118834"/>
            <a:ext cx="3983790"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6600" dirty="0">
                <a:latin typeface="HG丸ｺﾞｼｯｸM-PRO" panose="020F0600000000000000" pitchFamily="50" charset="-128"/>
                <a:ea typeface="HG丸ｺﾞｼｯｸM-PRO" panose="020F0600000000000000" pitchFamily="50" charset="-128"/>
              </a:rPr>
              <a:t>ペンギン</a:t>
            </a:r>
          </a:p>
        </p:txBody>
      </p:sp>
      <p:sp>
        <p:nvSpPr>
          <p:cNvPr id="20" name="タイトル 1">
            <a:extLst>
              <a:ext uri="{FF2B5EF4-FFF2-40B4-BE49-F238E27FC236}">
                <a16:creationId xmlns:a16="http://schemas.microsoft.com/office/drawing/2014/main" id="{DFCF2437-CD85-11A4-7554-18E7219529F9}"/>
              </a:ext>
            </a:extLst>
          </p:cNvPr>
          <p:cNvSpPr>
            <a:spLocks noGrp="1"/>
          </p:cNvSpPr>
          <p:nvPr>
            <p:ph type="ctrTitle"/>
          </p:nvPr>
        </p:nvSpPr>
        <p:spPr>
          <a:xfrm>
            <a:off x="1911164" y="779115"/>
            <a:ext cx="3983791"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1" name="図 20">
            <a:extLst>
              <a:ext uri="{FF2B5EF4-FFF2-40B4-BE49-F238E27FC236}">
                <a16:creationId xmlns:a16="http://schemas.microsoft.com/office/drawing/2014/main" id="{4D50A68C-8197-4DE5-8318-F2EF07708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387D80DF-3C2E-104F-54E8-8CC7947C4A6A}"/>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9" name="タイトル 1">
            <a:extLst>
              <a:ext uri="{FF2B5EF4-FFF2-40B4-BE49-F238E27FC236}">
                <a16:creationId xmlns:a16="http://schemas.microsoft.com/office/drawing/2014/main" id="{B3CA81CF-0836-D3FB-2808-8DA4E4E16386}"/>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0" name="タイトル 1">
            <a:extLst>
              <a:ext uri="{FF2B5EF4-FFF2-40B4-BE49-F238E27FC236}">
                <a16:creationId xmlns:a16="http://schemas.microsoft.com/office/drawing/2014/main" id="{62E869BF-6F3D-EF3E-0BE8-184965A21564}"/>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9" name="タイトル 1">
            <a:extLst>
              <a:ext uri="{FF2B5EF4-FFF2-40B4-BE49-F238E27FC236}">
                <a16:creationId xmlns:a16="http://schemas.microsoft.com/office/drawing/2014/main" id="{DD9C2648-FA9D-5C69-FEB6-7BF5D76C5E12}"/>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pic>
        <p:nvPicPr>
          <p:cNvPr id="41" name="図 40">
            <a:extLst>
              <a:ext uri="{FF2B5EF4-FFF2-40B4-BE49-F238E27FC236}">
                <a16:creationId xmlns:a16="http://schemas.microsoft.com/office/drawing/2014/main" id="{3B6E9580-41CA-98B3-3E0F-2F3767E34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132" y="2343047"/>
            <a:ext cx="4474745" cy="3291424"/>
          </a:xfrm>
          <a:prstGeom prst="rect">
            <a:avLst/>
          </a:prstGeom>
        </p:spPr>
      </p:pic>
    </p:spTree>
    <p:extLst>
      <p:ext uri="{BB962C8B-B14F-4D97-AF65-F5344CB8AC3E}">
        <p14:creationId xmlns:p14="http://schemas.microsoft.com/office/powerpoint/2010/main" val="206050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（日本、富山県）</a:t>
            </a:r>
            <a:endParaRPr kumimoji="1" lang="ja-JP" altLang="en-US" sz="3800" dirty="0"/>
          </a:p>
        </p:txBody>
      </p:sp>
      <p:sp>
        <p:nvSpPr>
          <p:cNvPr id="5" name="コンテンツ プレースホルダー 4"/>
          <p:cNvSpPr>
            <a:spLocks noGrp="1"/>
          </p:cNvSpPr>
          <p:nvPr>
            <p:ph idx="1"/>
          </p:nvPr>
        </p:nvSpPr>
        <p:spPr>
          <a:xfrm>
            <a:off x="251520" y="1609958"/>
            <a:ext cx="7344816" cy="532656"/>
          </a:xfrm>
        </p:spPr>
        <p:txBody>
          <a:bodyPr>
            <a:noAutofit/>
          </a:bodyPr>
          <a:lstStyle/>
          <a:p>
            <a:r>
              <a:rPr kumimoji="1" lang="ja-JP" altLang="en-US" dirty="0"/>
              <a:t>サクラのさく時期が</a:t>
            </a:r>
            <a:r>
              <a:rPr lang="ja-JP" altLang="en-US" dirty="0"/>
              <a:t>早くなっている</a:t>
            </a:r>
            <a:endParaRPr kumimoji="1" lang="en-US" altLang="ja-JP"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482014911"/>
              </p:ext>
            </p:extLst>
          </p:nvPr>
        </p:nvGraphicFramePr>
        <p:xfrm>
          <a:off x="166562" y="2924944"/>
          <a:ext cx="8810875" cy="2668221"/>
        </p:xfrm>
        <a:graphic>
          <a:graphicData uri="http://schemas.openxmlformats.org/presentationml/2006/ole">
            <mc:AlternateContent xmlns:mc="http://schemas.openxmlformats.org/markup-compatibility/2006">
              <mc:Choice xmlns:v="urn:schemas-microsoft-com:vml" Requires="v">
                <p:oleObj name="ワークシート" r:id="rId3" imgW="6029399" imgH="1628779" progId="Excel.Sheet.12">
                  <p:embed/>
                </p:oleObj>
              </mc:Choice>
              <mc:Fallback>
                <p:oleObj name="ワークシート" r:id="rId3" imgW="6029399" imgH="1628779" progId="Excel.Sheet.12">
                  <p:embed/>
                  <p:pic>
                    <p:nvPicPr>
                      <p:cNvPr id="7" name="オブジェクト 6"/>
                      <p:cNvPicPr/>
                      <p:nvPr/>
                    </p:nvPicPr>
                    <p:blipFill>
                      <a:blip r:embed="rId4"/>
                      <a:stretch>
                        <a:fillRect/>
                      </a:stretch>
                    </p:blipFill>
                    <p:spPr>
                      <a:xfrm>
                        <a:off x="166562" y="2924944"/>
                        <a:ext cx="8810875" cy="2668221"/>
                      </a:xfrm>
                      <a:prstGeom prst="rect">
                        <a:avLst/>
                      </a:prstGeom>
                    </p:spPr>
                  </p:pic>
                </p:oleObj>
              </mc:Fallback>
            </mc:AlternateContent>
          </a:graphicData>
        </a:graphic>
      </p:graphicFrame>
    </p:spTree>
    <p:extLst>
      <p:ext uri="{BB962C8B-B14F-4D97-AF65-F5344CB8AC3E}">
        <p14:creationId xmlns:p14="http://schemas.microsoft.com/office/powerpoint/2010/main" val="12913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86EA-8BF7-0D72-ED24-EBF642CED84B}"/>
            </a:ext>
          </a:extLst>
        </p:cNvPr>
        <p:cNvGrpSpPr/>
        <p:nvPr/>
      </p:nvGrpSpPr>
      <p:grpSpPr>
        <a:xfrm>
          <a:off x="0" y="0"/>
          <a:ext cx="0" cy="0"/>
          <a:chOff x="0" y="0"/>
          <a:chExt cx="0" cy="0"/>
        </a:xfrm>
      </p:grpSpPr>
      <p:sp>
        <p:nvSpPr>
          <p:cNvPr id="8" name="タイトル 1">
            <a:extLst>
              <a:ext uri="{FF2B5EF4-FFF2-40B4-BE49-F238E27FC236}">
                <a16:creationId xmlns:a16="http://schemas.microsoft.com/office/drawing/2014/main" id="{F5D7A11A-1004-49B9-45DB-5FA87F158BA2}"/>
              </a:ext>
            </a:extLst>
          </p:cNvPr>
          <p:cNvSpPr txBox="1">
            <a:spLocks/>
          </p:cNvSpPr>
          <p:nvPr/>
        </p:nvSpPr>
        <p:spPr>
          <a:xfrm>
            <a:off x="737875" y="2240868"/>
            <a:ext cx="7668251"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地球温暖化が進むと</a:t>
            </a:r>
            <a:endParaRPr lang="en-US" altLang="ja-JP" sz="4000" dirty="0">
              <a:latin typeface="HG丸ｺﾞｼｯｸM-PRO" panose="020F0600000000000000" pitchFamily="50" charset="-128"/>
              <a:ea typeface="HG丸ｺﾞｼｯｸM-PRO" panose="020F0600000000000000" pitchFamily="50" charset="-128"/>
            </a:endParaRPr>
          </a:p>
          <a:p>
            <a:pPr>
              <a:lnSpc>
                <a:spcPts val="4875"/>
              </a:lnSpc>
            </a:pPr>
            <a:r>
              <a:rPr lang="ja-JP" altLang="en-US" sz="4000" dirty="0">
                <a:latin typeface="HG丸ｺﾞｼｯｸM-PRO" panose="020F0600000000000000" pitchFamily="50" charset="-128"/>
                <a:ea typeface="HG丸ｺﾞｼｯｸM-PRO" panose="020F0600000000000000" pitchFamily="50" charset="-128"/>
              </a:rPr>
              <a:t>富山県ではどうなる？</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E357C892-741B-0AD2-CF44-67A99ECD70DE}"/>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0D2AC4D8-EEA4-6996-7FE6-E86E32CDBD88}"/>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B215C3DF-CE52-1EA1-BF7E-6E2580BE4136}"/>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A0B58D77-899C-401E-1CC6-A60250BA98B9}"/>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4" name="タイトル 1">
            <a:extLst>
              <a:ext uri="{FF2B5EF4-FFF2-40B4-BE49-F238E27FC236}">
                <a16:creationId xmlns:a16="http://schemas.microsoft.com/office/drawing/2014/main" id="{A52A311D-279B-7398-1C30-ABB45FD77A64}"/>
              </a:ext>
            </a:extLst>
          </p:cNvPr>
          <p:cNvSpPr txBox="1">
            <a:spLocks/>
          </p:cNvSpPr>
          <p:nvPr/>
        </p:nvSpPr>
        <p:spPr>
          <a:xfrm>
            <a:off x="519133" y="4554351"/>
            <a:ext cx="2376000" cy="88529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4800" dirty="0">
              <a:latin typeface="HG丸ｺﾞｼｯｸM-PRO" panose="020F0600000000000000" pitchFamily="50" charset="-128"/>
              <a:ea typeface="HG丸ｺﾞｼｯｸM-PRO" panose="020F0600000000000000" pitchFamily="50" charset="-128"/>
            </a:endParaRPr>
          </a:p>
        </p:txBody>
      </p:sp>
      <p:sp>
        <p:nvSpPr>
          <p:cNvPr id="25" name="タイトル 1">
            <a:extLst>
              <a:ext uri="{FF2B5EF4-FFF2-40B4-BE49-F238E27FC236}">
                <a16:creationId xmlns:a16="http://schemas.microsoft.com/office/drawing/2014/main" id="{4F7D43E0-4798-8137-E5D6-6A282772D37F}"/>
              </a:ext>
            </a:extLst>
          </p:cNvPr>
          <p:cNvSpPr txBox="1">
            <a:spLocks/>
          </p:cNvSpPr>
          <p:nvPr/>
        </p:nvSpPr>
        <p:spPr>
          <a:xfrm>
            <a:off x="3384560" y="4554351"/>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400" dirty="0">
                <a:latin typeface="HG丸ｺﾞｼｯｸM-PRO" panose="020F0600000000000000" pitchFamily="50" charset="-128"/>
                <a:ea typeface="HG丸ｺﾞｼｯｸM-PRO" panose="020F0600000000000000" pitchFamily="50" charset="-128"/>
              </a:rPr>
              <a:t>ブリがたくさんとれる</a:t>
            </a:r>
          </a:p>
        </p:txBody>
      </p:sp>
      <p:sp>
        <p:nvSpPr>
          <p:cNvPr id="26" name="タイトル 1">
            <a:extLst>
              <a:ext uri="{FF2B5EF4-FFF2-40B4-BE49-F238E27FC236}">
                <a16:creationId xmlns:a16="http://schemas.microsoft.com/office/drawing/2014/main" id="{AD69C89A-35DB-F065-2579-0362A72D915A}"/>
              </a:ext>
            </a:extLst>
          </p:cNvPr>
          <p:cNvSpPr txBox="1">
            <a:spLocks/>
          </p:cNvSpPr>
          <p:nvPr/>
        </p:nvSpPr>
        <p:spPr>
          <a:xfrm>
            <a:off x="6249783" y="4554351"/>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4800" dirty="0">
              <a:latin typeface="HG丸ｺﾞｼｯｸM-PRO" panose="020F0600000000000000" pitchFamily="50" charset="-128"/>
              <a:ea typeface="HG丸ｺﾞｼｯｸM-PRO" panose="020F0600000000000000" pitchFamily="50" charset="-128"/>
            </a:endParaRPr>
          </a:p>
        </p:txBody>
      </p:sp>
      <p:grpSp>
        <p:nvGrpSpPr>
          <p:cNvPr id="35" name="グループ化 34">
            <a:extLst>
              <a:ext uri="{FF2B5EF4-FFF2-40B4-BE49-F238E27FC236}">
                <a16:creationId xmlns:a16="http://schemas.microsoft.com/office/drawing/2014/main" id="{5927544B-1459-0098-1415-47B68258BEA4}"/>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D9918DB0-8496-97C0-1BAE-215EE38FAD20}"/>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9B2BFA5-E897-7909-31AB-3CE506978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E907B57D-36A3-0130-4FE4-2469975CE11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40360464-870A-F13B-4B12-13B7F248349B}"/>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A4549B89-EB32-BB69-ED6E-7107484C0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9E113C95-721A-C1B3-F875-AC31935289F8}"/>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DD1C41B8-2B13-AFD1-AF84-3DEE5A335DDF}"/>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B5FC8D38-9BB4-06FB-9953-B047D906D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19" name="タイトル 1">
            <a:extLst>
              <a:ext uri="{FF2B5EF4-FFF2-40B4-BE49-F238E27FC236}">
                <a16:creationId xmlns:a16="http://schemas.microsoft.com/office/drawing/2014/main" id="{D70D6800-FB39-F5CC-B305-58559393DCF7}"/>
              </a:ext>
            </a:extLst>
          </p:cNvPr>
          <p:cNvSpPr>
            <a:spLocks noGrp="1"/>
          </p:cNvSpPr>
          <p:nvPr>
            <p:ph type="ctrTitle"/>
          </p:nvPr>
        </p:nvSpPr>
        <p:spPr>
          <a:xfrm>
            <a:off x="3539941" y="777976"/>
            <a:ext cx="3984387"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0" name="図 19">
            <a:extLst>
              <a:ext uri="{FF2B5EF4-FFF2-40B4-BE49-F238E27FC236}">
                <a16:creationId xmlns:a16="http://schemas.microsoft.com/office/drawing/2014/main" id="{6060258D-55ED-F9D3-E81D-CDBBE0B44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21" name="タイトル 1">
            <a:extLst>
              <a:ext uri="{FF2B5EF4-FFF2-40B4-BE49-F238E27FC236}">
                <a16:creationId xmlns:a16="http://schemas.microsoft.com/office/drawing/2014/main" id="{7BB55A12-3511-6B90-DC26-64DE0D94AF6D}"/>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2" name="タイトル 1">
            <a:extLst>
              <a:ext uri="{FF2B5EF4-FFF2-40B4-BE49-F238E27FC236}">
                <a16:creationId xmlns:a16="http://schemas.microsoft.com/office/drawing/2014/main" id="{5AB56B15-D9FC-CC9D-CDE4-7B947A8BA5F6}"/>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2" name="タイトル 1">
            <a:extLst>
              <a:ext uri="{FF2B5EF4-FFF2-40B4-BE49-F238E27FC236}">
                <a16:creationId xmlns:a16="http://schemas.microsoft.com/office/drawing/2014/main" id="{F9BB4D75-79DE-4EB3-12F5-75D6D21756F2}"/>
              </a:ext>
            </a:extLst>
          </p:cNvPr>
          <p:cNvSpPr txBox="1">
            <a:spLocks/>
          </p:cNvSpPr>
          <p:nvPr/>
        </p:nvSpPr>
        <p:spPr>
          <a:xfrm>
            <a:off x="2839077" y="221540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16" name="タイトル 1">
            <a:extLst>
              <a:ext uri="{FF2B5EF4-FFF2-40B4-BE49-F238E27FC236}">
                <a16:creationId xmlns:a16="http://schemas.microsoft.com/office/drawing/2014/main" id="{D96F0665-8D9B-83ED-1CC4-3194ED0EE27A}"/>
              </a:ext>
            </a:extLst>
          </p:cNvPr>
          <p:cNvSpPr txBox="1">
            <a:spLocks/>
          </p:cNvSpPr>
          <p:nvPr/>
        </p:nvSpPr>
        <p:spPr>
          <a:xfrm>
            <a:off x="5976156" y="4528582"/>
            <a:ext cx="2988332"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800" dirty="0">
                <a:latin typeface="HG丸ｺﾞｼｯｸM-PRO" panose="020F0600000000000000" pitchFamily="50" charset="-128"/>
                <a:ea typeface="HG丸ｺﾞｼｯｸM-PRO" panose="020F0600000000000000" pitchFamily="50" charset="-128"/>
              </a:rPr>
              <a:t>雪が</a:t>
            </a:r>
            <a:endParaRPr lang="en-US" altLang="ja-JP" sz="28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800" dirty="0">
                <a:latin typeface="HG丸ｺﾞｼｯｸM-PRO" panose="020F0600000000000000" pitchFamily="50" charset="-128"/>
                <a:ea typeface="HG丸ｺﾞｼｯｸM-PRO" panose="020F0600000000000000" pitchFamily="50" charset="-128"/>
              </a:rPr>
              <a:t>ふりにくくなる</a:t>
            </a:r>
          </a:p>
        </p:txBody>
      </p:sp>
      <p:sp>
        <p:nvSpPr>
          <p:cNvPr id="17" name="タイトル 1">
            <a:extLst>
              <a:ext uri="{FF2B5EF4-FFF2-40B4-BE49-F238E27FC236}">
                <a16:creationId xmlns:a16="http://schemas.microsoft.com/office/drawing/2014/main" id="{E273DEF5-203D-D417-D44E-4A67CCDC1836}"/>
              </a:ext>
            </a:extLst>
          </p:cNvPr>
          <p:cNvSpPr txBox="1">
            <a:spLocks/>
          </p:cNvSpPr>
          <p:nvPr/>
        </p:nvSpPr>
        <p:spPr>
          <a:xfrm>
            <a:off x="6975336" y="4474789"/>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ゆき</a:t>
            </a:r>
          </a:p>
        </p:txBody>
      </p:sp>
      <p:sp>
        <p:nvSpPr>
          <p:cNvPr id="5" name="タイトル 1">
            <a:extLst>
              <a:ext uri="{FF2B5EF4-FFF2-40B4-BE49-F238E27FC236}">
                <a16:creationId xmlns:a16="http://schemas.microsoft.com/office/drawing/2014/main" id="{11F7AF20-2814-A0DD-FD67-8304D84DD1AF}"/>
              </a:ext>
            </a:extLst>
          </p:cNvPr>
          <p:cNvSpPr txBox="1">
            <a:spLocks/>
          </p:cNvSpPr>
          <p:nvPr/>
        </p:nvSpPr>
        <p:spPr>
          <a:xfrm>
            <a:off x="515051" y="4528582"/>
            <a:ext cx="2376000"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400" dirty="0">
                <a:latin typeface="HG丸ｺﾞｼｯｸM-PRO" panose="020F0600000000000000" pitchFamily="50" charset="-128"/>
                <a:ea typeface="HG丸ｺﾞｼｯｸM-PRO" panose="020F0600000000000000" pitchFamily="50" charset="-128"/>
              </a:rPr>
              <a:t>秋が</a:t>
            </a:r>
            <a:endParaRPr lang="en-US" altLang="ja-JP" sz="34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400" dirty="0">
                <a:latin typeface="HG丸ｺﾞｼｯｸM-PRO" panose="020F0600000000000000" pitchFamily="50" charset="-128"/>
                <a:ea typeface="HG丸ｺﾞｼｯｸM-PRO" panose="020F0600000000000000" pitchFamily="50" charset="-128"/>
              </a:rPr>
              <a:t>早くくる</a:t>
            </a:r>
          </a:p>
        </p:txBody>
      </p:sp>
      <p:sp>
        <p:nvSpPr>
          <p:cNvPr id="23" name="タイトル 1">
            <a:extLst>
              <a:ext uri="{FF2B5EF4-FFF2-40B4-BE49-F238E27FC236}">
                <a16:creationId xmlns:a16="http://schemas.microsoft.com/office/drawing/2014/main" id="{85CE4BF4-B86A-41D3-AA4E-73C53B196386}"/>
              </a:ext>
            </a:extLst>
          </p:cNvPr>
          <p:cNvSpPr txBox="1">
            <a:spLocks/>
          </p:cNvSpPr>
          <p:nvPr/>
        </p:nvSpPr>
        <p:spPr>
          <a:xfrm>
            <a:off x="1159680" y="4412390"/>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あき</a:t>
            </a:r>
          </a:p>
        </p:txBody>
      </p:sp>
      <p:sp>
        <p:nvSpPr>
          <p:cNvPr id="27" name="タイトル 1">
            <a:extLst>
              <a:ext uri="{FF2B5EF4-FFF2-40B4-BE49-F238E27FC236}">
                <a16:creationId xmlns:a16="http://schemas.microsoft.com/office/drawing/2014/main" id="{ECFCF662-102C-5BD7-FB0E-9AF00845CF3B}"/>
              </a:ext>
            </a:extLst>
          </p:cNvPr>
          <p:cNvSpPr txBox="1">
            <a:spLocks/>
          </p:cNvSpPr>
          <p:nvPr/>
        </p:nvSpPr>
        <p:spPr>
          <a:xfrm>
            <a:off x="755576" y="4946304"/>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はや</a:t>
            </a:r>
          </a:p>
        </p:txBody>
      </p:sp>
      <p:sp>
        <p:nvSpPr>
          <p:cNvPr id="3" name="タイトル 1">
            <a:extLst>
              <a:ext uri="{FF2B5EF4-FFF2-40B4-BE49-F238E27FC236}">
                <a16:creationId xmlns:a16="http://schemas.microsoft.com/office/drawing/2014/main" id="{AAAB98C3-2BF3-7692-CB92-8441E6A7D7FB}"/>
              </a:ext>
            </a:extLst>
          </p:cNvPr>
          <p:cNvSpPr txBox="1">
            <a:spLocks/>
          </p:cNvSpPr>
          <p:nvPr/>
        </p:nvSpPr>
        <p:spPr>
          <a:xfrm>
            <a:off x="2057685" y="28605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とやまけん</a:t>
            </a:r>
          </a:p>
        </p:txBody>
      </p:sp>
      <p:sp>
        <p:nvSpPr>
          <p:cNvPr id="4" name="タイトル 1">
            <a:extLst>
              <a:ext uri="{FF2B5EF4-FFF2-40B4-BE49-F238E27FC236}">
                <a16:creationId xmlns:a16="http://schemas.microsoft.com/office/drawing/2014/main" id="{DCF3DD77-1351-6E4C-E716-44C4B86E926B}"/>
              </a:ext>
            </a:extLst>
          </p:cNvPr>
          <p:cNvSpPr txBox="1">
            <a:spLocks/>
          </p:cNvSpPr>
          <p:nvPr/>
        </p:nvSpPr>
        <p:spPr>
          <a:xfrm>
            <a:off x="4788024" y="221540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すす</a:t>
            </a:r>
          </a:p>
        </p:txBody>
      </p:sp>
    </p:spTree>
    <p:extLst>
      <p:ext uri="{BB962C8B-B14F-4D97-AF65-F5344CB8AC3E}">
        <p14:creationId xmlns:p14="http://schemas.microsoft.com/office/powerpoint/2010/main" val="128064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828B32-5CAB-86D5-FF52-4680EFC7069D}"/>
            </a:ext>
          </a:extLst>
        </p:cNvPr>
        <p:cNvGrpSpPr/>
        <p:nvPr/>
      </p:nvGrpSpPr>
      <p:grpSpPr>
        <a:xfrm>
          <a:off x="0" y="0"/>
          <a:ext cx="0" cy="0"/>
          <a:chOff x="0" y="0"/>
          <a:chExt cx="0" cy="0"/>
        </a:xfrm>
      </p:grpSpPr>
      <p:sp>
        <p:nvSpPr>
          <p:cNvPr id="11" name="タイトル 1">
            <a:extLst>
              <a:ext uri="{FF2B5EF4-FFF2-40B4-BE49-F238E27FC236}">
                <a16:creationId xmlns:a16="http://schemas.microsoft.com/office/drawing/2014/main" id="{42DE27E7-7DBF-23D7-9321-21D3B741AAC3}"/>
              </a:ext>
            </a:extLst>
          </p:cNvPr>
          <p:cNvSpPr txBox="1">
            <a:spLocks/>
          </p:cNvSpPr>
          <p:nvPr/>
        </p:nvSpPr>
        <p:spPr>
          <a:xfrm>
            <a:off x="230351" y="3785572"/>
            <a:ext cx="4533702" cy="1515636"/>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dirty="0">
                <a:latin typeface="HG丸ｺﾞｼｯｸM-PRO" panose="020F0600000000000000" pitchFamily="50" charset="-128"/>
                <a:ea typeface="HG丸ｺﾞｼｯｸM-PRO" panose="020F0600000000000000" pitchFamily="50" charset="-128"/>
              </a:rPr>
              <a:t>雪が</a:t>
            </a:r>
            <a:endParaRPr lang="en-US" altLang="ja-JP" sz="44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4400" dirty="0">
                <a:latin typeface="HG丸ｺﾞｼｯｸM-PRO" panose="020F0600000000000000" pitchFamily="50" charset="-128"/>
                <a:ea typeface="HG丸ｺﾞｼｯｸM-PRO" panose="020F0600000000000000" pitchFamily="50" charset="-128"/>
              </a:rPr>
              <a:t>ふりにくくなる</a:t>
            </a:r>
          </a:p>
        </p:txBody>
      </p:sp>
      <p:grpSp>
        <p:nvGrpSpPr>
          <p:cNvPr id="5" name="グループ化 4">
            <a:extLst>
              <a:ext uri="{FF2B5EF4-FFF2-40B4-BE49-F238E27FC236}">
                <a16:creationId xmlns:a16="http://schemas.microsoft.com/office/drawing/2014/main" id="{C8D38718-E678-F49A-D05C-2F6CEFE2EB4C}"/>
              </a:ext>
            </a:extLst>
          </p:cNvPr>
          <p:cNvGrpSpPr>
            <a:grpSpLocks noChangeAspect="1"/>
          </p:cNvGrpSpPr>
          <p:nvPr/>
        </p:nvGrpSpPr>
        <p:grpSpPr>
          <a:xfrm>
            <a:off x="1571004" y="2323210"/>
            <a:ext cx="1224000" cy="1233977"/>
            <a:chOff x="8367373" y="4048832"/>
            <a:chExt cx="864000" cy="871042"/>
          </a:xfrm>
        </p:grpSpPr>
        <p:sp>
          <p:nvSpPr>
            <p:cNvPr id="6" name="楕円 5">
              <a:extLst>
                <a:ext uri="{FF2B5EF4-FFF2-40B4-BE49-F238E27FC236}">
                  <a16:creationId xmlns:a16="http://schemas.microsoft.com/office/drawing/2014/main" id="{34571398-A0BD-0C8C-FEBF-159FED70821C}"/>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98DE7A09-34DE-BED8-0BE0-9E2C80A21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sp>
        <p:nvSpPr>
          <p:cNvPr id="14" name="四角形: 角を丸くする 13">
            <a:extLst>
              <a:ext uri="{FF2B5EF4-FFF2-40B4-BE49-F238E27FC236}">
                <a16:creationId xmlns:a16="http://schemas.microsoft.com/office/drawing/2014/main" id="{E0FE3BAC-390A-A51D-92C2-ED2D9C497D2C}"/>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18CDD3E4-C270-0CF4-400E-E81A04C930E1}"/>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sp>
        <p:nvSpPr>
          <p:cNvPr id="20" name="タイトル 1">
            <a:extLst>
              <a:ext uri="{FF2B5EF4-FFF2-40B4-BE49-F238E27FC236}">
                <a16:creationId xmlns:a16="http://schemas.microsoft.com/office/drawing/2014/main" id="{7C22E549-4781-86B6-3DBD-66A188C22D0A}"/>
              </a:ext>
            </a:extLst>
          </p:cNvPr>
          <p:cNvSpPr>
            <a:spLocks noGrp="1"/>
          </p:cNvSpPr>
          <p:nvPr>
            <p:ph type="ctrTitle"/>
          </p:nvPr>
        </p:nvSpPr>
        <p:spPr>
          <a:xfrm>
            <a:off x="1911164" y="779115"/>
            <a:ext cx="3913981"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1" name="図 20">
            <a:extLst>
              <a:ext uri="{FF2B5EF4-FFF2-40B4-BE49-F238E27FC236}">
                <a16:creationId xmlns:a16="http://schemas.microsoft.com/office/drawing/2014/main" id="{F7D5598F-63F3-0FC4-B4DE-1B3FEEE9C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4" name="タイトル 1">
            <a:extLst>
              <a:ext uri="{FF2B5EF4-FFF2-40B4-BE49-F238E27FC236}">
                <a16:creationId xmlns:a16="http://schemas.microsoft.com/office/drawing/2014/main" id="{091A0C98-5920-2A55-99B1-79B890E33533}"/>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9" name="タイトル 1">
            <a:extLst>
              <a:ext uri="{FF2B5EF4-FFF2-40B4-BE49-F238E27FC236}">
                <a16:creationId xmlns:a16="http://schemas.microsoft.com/office/drawing/2014/main" id="{3F8B3DBE-C16A-1DDE-0D9F-C82DD6E7FAFD}"/>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0" name="タイトル 1">
            <a:extLst>
              <a:ext uri="{FF2B5EF4-FFF2-40B4-BE49-F238E27FC236}">
                <a16:creationId xmlns:a16="http://schemas.microsoft.com/office/drawing/2014/main" id="{F3262171-2939-642D-5DC3-2B357AE1CA34}"/>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9" name="タイトル 1">
            <a:extLst>
              <a:ext uri="{FF2B5EF4-FFF2-40B4-BE49-F238E27FC236}">
                <a16:creationId xmlns:a16="http://schemas.microsoft.com/office/drawing/2014/main" id="{E94391F8-4F67-7827-AC03-73C90C73D67A}"/>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sp>
        <p:nvSpPr>
          <p:cNvPr id="8" name="タイトル 1">
            <a:extLst>
              <a:ext uri="{FF2B5EF4-FFF2-40B4-BE49-F238E27FC236}">
                <a16:creationId xmlns:a16="http://schemas.microsoft.com/office/drawing/2014/main" id="{0EC99A7C-A00C-4A4B-F7CA-6150B3DAA9EA}"/>
              </a:ext>
            </a:extLst>
          </p:cNvPr>
          <p:cNvSpPr txBox="1">
            <a:spLocks/>
          </p:cNvSpPr>
          <p:nvPr/>
        </p:nvSpPr>
        <p:spPr>
          <a:xfrm>
            <a:off x="669649" y="3934467"/>
            <a:ext cx="3218346" cy="1522103"/>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endParaRPr lang="ja-JP" altLang="en-US" sz="5400" dirty="0">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id="{C7CD6A5E-F72B-1884-6135-BCE2CCF0C1F2}"/>
              </a:ext>
            </a:extLst>
          </p:cNvPr>
          <p:cNvSpPr txBox="1">
            <a:spLocks/>
          </p:cNvSpPr>
          <p:nvPr/>
        </p:nvSpPr>
        <p:spPr>
          <a:xfrm>
            <a:off x="1898772" y="3706082"/>
            <a:ext cx="621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000" dirty="0">
                <a:latin typeface="HG丸ｺﾞｼｯｸM-PRO" panose="020F0600000000000000" pitchFamily="50" charset="-128"/>
                <a:ea typeface="HG丸ｺﾞｼｯｸM-PRO" panose="020F0600000000000000" pitchFamily="50" charset="-128"/>
              </a:rPr>
              <a:t>ゆき</a:t>
            </a:r>
          </a:p>
        </p:txBody>
      </p:sp>
      <p:pic>
        <p:nvPicPr>
          <p:cNvPr id="2" name="図 1">
            <a:extLst>
              <a:ext uri="{FF2B5EF4-FFF2-40B4-BE49-F238E27FC236}">
                <a16:creationId xmlns:a16="http://schemas.microsoft.com/office/drawing/2014/main" id="{8198F351-897F-406F-8849-C527932C17A6}"/>
              </a:ext>
            </a:extLst>
          </p:cNvPr>
          <p:cNvPicPr>
            <a:picLocks noChangeAspect="1"/>
          </p:cNvPicPr>
          <p:nvPr/>
        </p:nvPicPr>
        <p:blipFill>
          <a:blip r:embed="rId5"/>
          <a:stretch>
            <a:fillRect/>
          </a:stretch>
        </p:blipFill>
        <p:spPr>
          <a:xfrm>
            <a:off x="4510448" y="2061663"/>
            <a:ext cx="3913980" cy="1819657"/>
          </a:xfrm>
          <a:prstGeom prst="rect">
            <a:avLst/>
          </a:prstGeom>
        </p:spPr>
      </p:pic>
      <p:pic>
        <p:nvPicPr>
          <p:cNvPr id="3" name="図 2">
            <a:extLst>
              <a:ext uri="{FF2B5EF4-FFF2-40B4-BE49-F238E27FC236}">
                <a16:creationId xmlns:a16="http://schemas.microsoft.com/office/drawing/2014/main" id="{314F5953-9949-4018-930C-8C80F3ED6A6B}"/>
              </a:ext>
            </a:extLst>
          </p:cNvPr>
          <p:cNvPicPr>
            <a:picLocks noChangeAspect="1"/>
          </p:cNvPicPr>
          <p:nvPr/>
        </p:nvPicPr>
        <p:blipFill>
          <a:blip r:embed="rId6"/>
          <a:stretch>
            <a:fillRect/>
          </a:stretch>
        </p:blipFill>
        <p:spPr>
          <a:xfrm>
            <a:off x="4509203" y="4664120"/>
            <a:ext cx="3886901" cy="1800931"/>
          </a:xfrm>
          <a:prstGeom prst="rect">
            <a:avLst/>
          </a:prstGeom>
        </p:spPr>
      </p:pic>
      <p:sp>
        <p:nvSpPr>
          <p:cNvPr id="4" name="テキスト ボックス 9">
            <a:extLst>
              <a:ext uri="{FF2B5EF4-FFF2-40B4-BE49-F238E27FC236}">
                <a16:creationId xmlns:a16="http://schemas.microsoft.com/office/drawing/2014/main" id="{B44596EA-3823-43A1-8EF0-7FAB68A5DA81}"/>
              </a:ext>
            </a:extLst>
          </p:cNvPr>
          <p:cNvSpPr txBox="1"/>
          <p:nvPr/>
        </p:nvSpPr>
        <p:spPr>
          <a:xfrm>
            <a:off x="4509204" y="2060848"/>
            <a:ext cx="1900188" cy="369332"/>
          </a:xfrm>
          <a:prstGeom prst="rect">
            <a:avLst/>
          </a:prstGeom>
          <a:solidFill>
            <a:schemeClr val="accent1">
              <a:lumMod val="60000"/>
              <a:lumOff val="4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latin typeface="HG丸ｺﾞｼｯｸM-PRO" panose="020F0600000000000000" pitchFamily="50" charset="-128"/>
                <a:ea typeface="HG丸ｺﾞｼｯｸM-PRO" panose="020F0600000000000000" pitchFamily="50" charset="-128"/>
              </a:rPr>
              <a:t>2000</a:t>
            </a:r>
            <a:r>
              <a:rPr kumimoji="1" lang="ja-JP" altLang="en-US" dirty="0">
                <a:latin typeface="HG丸ｺﾞｼｯｸM-PRO" panose="020F0600000000000000" pitchFamily="50" charset="-128"/>
                <a:ea typeface="HG丸ｺﾞｼｯｸM-PRO" panose="020F0600000000000000" pitchFamily="50" charset="-128"/>
              </a:rPr>
              <a:t>年代３月</a:t>
            </a:r>
          </a:p>
        </p:txBody>
      </p:sp>
      <p:sp>
        <p:nvSpPr>
          <p:cNvPr id="12" name="テキスト ボックス 10">
            <a:extLst>
              <a:ext uri="{FF2B5EF4-FFF2-40B4-BE49-F238E27FC236}">
                <a16:creationId xmlns:a16="http://schemas.microsoft.com/office/drawing/2014/main" id="{6F35B618-BC29-4949-9918-2FFC3F62A372}"/>
              </a:ext>
            </a:extLst>
          </p:cNvPr>
          <p:cNvSpPr txBox="1"/>
          <p:nvPr/>
        </p:nvSpPr>
        <p:spPr>
          <a:xfrm>
            <a:off x="4509204" y="4664120"/>
            <a:ext cx="1900188" cy="369332"/>
          </a:xfrm>
          <a:prstGeom prst="rect">
            <a:avLst/>
          </a:prstGeom>
          <a:solidFill>
            <a:schemeClr val="accent2">
              <a:lumMod val="60000"/>
              <a:lumOff val="4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latin typeface="HG丸ｺﾞｼｯｸM-PRO" panose="020F0600000000000000" pitchFamily="50" charset="-128"/>
                <a:ea typeface="HG丸ｺﾞｼｯｸM-PRO" panose="020F0600000000000000" pitchFamily="50" charset="-128"/>
              </a:rPr>
              <a:t>2030</a:t>
            </a:r>
            <a:r>
              <a:rPr kumimoji="1" lang="ja-JP" altLang="en-US" dirty="0">
                <a:latin typeface="HG丸ｺﾞｼｯｸM-PRO" panose="020F0600000000000000" pitchFamily="50" charset="-128"/>
                <a:ea typeface="HG丸ｺﾞｼｯｸM-PRO" panose="020F0600000000000000" pitchFamily="50" charset="-128"/>
              </a:rPr>
              <a:t>年代３月</a:t>
            </a:r>
          </a:p>
        </p:txBody>
      </p:sp>
      <p:pic>
        <p:nvPicPr>
          <p:cNvPr id="13" name="図 12">
            <a:extLst>
              <a:ext uri="{FF2B5EF4-FFF2-40B4-BE49-F238E27FC236}">
                <a16:creationId xmlns:a16="http://schemas.microsoft.com/office/drawing/2014/main" id="{BA64B8A6-8940-41DD-4385-489F86F7D04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334060">
            <a:off x="6096907" y="4089364"/>
            <a:ext cx="720674" cy="423186"/>
          </a:xfrm>
          <a:prstGeom prst="rect">
            <a:avLst/>
          </a:prstGeom>
        </p:spPr>
      </p:pic>
    </p:spTree>
    <p:extLst>
      <p:ext uri="{BB962C8B-B14F-4D97-AF65-F5344CB8AC3E}">
        <p14:creationId xmlns:p14="http://schemas.microsoft.com/office/powerpoint/2010/main" val="83954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地球温暖化がすすむと・・・</a:t>
            </a:r>
            <a:br>
              <a:rPr lang="en-US" altLang="ja-JP" sz="3800" dirty="0"/>
            </a:br>
            <a:r>
              <a:rPr lang="ja-JP" altLang="en-US" sz="3800" dirty="0"/>
              <a:t>（日本、富山県）</a:t>
            </a:r>
            <a:endParaRPr kumimoji="1" lang="ja-JP" altLang="en-US" sz="3800" dirty="0"/>
          </a:p>
        </p:txBody>
      </p:sp>
      <p:grpSp>
        <p:nvGrpSpPr>
          <p:cNvPr id="23" name="グループ化 22">
            <a:extLst>
              <a:ext uri="{FF2B5EF4-FFF2-40B4-BE49-F238E27FC236}">
                <a16:creationId xmlns:a16="http://schemas.microsoft.com/office/drawing/2014/main" id="{3F4E2E2E-BEFB-404B-A867-81F465DC398F}"/>
              </a:ext>
            </a:extLst>
          </p:cNvPr>
          <p:cNvGrpSpPr>
            <a:grpSpLocks noChangeAspect="1"/>
          </p:cNvGrpSpPr>
          <p:nvPr/>
        </p:nvGrpSpPr>
        <p:grpSpPr>
          <a:xfrm>
            <a:off x="4974905" y="4083271"/>
            <a:ext cx="3513113" cy="2080214"/>
            <a:chOff x="4858121" y="4091615"/>
            <a:chExt cx="3803056" cy="2251898"/>
          </a:xfrm>
        </p:grpSpPr>
        <p:pic>
          <p:nvPicPr>
            <p:cNvPr id="16" name="図 15">
              <a:extLst>
                <a:ext uri="{FF2B5EF4-FFF2-40B4-BE49-F238E27FC236}">
                  <a16:creationId xmlns:a16="http://schemas.microsoft.com/office/drawing/2014/main" id="{99677E6D-098E-40D3-B941-9FF60298B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21" y="4581128"/>
              <a:ext cx="1762385" cy="1762385"/>
            </a:xfrm>
            <a:prstGeom prst="rect">
              <a:avLst/>
            </a:prstGeom>
          </p:spPr>
        </p:pic>
        <p:pic>
          <p:nvPicPr>
            <p:cNvPr id="18" name="図 17">
              <a:extLst>
                <a:ext uri="{FF2B5EF4-FFF2-40B4-BE49-F238E27FC236}">
                  <a16:creationId xmlns:a16="http://schemas.microsoft.com/office/drawing/2014/main" id="{F224F5B4-5F69-4CB1-B028-4FE6EBC5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688" y="4091615"/>
              <a:ext cx="2212489" cy="2251898"/>
            </a:xfrm>
            <a:prstGeom prst="rect">
              <a:avLst/>
            </a:prstGeom>
          </p:spPr>
        </p:pic>
      </p:grpSp>
      <p:pic>
        <p:nvPicPr>
          <p:cNvPr id="20" name="図 19">
            <a:extLst>
              <a:ext uri="{FF2B5EF4-FFF2-40B4-BE49-F238E27FC236}">
                <a16:creationId xmlns:a16="http://schemas.microsoft.com/office/drawing/2014/main" id="{3AF2D072-50AA-455D-AC55-279D2374F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9885" y="1441338"/>
            <a:ext cx="2679266" cy="2238676"/>
          </a:xfrm>
          <a:prstGeom prst="rect">
            <a:avLst/>
          </a:prstGeom>
        </p:spPr>
      </p:pic>
      <p:pic>
        <p:nvPicPr>
          <p:cNvPr id="27" name="図 26">
            <a:extLst>
              <a:ext uri="{FF2B5EF4-FFF2-40B4-BE49-F238E27FC236}">
                <a16:creationId xmlns:a16="http://schemas.microsoft.com/office/drawing/2014/main" id="{F9B40B20-F759-44F9-BBC2-BC769292D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5428" y="1724423"/>
            <a:ext cx="1887674" cy="1887674"/>
          </a:xfrm>
          <a:prstGeom prst="rect">
            <a:avLst/>
          </a:prstGeom>
        </p:spPr>
      </p:pic>
      <p:grpSp>
        <p:nvGrpSpPr>
          <p:cNvPr id="8" name="グループ化 7">
            <a:extLst>
              <a:ext uri="{FF2B5EF4-FFF2-40B4-BE49-F238E27FC236}">
                <a16:creationId xmlns:a16="http://schemas.microsoft.com/office/drawing/2014/main" id="{65DB0855-EAAE-4BE4-B8BB-122A4A06F0BA}"/>
              </a:ext>
            </a:extLst>
          </p:cNvPr>
          <p:cNvGrpSpPr/>
          <p:nvPr/>
        </p:nvGrpSpPr>
        <p:grpSpPr>
          <a:xfrm>
            <a:off x="471932" y="4021270"/>
            <a:ext cx="4384880" cy="2634224"/>
            <a:chOff x="4759120" y="1278286"/>
            <a:chExt cx="4384880" cy="2634224"/>
          </a:xfrm>
        </p:grpSpPr>
        <p:pic>
          <p:nvPicPr>
            <p:cNvPr id="7" name="図 6">
              <a:extLst>
                <a:ext uri="{FF2B5EF4-FFF2-40B4-BE49-F238E27FC236}">
                  <a16:creationId xmlns:a16="http://schemas.microsoft.com/office/drawing/2014/main" id="{5CBF32A3-5A48-4E35-9344-4F9F70150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953" y="1278286"/>
              <a:ext cx="3335214" cy="2501410"/>
            </a:xfrm>
            <a:prstGeom prst="rect">
              <a:avLst/>
            </a:prstGeom>
          </p:spPr>
        </p:pic>
        <p:sp>
          <p:nvSpPr>
            <p:cNvPr id="17" name="テキスト ボックス 16">
              <a:extLst>
                <a:ext uri="{FF2B5EF4-FFF2-40B4-BE49-F238E27FC236}">
                  <a16:creationId xmlns:a16="http://schemas.microsoft.com/office/drawing/2014/main" id="{209DEED9-7341-4CC9-B0AB-791E0E1214F4}"/>
                </a:ext>
              </a:extLst>
            </p:cNvPr>
            <p:cNvSpPr txBox="1"/>
            <p:nvPr/>
          </p:nvSpPr>
          <p:spPr>
            <a:xfrm>
              <a:off x="4759120" y="3512400"/>
              <a:ext cx="4384880" cy="400110"/>
            </a:xfrm>
            <a:prstGeom prst="rect">
              <a:avLst/>
            </a:prstGeom>
            <a:noFill/>
          </p:spPr>
          <p:txBody>
            <a:bodyPr wrap="square" rtlCol="0">
              <a:spAutoFit/>
            </a:bodyPr>
            <a:lstStyle/>
            <a:p>
              <a:pPr algn="ctr"/>
              <a:r>
                <a:rPr lang="ja-JP" altLang="en-US" sz="2000" b="1" dirty="0"/>
                <a:t>砂はま</a:t>
              </a:r>
              <a:r>
                <a:rPr kumimoji="1" lang="ja-JP" altLang="en-US" sz="2000" b="1" dirty="0"/>
                <a:t>が海にしずんでなくなるかも</a:t>
              </a:r>
            </a:p>
          </p:txBody>
        </p:sp>
      </p:grpSp>
      <p:sp>
        <p:nvSpPr>
          <p:cNvPr id="3" name="テキスト ボックス 2">
            <a:extLst>
              <a:ext uri="{FF2B5EF4-FFF2-40B4-BE49-F238E27FC236}">
                <a16:creationId xmlns:a16="http://schemas.microsoft.com/office/drawing/2014/main" id="{FBE73DDF-98C6-ED2E-E446-C9E187E1AA65}"/>
              </a:ext>
            </a:extLst>
          </p:cNvPr>
          <p:cNvSpPr txBox="1"/>
          <p:nvPr/>
        </p:nvSpPr>
        <p:spPr>
          <a:xfrm>
            <a:off x="427078" y="3678906"/>
            <a:ext cx="4384880" cy="400110"/>
          </a:xfrm>
          <a:prstGeom prst="rect">
            <a:avLst/>
          </a:prstGeom>
          <a:noFill/>
        </p:spPr>
        <p:txBody>
          <a:bodyPr wrap="square" rtlCol="0">
            <a:spAutoFit/>
          </a:bodyPr>
          <a:lstStyle/>
          <a:p>
            <a:pPr algn="ctr"/>
            <a:r>
              <a:rPr lang="ja-JP" altLang="en-US" sz="2000" b="1" dirty="0"/>
              <a:t>スキーができなくなるかも</a:t>
            </a:r>
            <a:endParaRPr kumimoji="1" lang="ja-JP" altLang="en-US" sz="2000" b="1" dirty="0"/>
          </a:p>
        </p:txBody>
      </p:sp>
      <p:sp>
        <p:nvSpPr>
          <p:cNvPr id="5" name="テキスト ボックス 4">
            <a:extLst>
              <a:ext uri="{FF2B5EF4-FFF2-40B4-BE49-F238E27FC236}">
                <a16:creationId xmlns:a16="http://schemas.microsoft.com/office/drawing/2014/main" id="{F8A17E48-F6CC-74F5-6B85-8F2A23F395BB}"/>
              </a:ext>
            </a:extLst>
          </p:cNvPr>
          <p:cNvSpPr txBox="1"/>
          <p:nvPr/>
        </p:nvSpPr>
        <p:spPr>
          <a:xfrm>
            <a:off x="4535582" y="6255384"/>
            <a:ext cx="4384880" cy="400110"/>
          </a:xfrm>
          <a:prstGeom prst="rect">
            <a:avLst/>
          </a:prstGeom>
          <a:noFill/>
        </p:spPr>
        <p:txBody>
          <a:bodyPr wrap="square" rtlCol="0">
            <a:spAutoFit/>
          </a:bodyPr>
          <a:lstStyle/>
          <a:p>
            <a:pPr algn="ctr"/>
            <a:r>
              <a:rPr kumimoji="1" lang="ja-JP" altLang="en-US" sz="2000" b="1" dirty="0"/>
              <a:t>水不足になるかも</a:t>
            </a:r>
          </a:p>
        </p:txBody>
      </p:sp>
      <p:grpSp>
        <p:nvGrpSpPr>
          <p:cNvPr id="6" name="グループ化 5">
            <a:extLst>
              <a:ext uri="{FF2B5EF4-FFF2-40B4-BE49-F238E27FC236}">
                <a16:creationId xmlns:a16="http://schemas.microsoft.com/office/drawing/2014/main" id="{7BB95DDE-20C1-4C38-BAA6-02B46A47685E}"/>
              </a:ext>
            </a:extLst>
          </p:cNvPr>
          <p:cNvGrpSpPr/>
          <p:nvPr/>
        </p:nvGrpSpPr>
        <p:grpSpPr>
          <a:xfrm>
            <a:off x="4974905" y="1755407"/>
            <a:ext cx="3699222" cy="2287784"/>
            <a:chOff x="867662" y="1709004"/>
            <a:chExt cx="3699222" cy="2287784"/>
          </a:xfrm>
        </p:grpSpPr>
        <p:pic>
          <p:nvPicPr>
            <p:cNvPr id="9" name="図 8">
              <a:extLst>
                <a:ext uri="{FF2B5EF4-FFF2-40B4-BE49-F238E27FC236}">
                  <a16:creationId xmlns:a16="http://schemas.microsoft.com/office/drawing/2014/main" id="{0A8CA9D4-7252-491D-8E36-E8461C85A2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942" y="1709004"/>
              <a:ext cx="1887674" cy="1887674"/>
            </a:xfrm>
            <a:prstGeom prst="rect">
              <a:avLst/>
            </a:prstGeom>
          </p:spPr>
        </p:pic>
        <p:sp>
          <p:nvSpPr>
            <p:cNvPr id="10" name="テキスト ボックス 9">
              <a:extLst>
                <a:ext uri="{FF2B5EF4-FFF2-40B4-BE49-F238E27FC236}">
                  <a16:creationId xmlns:a16="http://schemas.microsoft.com/office/drawing/2014/main" id="{16D14A8B-FF96-4EC3-A0FB-4376477E4A97}"/>
                </a:ext>
              </a:extLst>
            </p:cNvPr>
            <p:cNvSpPr txBox="1"/>
            <p:nvPr/>
          </p:nvSpPr>
          <p:spPr>
            <a:xfrm>
              <a:off x="867662" y="3596678"/>
              <a:ext cx="3699222" cy="400110"/>
            </a:xfrm>
            <a:prstGeom prst="rect">
              <a:avLst/>
            </a:prstGeom>
            <a:noFill/>
          </p:spPr>
          <p:txBody>
            <a:bodyPr wrap="square" rtlCol="0">
              <a:spAutoFit/>
            </a:bodyPr>
            <a:lstStyle/>
            <a:p>
              <a:pPr algn="ctr"/>
              <a:r>
                <a:rPr kumimoji="1" lang="ja-JP" altLang="en-US" sz="2000" b="1" dirty="0"/>
                <a:t>ライチョウがいなくなるかも</a:t>
              </a:r>
            </a:p>
          </p:txBody>
        </p:sp>
      </p:grpSp>
    </p:spTree>
    <p:extLst>
      <p:ext uri="{BB962C8B-B14F-4D97-AF65-F5344CB8AC3E}">
        <p14:creationId xmlns:p14="http://schemas.microsoft.com/office/powerpoint/2010/main" val="345238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わたしたちに</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できることは何だろう？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a:t>大切な地球を未来につなぐために</a:t>
            </a:r>
          </a:p>
        </p:txBody>
      </p:sp>
    </p:spTree>
    <p:extLst>
      <p:ext uri="{BB962C8B-B14F-4D97-AF65-F5344CB8AC3E}">
        <p14:creationId xmlns:p14="http://schemas.microsoft.com/office/powerpoint/2010/main" val="220156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t>ぼくたち、わたしたちに</a:t>
            </a:r>
          </a:p>
          <a:p>
            <a:r>
              <a:rPr lang="ja-JP" altLang="en-US" sz="4000" dirty="0"/>
              <a:t>できることは何だろう？</a:t>
            </a:r>
          </a:p>
        </p:txBody>
      </p:sp>
      <p:pic>
        <p:nvPicPr>
          <p:cNvPr id="11" name="図 10">
            <a:extLst>
              <a:ext uri="{FF2B5EF4-FFF2-40B4-BE49-F238E27FC236}">
                <a16:creationId xmlns:a16="http://schemas.microsoft.com/office/drawing/2014/main" id="{2E4D8337-F9E2-4101-89D0-12507A4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196333"/>
            <a:ext cx="3195118" cy="2536923"/>
          </a:xfrm>
          <a:prstGeom prst="rect">
            <a:avLst/>
          </a:prstGeom>
        </p:spPr>
      </p:pic>
      <p:grpSp>
        <p:nvGrpSpPr>
          <p:cNvPr id="20" name="グループ化 19">
            <a:extLst>
              <a:ext uri="{FF2B5EF4-FFF2-40B4-BE49-F238E27FC236}">
                <a16:creationId xmlns:a16="http://schemas.microsoft.com/office/drawing/2014/main" id="{8EAD2196-243C-41E8-926C-8B1FEE0E77BB}"/>
              </a:ext>
            </a:extLst>
          </p:cNvPr>
          <p:cNvGrpSpPr/>
          <p:nvPr/>
        </p:nvGrpSpPr>
        <p:grpSpPr>
          <a:xfrm>
            <a:off x="685423" y="2443708"/>
            <a:ext cx="3906388" cy="3103282"/>
            <a:chOff x="1314334" y="1808820"/>
            <a:chExt cx="3083392" cy="2338091"/>
          </a:xfrm>
        </p:grpSpPr>
        <p:pic>
          <p:nvPicPr>
            <p:cNvPr id="15" name="図 14">
              <a:extLst>
                <a:ext uri="{FF2B5EF4-FFF2-40B4-BE49-F238E27FC236}">
                  <a16:creationId xmlns:a16="http://schemas.microsoft.com/office/drawing/2014/main" id="{686DE9C7-3B94-4867-8073-17C2A0A6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957" y="1808820"/>
              <a:ext cx="1115769" cy="1115769"/>
            </a:xfrm>
            <a:prstGeom prst="rect">
              <a:avLst/>
            </a:prstGeom>
          </p:spPr>
        </p:pic>
        <p:pic>
          <p:nvPicPr>
            <p:cNvPr id="19" name="図 18">
              <a:extLst>
                <a:ext uri="{FF2B5EF4-FFF2-40B4-BE49-F238E27FC236}">
                  <a16:creationId xmlns:a16="http://schemas.microsoft.com/office/drawing/2014/main" id="{849E2E73-B736-4452-B22B-44CF9271E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334" y="2256199"/>
              <a:ext cx="1890712" cy="1890712"/>
            </a:xfrm>
            <a:prstGeom prst="rect">
              <a:avLst/>
            </a:prstGeom>
          </p:spPr>
        </p:pic>
      </p:grpSp>
    </p:spTree>
    <p:extLst>
      <p:ext uri="{BB962C8B-B14F-4D97-AF65-F5344CB8AC3E}">
        <p14:creationId xmlns:p14="http://schemas.microsoft.com/office/powerpoint/2010/main" val="363412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1277681" y="2214337"/>
            <a:ext cx="6588639"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水の出しっぱなしは、</a:t>
            </a:r>
            <a:endParaRPr lang="en-US" altLang="ja-JP" sz="4000" dirty="0">
              <a:latin typeface="HG丸ｺﾞｼｯｸM-PRO" panose="020F0600000000000000" pitchFamily="50" charset="-128"/>
              <a:ea typeface="HG丸ｺﾞｼｯｸM-PRO" panose="020F0600000000000000" pitchFamily="50" charset="-128"/>
            </a:endParaRPr>
          </a:p>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地球温暖化を進めてしまう。</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4D467D14-29B9-2B55-5BD9-3E4C33D24F4E}"/>
              </a:ext>
            </a:extLst>
          </p:cNvPr>
          <p:cNvGrpSpPr/>
          <p:nvPr/>
        </p:nvGrpSpPr>
        <p:grpSpPr>
          <a:xfrm>
            <a:off x="2912124" y="3784849"/>
            <a:ext cx="3319751" cy="1327508"/>
            <a:chOff x="3986930" y="3626144"/>
            <a:chExt cx="4426334" cy="1770011"/>
          </a:xfrm>
        </p:grpSpPr>
        <p:pic>
          <p:nvPicPr>
            <p:cNvPr id="7" name="図 6">
              <a:extLst>
                <a:ext uri="{FF2B5EF4-FFF2-40B4-BE49-F238E27FC236}">
                  <a16:creationId xmlns:a16="http://schemas.microsoft.com/office/drawing/2014/main" id="{03E2ED46-182F-60B2-0482-867FB69FA93A}"/>
                </a:ext>
              </a:extLst>
            </p:cNvPr>
            <p:cNvPicPr>
              <a:picLocks noChangeAspect="1"/>
            </p:cNvPicPr>
            <p:nvPr/>
          </p:nvPicPr>
          <p:blipFill>
            <a:blip r:embed="rId2" cstate="print">
              <a:extLst>
                <a:ext uri="{28A0092B-C50C-407E-A947-70E740481C1C}">
                  <a14:useLocalDpi xmlns:a14="http://schemas.microsoft.com/office/drawing/2010/main" val="0"/>
                </a:ext>
              </a:extLst>
            </a:blip>
            <a:srcRect r="52795"/>
            <a:stretch>
              <a:fillRect/>
            </a:stretch>
          </p:blipFill>
          <p:spPr>
            <a:xfrm>
              <a:off x="3986930" y="3626144"/>
              <a:ext cx="1771978" cy="1755350"/>
            </a:xfrm>
            <a:prstGeom prst="rect">
              <a:avLst/>
            </a:prstGeom>
          </p:spPr>
        </p:pic>
        <p:pic>
          <p:nvPicPr>
            <p:cNvPr id="9" name="図 8">
              <a:extLst>
                <a:ext uri="{FF2B5EF4-FFF2-40B4-BE49-F238E27FC236}">
                  <a16:creationId xmlns:a16="http://schemas.microsoft.com/office/drawing/2014/main" id="{1BF474A9-3D36-87CF-2356-9F39772788DE}"/>
                </a:ext>
              </a:extLst>
            </p:cNvPr>
            <p:cNvPicPr>
              <a:picLocks noChangeAspect="1"/>
            </p:cNvPicPr>
            <p:nvPr/>
          </p:nvPicPr>
          <p:blipFill>
            <a:blip r:embed="rId3" cstate="print">
              <a:extLst>
                <a:ext uri="{28A0092B-C50C-407E-A947-70E740481C1C}">
                  <a14:useLocalDpi xmlns:a14="http://schemas.microsoft.com/office/drawing/2010/main" val="0"/>
                </a:ext>
              </a:extLst>
            </a:blip>
            <a:srcRect l="53186"/>
            <a:stretch>
              <a:fillRect/>
            </a:stretch>
          </p:blipFill>
          <p:spPr>
            <a:xfrm>
              <a:off x="6641287" y="3626144"/>
              <a:ext cx="1771977" cy="1770011"/>
            </a:xfrm>
            <a:prstGeom prst="rect">
              <a:avLst/>
            </a:prstGeom>
          </p:spPr>
        </p:pic>
      </p:grpSp>
      <p:sp>
        <p:nvSpPr>
          <p:cNvPr id="11" name="タイトル 1">
            <a:extLst>
              <a:ext uri="{FF2B5EF4-FFF2-40B4-BE49-F238E27FC236}">
                <a16:creationId xmlns:a16="http://schemas.microsoft.com/office/drawing/2014/main" id="{981006B1-0822-7445-DAB4-1588DDA2AAC1}"/>
              </a:ext>
            </a:extLst>
          </p:cNvPr>
          <p:cNvSpPr txBox="1">
            <a:spLocks/>
          </p:cNvSpPr>
          <p:nvPr/>
        </p:nvSpPr>
        <p:spPr>
          <a:xfrm>
            <a:off x="2856737" y="4991594"/>
            <a:ext cx="3634712" cy="921682"/>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HG丸ｺﾞｼｯｸM-PRO" panose="020F0600000000000000" pitchFamily="50" charset="-128"/>
                <a:ea typeface="HG丸ｺﾞｼｯｸM-PRO" panose="020F0600000000000000" pitchFamily="50" charset="-128"/>
              </a:rPr>
              <a:t>どっち？</a:t>
            </a:r>
          </a:p>
        </p:txBody>
      </p:sp>
      <p:sp>
        <p:nvSpPr>
          <p:cNvPr id="4" name="タイトル 1">
            <a:extLst>
              <a:ext uri="{FF2B5EF4-FFF2-40B4-BE49-F238E27FC236}">
                <a16:creationId xmlns:a16="http://schemas.microsoft.com/office/drawing/2014/main" id="{EC1787B4-5581-9FD3-CEF7-C0DE2A568C02}"/>
              </a:ext>
            </a:extLst>
          </p:cNvPr>
          <p:cNvSpPr txBox="1">
            <a:spLocks/>
          </p:cNvSpPr>
          <p:nvPr/>
        </p:nvSpPr>
        <p:spPr>
          <a:xfrm>
            <a:off x="1583668" y="2214337"/>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みず</a:t>
            </a:r>
          </a:p>
        </p:txBody>
      </p:sp>
      <p:sp>
        <p:nvSpPr>
          <p:cNvPr id="6" name="タイトル 1">
            <a:extLst>
              <a:ext uri="{FF2B5EF4-FFF2-40B4-BE49-F238E27FC236}">
                <a16:creationId xmlns:a16="http://schemas.microsoft.com/office/drawing/2014/main" id="{856F59B8-9D11-71BC-0FBA-78CAD8BFD2E1}"/>
              </a:ext>
            </a:extLst>
          </p:cNvPr>
          <p:cNvSpPr txBox="1">
            <a:spLocks/>
          </p:cNvSpPr>
          <p:nvPr/>
        </p:nvSpPr>
        <p:spPr>
          <a:xfrm>
            <a:off x="2591780" y="2204864"/>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だ</a:t>
            </a:r>
          </a:p>
        </p:txBody>
      </p:sp>
      <p:sp>
        <p:nvSpPr>
          <p:cNvPr id="10" name="タイトル 1">
            <a:extLst>
              <a:ext uri="{FF2B5EF4-FFF2-40B4-BE49-F238E27FC236}">
                <a16:creationId xmlns:a16="http://schemas.microsoft.com/office/drawing/2014/main" id="{7FD144AF-EC55-C22A-2DDB-A2F65FDE3C39}"/>
              </a:ext>
            </a:extLst>
          </p:cNvPr>
          <p:cNvSpPr txBox="1">
            <a:spLocks/>
          </p:cNvSpPr>
          <p:nvPr/>
        </p:nvSpPr>
        <p:spPr>
          <a:xfrm>
            <a:off x="1691680" y="283406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12" name="タイトル 1">
            <a:extLst>
              <a:ext uri="{FF2B5EF4-FFF2-40B4-BE49-F238E27FC236}">
                <a16:creationId xmlns:a16="http://schemas.microsoft.com/office/drawing/2014/main" id="{0D2A29B1-74DF-9050-E295-5C3BAE05422C}"/>
              </a:ext>
            </a:extLst>
          </p:cNvPr>
          <p:cNvSpPr txBox="1">
            <a:spLocks/>
          </p:cNvSpPr>
          <p:nvPr/>
        </p:nvSpPr>
        <p:spPr>
          <a:xfrm>
            <a:off x="3963832" y="2849763"/>
            <a:ext cx="129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すす</a:t>
            </a:r>
          </a:p>
        </p:txBody>
      </p:sp>
      <p:sp>
        <p:nvSpPr>
          <p:cNvPr id="16" name="タイトル 1">
            <a:extLst>
              <a:ext uri="{FF2B5EF4-FFF2-40B4-BE49-F238E27FC236}">
                <a16:creationId xmlns:a16="http://schemas.microsoft.com/office/drawing/2014/main" id="{6D5FA8E7-CABB-3762-0151-8AE19365A7B7}"/>
              </a:ext>
            </a:extLst>
          </p:cNvPr>
          <p:cNvSpPr>
            <a:spLocks noGrp="1"/>
          </p:cNvSpPr>
          <p:nvPr>
            <p:ph type="ctrTitle"/>
          </p:nvPr>
        </p:nvSpPr>
        <p:spPr>
          <a:xfrm>
            <a:off x="3539941" y="777976"/>
            <a:ext cx="3912379"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17" name="図 16">
            <a:extLst>
              <a:ext uri="{FF2B5EF4-FFF2-40B4-BE49-F238E27FC236}">
                <a16:creationId xmlns:a16="http://schemas.microsoft.com/office/drawing/2014/main" id="{C60D9CC9-D344-6BFC-D9A7-F46866338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18" name="タイトル 1">
            <a:extLst>
              <a:ext uri="{FF2B5EF4-FFF2-40B4-BE49-F238E27FC236}">
                <a16:creationId xmlns:a16="http://schemas.microsoft.com/office/drawing/2014/main" id="{8B89AD57-35A2-2D01-A8D0-C3BB19ED0EE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19" name="タイトル 1">
            <a:extLst>
              <a:ext uri="{FF2B5EF4-FFF2-40B4-BE49-F238E27FC236}">
                <a16:creationId xmlns:a16="http://schemas.microsoft.com/office/drawing/2014/main" id="{CD643517-E389-83DA-7013-1A8DE758911A}"/>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Tree>
    <p:extLst>
      <p:ext uri="{BB962C8B-B14F-4D97-AF65-F5344CB8AC3E}">
        <p14:creationId xmlns:p14="http://schemas.microsoft.com/office/powerpoint/2010/main" val="4115916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F864414E-16D4-75CE-B4B8-7F517C7453B5}"/>
              </a:ext>
            </a:extLst>
          </p:cNvPr>
          <p:cNvPicPr>
            <a:picLocks noChangeAspect="1"/>
          </p:cNvPicPr>
          <p:nvPr/>
        </p:nvPicPr>
        <p:blipFill>
          <a:blip r:embed="rId3" cstate="print">
            <a:extLst>
              <a:ext uri="{28A0092B-C50C-407E-A947-70E740481C1C}">
                <a14:useLocalDpi xmlns:a14="http://schemas.microsoft.com/office/drawing/2010/main" val="0"/>
              </a:ext>
            </a:extLst>
          </a:blip>
          <a:srcRect r="52795"/>
          <a:stretch>
            <a:fillRect/>
          </a:stretch>
        </p:blipFill>
        <p:spPr>
          <a:xfrm>
            <a:off x="1210300" y="2785457"/>
            <a:ext cx="2677695" cy="2652567"/>
          </a:xfrm>
          <a:prstGeom prst="rect">
            <a:avLst/>
          </a:prstGeom>
        </p:spPr>
      </p:pic>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sp>
        <p:nvSpPr>
          <p:cNvPr id="19" name="タイトル 1">
            <a:extLst>
              <a:ext uri="{FF2B5EF4-FFF2-40B4-BE49-F238E27FC236}">
                <a16:creationId xmlns:a16="http://schemas.microsoft.com/office/drawing/2014/main" id="{1EB6BBC3-46D5-0A7B-26CB-6622E6F6DB6E}"/>
              </a:ext>
            </a:extLst>
          </p:cNvPr>
          <p:cNvSpPr>
            <a:spLocks noGrp="1"/>
          </p:cNvSpPr>
          <p:nvPr>
            <p:ph type="ctrTitle"/>
          </p:nvPr>
        </p:nvSpPr>
        <p:spPr>
          <a:xfrm>
            <a:off x="1911164" y="779115"/>
            <a:ext cx="3884972"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3" name="図 22">
            <a:extLst>
              <a:ext uri="{FF2B5EF4-FFF2-40B4-BE49-F238E27FC236}">
                <a16:creationId xmlns:a16="http://schemas.microsoft.com/office/drawing/2014/main" id="{93398695-B9F9-3CAA-FE2D-704E30B7F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5" name="タイトル 1">
            <a:extLst>
              <a:ext uri="{FF2B5EF4-FFF2-40B4-BE49-F238E27FC236}">
                <a16:creationId xmlns:a16="http://schemas.microsoft.com/office/drawing/2014/main" id="{D4342295-0D32-90FD-CBF6-6E45B3C46374}"/>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7" name="タイトル 1">
            <a:extLst>
              <a:ext uri="{FF2B5EF4-FFF2-40B4-BE49-F238E27FC236}">
                <a16:creationId xmlns:a16="http://schemas.microsoft.com/office/drawing/2014/main" id="{60B82736-3EB1-4F59-D417-DD9E3B94A2AD}"/>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8" name="タイトル 1">
            <a:extLst>
              <a:ext uri="{FF2B5EF4-FFF2-40B4-BE49-F238E27FC236}">
                <a16:creationId xmlns:a16="http://schemas.microsoft.com/office/drawing/2014/main" id="{D0373588-AF95-AB69-6F14-7A8FB56258A6}"/>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1" name="タイトル 1">
            <a:extLst>
              <a:ext uri="{FF2B5EF4-FFF2-40B4-BE49-F238E27FC236}">
                <a16:creationId xmlns:a16="http://schemas.microsoft.com/office/drawing/2014/main" id="{CFE9AD31-E517-F303-B3D5-9499093970B3}"/>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pic>
        <p:nvPicPr>
          <p:cNvPr id="1028" name="Picture 4" descr="節水対策にご協力を！ | 香川の森林公園 ドングリランド">
            <a:extLst>
              <a:ext uri="{FF2B5EF4-FFF2-40B4-BE49-F238E27FC236}">
                <a16:creationId xmlns:a16="http://schemas.microsoft.com/office/drawing/2014/main" id="{B7EE937E-AFED-BBC6-D8C0-8DEE67FA54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3025" y="1966319"/>
            <a:ext cx="1993382" cy="222229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EF51C6B2-5A42-DB13-0DB0-7397F1D9C0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3657" y="4229279"/>
            <a:ext cx="2027550" cy="1520662"/>
          </a:xfrm>
          <a:prstGeom prst="rect">
            <a:avLst/>
          </a:prstGeom>
        </p:spPr>
      </p:pic>
      <p:sp>
        <p:nvSpPr>
          <p:cNvPr id="6" name="テキスト ボックス 5">
            <a:extLst>
              <a:ext uri="{FF2B5EF4-FFF2-40B4-BE49-F238E27FC236}">
                <a16:creationId xmlns:a16="http://schemas.microsoft.com/office/drawing/2014/main" id="{166300AD-76AB-0857-AA40-20E73FC445F0}"/>
              </a:ext>
            </a:extLst>
          </p:cNvPr>
          <p:cNvSpPr txBox="1"/>
          <p:nvPr/>
        </p:nvSpPr>
        <p:spPr>
          <a:xfrm>
            <a:off x="3922635" y="5647582"/>
            <a:ext cx="1993382"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じょう水場</a:t>
            </a:r>
          </a:p>
        </p:txBody>
      </p:sp>
      <p:pic>
        <p:nvPicPr>
          <p:cNvPr id="10" name="図 9">
            <a:extLst>
              <a:ext uri="{FF2B5EF4-FFF2-40B4-BE49-F238E27FC236}">
                <a16:creationId xmlns:a16="http://schemas.microsoft.com/office/drawing/2014/main" id="{328D90F7-FA36-F6A4-7509-E32EC54C58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5548" y="4218046"/>
            <a:ext cx="2228279" cy="1575294"/>
          </a:xfrm>
          <a:prstGeom prst="rect">
            <a:avLst/>
          </a:prstGeom>
        </p:spPr>
      </p:pic>
      <p:sp>
        <p:nvSpPr>
          <p:cNvPr id="11" name="テキスト ボックス 10">
            <a:extLst>
              <a:ext uri="{FF2B5EF4-FFF2-40B4-BE49-F238E27FC236}">
                <a16:creationId xmlns:a16="http://schemas.microsoft.com/office/drawing/2014/main" id="{A27846F0-3BEF-6F81-F527-6DF135E8532F}"/>
              </a:ext>
            </a:extLst>
          </p:cNvPr>
          <p:cNvSpPr txBox="1"/>
          <p:nvPr/>
        </p:nvSpPr>
        <p:spPr>
          <a:xfrm>
            <a:off x="6319384" y="5630937"/>
            <a:ext cx="2359959"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下水しょ理場</a:t>
            </a:r>
          </a:p>
        </p:txBody>
      </p:sp>
      <p:pic>
        <p:nvPicPr>
          <p:cNvPr id="13" name="図 12">
            <a:extLst>
              <a:ext uri="{FF2B5EF4-FFF2-40B4-BE49-F238E27FC236}">
                <a16:creationId xmlns:a16="http://schemas.microsoft.com/office/drawing/2014/main" id="{A00FF5CC-2B6C-FE20-4CA6-3A0BB741697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58590">
            <a:off x="4525023" y="3671036"/>
            <a:ext cx="853008" cy="500894"/>
          </a:xfrm>
          <a:prstGeom prst="rect">
            <a:avLst/>
          </a:prstGeom>
        </p:spPr>
      </p:pic>
      <p:pic>
        <p:nvPicPr>
          <p:cNvPr id="16" name="図 15">
            <a:extLst>
              <a:ext uri="{FF2B5EF4-FFF2-40B4-BE49-F238E27FC236}">
                <a16:creationId xmlns:a16="http://schemas.microsoft.com/office/drawing/2014/main" id="{F36B0CB0-B216-4ED0-9847-CED152FA4B06}"/>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274886">
            <a:off x="6832818" y="3705293"/>
            <a:ext cx="853008" cy="500894"/>
          </a:xfrm>
          <a:prstGeom prst="rect">
            <a:avLst/>
          </a:prstGeom>
        </p:spPr>
      </p:pic>
    </p:spTree>
    <p:extLst>
      <p:ext uri="{BB962C8B-B14F-4D97-AF65-F5344CB8AC3E}">
        <p14:creationId xmlns:p14="http://schemas.microsoft.com/office/powerpoint/2010/main" val="1754216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980762" y="2240868"/>
            <a:ext cx="7299650"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ごみと地球温暖化は関係がない。</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31B6D6BE-DD49-8C4E-0D43-D1B79A2F628A}"/>
              </a:ext>
            </a:extLst>
          </p:cNvPr>
          <p:cNvGrpSpPr/>
          <p:nvPr/>
        </p:nvGrpSpPr>
        <p:grpSpPr>
          <a:xfrm>
            <a:off x="2912124" y="3784849"/>
            <a:ext cx="3319751" cy="1327508"/>
            <a:chOff x="3986930" y="3626144"/>
            <a:chExt cx="4426334" cy="1770011"/>
          </a:xfrm>
        </p:grpSpPr>
        <p:pic>
          <p:nvPicPr>
            <p:cNvPr id="7" name="図 6">
              <a:extLst>
                <a:ext uri="{FF2B5EF4-FFF2-40B4-BE49-F238E27FC236}">
                  <a16:creationId xmlns:a16="http://schemas.microsoft.com/office/drawing/2014/main" id="{CE36F804-73B0-79EB-B313-FE2AD572B94A}"/>
                </a:ext>
              </a:extLst>
            </p:cNvPr>
            <p:cNvPicPr>
              <a:picLocks noChangeAspect="1"/>
            </p:cNvPicPr>
            <p:nvPr/>
          </p:nvPicPr>
          <p:blipFill>
            <a:blip r:embed="rId2" cstate="print">
              <a:extLst>
                <a:ext uri="{28A0092B-C50C-407E-A947-70E740481C1C}">
                  <a14:useLocalDpi xmlns:a14="http://schemas.microsoft.com/office/drawing/2010/main" val="0"/>
                </a:ext>
              </a:extLst>
            </a:blip>
            <a:srcRect r="52795"/>
            <a:stretch>
              <a:fillRect/>
            </a:stretch>
          </p:blipFill>
          <p:spPr>
            <a:xfrm>
              <a:off x="3986930" y="3626144"/>
              <a:ext cx="1771978" cy="1755350"/>
            </a:xfrm>
            <a:prstGeom prst="rect">
              <a:avLst/>
            </a:prstGeom>
          </p:spPr>
        </p:pic>
        <p:pic>
          <p:nvPicPr>
            <p:cNvPr id="9" name="図 8">
              <a:extLst>
                <a:ext uri="{FF2B5EF4-FFF2-40B4-BE49-F238E27FC236}">
                  <a16:creationId xmlns:a16="http://schemas.microsoft.com/office/drawing/2014/main" id="{C5B618B1-028B-ED29-FE01-A4065C39C4F1}"/>
                </a:ext>
              </a:extLst>
            </p:cNvPr>
            <p:cNvPicPr>
              <a:picLocks noChangeAspect="1"/>
            </p:cNvPicPr>
            <p:nvPr/>
          </p:nvPicPr>
          <p:blipFill>
            <a:blip r:embed="rId3" cstate="print">
              <a:extLst>
                <a:ext uri="{28A0092B-C50C-407E-A947-70E740481C1C}">
                  <a14:useLocalDpi xmlns:a14="http://schemas.microsoft.com/office/drawing/2010/main" val="0"/>
                </a:ext>
              </a:extLst>
            </a:blip>
            <a:srcRect l="53186"/>
            <a:stretch>
              <a:fillRect/>
            </a:stretch>
          </p:blipFill>
          <p:spPr>
            <a:xfrm>
              <a:off x="6641287" y="3626144"/>
              <a:ext cx="1771977" cy="1770011"/>
            </a:xfrm>
            <a:prstGeom prst="rect">
              <a:avLst/>
            </a:prstGeom>
          </p:spPr>
        </p:pic>
      </p:grpSp>
      <p:sp>
        <p:nvSpPr>
          <p:cNvPr id="11" name="タイトル 1">
            <a:extLst>
              <a:ext uri="{FF2B5EF4-FFF2-40B4-BE49-F238E27FC236}">
                <a16:creationId xmlns:a16="http://schemas.microsoft.com/office/drawing/2014/main" id="{58A83BAD-4F88-2128-711F-88FA081DDFC6}"/>
              </a:ext>
            </a:extLst>
          </p:cNvPr>
          <p:cNvSpPr txBox="1">
            <a:spLocks/>
          </p:cNvSpPr>
          <p:nvPr/>
        </p:nvSpPr>
        <p:spPr>
          <a:xfrm>
            <a:off x="2856737" y="4991594"/>
            <a:ext cx="3634712" cy="921682"/>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HG丸ｺﾞｼｯｸM-PRO" panose="020F0600000000000000" pitchFamily="50" charset="-128"/>
                <a:ea typeface="HG丸ｺﾞｼｯｸM-PRO" panose="020F0600000000000000" pitchFamily="50" charset="-128"/>
              </a:rPr>
              <a:t>どっち？</a:t>
            </a:r>
          </a:p>
        </p:txBody>
      </p:sp>
      <p:sp>
        <p:nvSpPr>
          <p:cNvPr id="4" name="タイトル 1">
            <a:extLst>
              <a:ext uri="{FF2B5EF4-FFF2-40B4-BE49-F238E27FC236}">
                <a16:creationId xmlns:a16="http://schemas.microsoft.com/office/drawing/2014/main" id="{1601DB58-4DF0-D345-35F4-5A95A3C75670}"/>
              </a:ext>
            </a:extLst>
          </p:cNvPr>
          <p:cNvSpPr txBox="1">
            <a:spLocks/>
          </p:cNvSpPr>
          <p:nvPr/>
        </p:nvSpPr>
        <p:spPr>
          <a:xfrm>
            <a:off x="2837370" y="251628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6" name="タイトル 1">
            <a:extLst>
              <a:ext uri="{FF2B5EF4-FFF2-40B4-BE49-F238E27FC236}">
                <a16:creationId xmlns:a16="http://schemas.microsoft.com/office/drawing/2014/main" id="{15CA26B7-9EC4-38A9-2E9D-A2A9D5B95C54}"/>
              </a:ext>
            </a:extLst>
          </p:cNvPr>
          <p:cNvSpPr txBox="1">
            <a:spLocks/>
          </p:cNvSpPr>
          <p:nvPr/>
        </p:nvSpPr>
        <p:spPr>
          <a:xfrm>
            <a:off x="5097706" y="2516287"/>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かんけい</a:t>
            </a:r>
          </a:p>
        </p:txBody>
      </p:sp>
      <p:sp>
        <p:nvSpPr>
          <p:cNvPr id="13" name="タイトル 1">
            <a:extLst>
              <a:ext uri="{FF2B5EF4-FFF2-40B4-BE49-F238E27FC236}">
                <a16:creationId xmlns:a16="http://schemas.microsoft.com/office/drawing/2014/main" id="{03AB48C2-7CF2-9F0D-698B-D0CD4ABD61F5}"/>
              </a:ext>
            </a:extLst>
          </p:cNvPr>
          <p:cNvSpPr txBox="1">
            <a:spLocks/>
          </p:cNvSpPr>
          <p:nvPr/>
        </p:nvSpPr>
        <p:spPr>
          <a:xfrm>
            <a:off x="3539941" y="777976"/>
            <a:ext cx="3948383" cy="1146545"/>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kumimoji="1" sz="4400" b="1" kern="1200" cap="none" spc="0"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15" name="図 14">
            <a:extLst>
              <a:ext uri="{FF2B5EF4-FFF2-40B4-BE49-F238E27FC236}">
                <a16:creationId xmlns:a16="http://schemas.microsoft.com/office/drawing/2014/main" id="{4076EB9A-181C-3E36-1B54-AEB2BB7A4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16" name="タイトル 1">
            <a:extLst>
              <a:ext uri="{FF2B5EF4-FFF2-40B4-BE49-F238E27FC236}">
                <a16:creationId xmlns:a16="http://schemas.microsoft.com/office/drawing/2014/main" id="{13BCC232-4FEF-A2EE-C05A-6F46DB492119}"/>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17" name="タイトル 1">
            <a:extLst>
              <a:ext uri="{FF2B5EF4-FFF2-40B4-BE49-F238E27FC236}">
                <a16:creationId xmlns:a16="http://schemas.microsoft.com/office/drawing/2014/main" id="{8B3C98BE-5CEA-60B7-CCEB-0A8EC9574D47}"/>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Tree>
    <p:extLst>
      <p:ext uri="{BB962C8B-B14F-4D97-AF65-F5344CB8AC3E}">
        <p14:creationId xmlns:p14="http://schemas.microsoft.com/office/powerpoint/2010/main" val="195922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5B63567-1EBE-64A0-1682-0CBF9ABBC607}"/>
              </a:ext>
            </a:extLst>
          </p:cNvPr>
          <p:cNvGrpSpPr/>
          <p:nvPr/>
        </p:nvGrpSpPr>
        <p:grpSpPr>
          <a:xfrm>
            <a:off x="395536" y="476672"/>
            <a:ext cx="6444716" cy="5043431"/>
            <a:chOff x="395536" y="476672"/>
            <a:chExt cx="6444716" cy="5043431"/>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9582" y="789946"/>
              <a:ext cx="5850650" cy="3970318"/>
            </a:xfrm>
            <a:prstGeom prst="rect">
              <a:avLst/>
            </a:prstGeom>
            <a:noFill/>
          </p:spPr>
          <p:txBody>
            <a:bodyPr wrap="square" rtlCol="0">
              <a:spAutoFit/>
            </a:bodyPr>
            <a:lstStyle/>
            <a:p>
              <a:pPr>
                <a:lnSpc>
                  <a:spcPct val="150000"/>
                </a:lnSpc>
              </a:pPr>
              <a:r>
                <a:rPr lang="ja-JP" altLang="en-US" sz="2800" b="1" dirty="0"/>
                <a:t>○○小学校４年生のみんな、ひさしぶり！！</a:t>
              </a:r>
              <a:endParaRPr lang="en-US" altLang="ja-JP" sz="2800" b="1" dirty="0"/>
            </a:p>
            <a:p>
              <a:pPr>
                <a:lnSpc>
                  <a:spcPct val="150000"/>
                </a:lnSpc>
              </a:pPr>
              <a:r>
                <a:rPr lang="ja-JP" altLang="en-US" sz="2800" b="1" dirty="0"/>
                <a:t>地球温</a:t>
              </a:r>
              <a:r>
                <a:rPr lang="ja-JP" altLang="en-US" sz="2800" b="1" dirty="0" err="1"/>
                <a:t>だん化ぼう止</a:t>
              </a:r>
              <a:r>
                <a:rPr lang="ja-JP" altLang="en-US" sz="2800" b="1" dirty="0"/>
                <a:t>活動すい進員の○○です。</a:t>
              </a:r>
              <a:endParaRPr lang="en-US" altLang="ja-JP" sz="2800" b="1" dirty="0"/>
            </a:p>
            <a:p>
              <a:pPr>
                <a:lnSpc>
                  <a:spcPct val="150000"/>
                </a:lnSpc>
              </a:pPr>
              <a:r>
                <a:rPr lang="ja-JP" altLang="en-US" sz="2800" b="1" dirty="0"/>
                <a:t>みんな、チャレンジ１０の取り組みは楽しくできたかな？</a:t>
              </a:r>
            </a:p>
          </p:txBody>
        </p:sp>
      </p:grpSp>
      <p:pic>
        <p:nvPicPr>
          <p:cNvPr id="7" name="図 6">
            <a:extLst>
              <a:ext uri="{FF2B5EF4-FFF2-40B4-BE49-F238E27FC236}">
                <a16:creationId xmlns:a16="http://schemas.microsoft.com/office/drawing/2014/main" id="{6119B74A-B5C2-4947-BD4A-F5D5ECF5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96" y="2816932"/>
            <a:ext cx="3067104" cy="4166734"/>
          </a:xfrm>
          <a:prstGeom prst="rect">
            <a:avLst/>
          </a:prstGeom>
        </p:spPr>
      </p:pic>
      <p:pic>
        <p:nvPicPr>
          <p:cNvPr id="3" name="図 2">
            <a:extLst>
              <a:ext uri="{FF2B5EF4-FFF2-40B4-BE49-F238E27FC236}">
                <a16:creationId xmlns:a16="http://schemas.microsoft.com/office/drawing/2014/main" id="{EEFFF319-16F9-54BB-DA7E-F67A86E01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556" y="2816932"/>
            <a:ext cx="3062549" cy="4166734"/>
          </a:xfrm>
          <a:prstGeom prst="rect">
            <a:avLst/>
          </a:prstGeom>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16431"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64813" y="2954992"/>
            <a:ext cx="4244846" cy="3354328"/>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sp>
        <p:nvSpPr>
          <p:cNvPr id="23" name="タイトル 1">
            <a:extLst>
              <a:ext uri="{FF2B5EF4-FFF2-40B4-BE49-F238E27FC236}">
                <a16:creationId xmlns:a16="http://schemas.microsoft.com/office/drawing/2014/main" id="{26981FF6-9D69-67A4-B102-3F13EE803DFA}"/>
              </a:ext>
            </a:extLst>
          </p:cNvPr>
          <p:cNvSpPr>
            <a:spLocks noGrp="1"/>
          </p:cNvSpPr>
          <p:nvPr>
            <p:ph type="ctrTitle"/>
          </p:nvPr>
        </p:nvSpPr>
        <p:spPr>
          <a:xfrm>
            <a:off x="1911164" y="779115"/>
            <a:ext cx="3922629"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4" name="図 23">
            <a:extLst>
              <a:ext uri="{FF2B5EF4-FFF2-40B4-BE49-F238E27FC236}">
                <a16:creationId xmlns:a16="http://schemas.microsoft.com/office/drawing/2014/main" id="{4461DE69-5799-3741-DC47-055BCBC5C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6" name="タイトル 1">
            <a:extLst>
              <a:ext uri="{FF2B5EF4-FFF2-40B4-BE49-F238E27FC236}">
                <a16:creationId xmlns:a16="http://schemas.microsoft.com/office/drawing/2014/main" id="{34A4834F-2860-AA6F-246D-9CE0409346E6}"/>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8" name="タイトル 1">
            <a:extLst>
              <a:ext uri="{FF2B5EF4-FFF2-40B4-BE49-F238E27FC236}">
                <a16:creationId xmlns:a16="http://schemas.microsoft.com/office/drawing/2014/main" id="{59EA8214-E89C-3837-2249-1D3BBA56BA72}"/>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9" name="タイトル 1">
            <a:extLst>
              <a:ext uri="{FF2B5EF4-FFF2-40B4-BE49-F238E27FC236}">
                <a16:creationId xmlns:a16="http://schemas.microsoft.com/office/drawing/2014/main" id="{2CA2F6EF-915F-9391-DC93-4171FF26B527}"/>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6" name="タイトル 1">
            <a:extLst>
              <a:ext uri="{FF2B5EF4-FFF2-40B4-BE49-F238E27FC236}">
                <a16:creationId xmlns:a16="http://schemas.microsoft.com/office/drawing/2014/main" id="{9FC98B6F-3532-F679-118A-3533F8DC3570}"/>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pic>
        <p:nvPicPr>
          <p:cNvPr id="38" name="図 37">
            <a:extLst>
              <a:ext uri="{FF2B5EF4-FFF2-40B4-BE49-F238E27FC236}">
                <a16:creationId xmlns:a16="http://schemas.microsoft.com/office/drawing/2014/main" id="{755AB2F9-B2F9-0B98-EBC5-B43EE9B5B702}"/>
              </a:ext>
            </a:extLst>
          </p:cNvPr>
          <p:cNvPicPr>
            <a:picLocks noChangeAspect="1"/>
          </p:cNvPicPr>
          <p:nvPr/>
        </p:nvPicPr>
        <p:blipFill>
          <a:blip r:embed="rId4" cstate="print">
            <a:extLst>
              <a:ext uri="{28A0092B-C50C-407E-A947-70E740481C1C}">
                <a14:useLocalDpi xmlns:a14="http://schemas.microsoft.com/office/drawing/2010/main" val="0"/>
              </a:ext>
            </a:extLst>
          </a:blip>
          <a:srcRect l="53186"/>
          <a:stretch>
            <a:fillRect/>
          </a:stretch>
        </p:blipFill>
        <p:spPr>
          <a:xfrm>
            <a:off x="1198994" y="2785457"/>
            <a:ext cx="2562451" cy="2559609"/>
          </a:xfrm>
          <a:prstGeom prst="rect">
            <a:avLst/>
          </a:prstGeom>
        </p:spPr>
      </p:pic>
      <p:pic>
        <p:nvPicPr>
          <p:cNvPr id="46" name="図 45">
            <a:extLst>
              <a:ext uri="{FF2B5EF4-FFF2-40B4-BE49-F238E27FC236}">
                <a16:creationId xmlns:a16="http://schemas.microsoft.com/office/drawing/2014/main" id="{BAEE3319-BE5D-20F3-2978-1B0F08160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354" y="4541245"/>
            <a:ext cx="2027280" cy="1827945"/>
          </a:xfrm>
          <a:prstGeom prst="rect">
            <a:avLst/>
          </a:prstGeom>
        </p:spPr>
      </p:pic>
      <p:pic>
        <p:nvPicPr>
          <p:cNvPr id="48" name="図 47">
            <a:extLst>
              <a:ext uri="{FF2B5EF4-FFF2-40B4-BE49-F238E27FC236}">
                <a16:creationId xmlns:a16="http://schemas.microsoft.com/office/drawing/2014/main" id="{0D55D431-BC46-D8E0-DD47-C13DDE86FC72}"/>
              </a:ext>
            </a:extLst>
          </p:cNvPr>
          <p:cNvPicPr>
            <a:picLocks noChangeAspect="1"/>
          </p:cNvPicPr>
          <p:nvPr/>
        </p:nvPicPr>
        <p:blipFill>
          <a:blip r:embed="rId6" cstate="print">
            <a:extLst>
              <a:ext uri="{28A0092B-C50C-407E-A947-70E740481C1C}">
                <a14:useLocalDpi xmlns:a14="http://schemas.microsoft.com/office/drawing/2010/main" val="0"/>
              </a:ext>
            </a:extLst>
          </a:blip>
          <a:srcRect b="18479"/>
          <a:stretch>
            <a:fillRect/>
          </a:stretch>
        </p:blipFill>
        <p:spPr>
          <a:xfrm>
            <a:off x="5697953" y="1956580"/>
            <a:ext cx="2078403" cy="1992790"/>
          </a:xfrm>
          <a:prstGeom prst="rect">
            <a:avLst/>
          </a:prstGeom>
        </p:spPr>
      </p:pic>
      <p:pic>
        <p:nvPicPr>
          <p:cNvPr id="50" name="図 49">
            <a:extLst>
              <a:ext uri="{FF2B5EF4-FFF2-40B4-BE49-F238E27FC236}">
                <a16:creationId xmlns:a16="http://schemas.microsoft.com/office/drawing/2014/main" id="{9D29D418-BC9F-E546-B082-C64F22F7E1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2093" y="4761892"/>
            <a:ext cx="2378747" cy="1307748"/>
          </a:xfrm>
          <a:prstGeom prst="rect">
            <a:avLst/>
          </a:prstGeom>
        </p:spPr>
      </p:pic>
      <p:pic>
        <p:nvPicPr>
          <p:cNvPr id="52" name="図 51">
            <a:extLst>
              <a:ext uri="{FF2B5EF4-FFF2-40B4-BE49-F238E27FC236}">
                <a16:creationId xmlns:a16="http://schemas.microsoft.com/office/drawing/2014/main" id="{717BEE45-39D1-AF87-79AF-F9A5538AD3D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58590">
            <a:off x="5182423" y="4292460"/>
            <a:ext cx="853008" cy="500894"/>
          </a:xfrm>
          <a:prstGeom prst="rect">
            <a:avLst/>
          </a:prstGeom>
        </p:spPr>
      </p:pic>
      <p:pic>
        <p:nvPicPr>
          <p:cNvPr id="54" name="図 53">
            <a:extLst>
              <a:ext uri="{FF2B5EF4-FFF2-40B4-BE49-F238E27FC236}">
                <a16:creationId xmlns:a16="http://schemas.microsoft.com/office/drawing/2014/main" id="{61EBF416-0713-C7C3-CAEF-4D37B9620D75}"/>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07176">
            <a:off x="7173362" y="4312113"/>
            <a:ext cx="692708" cy="506982"/>
          </a:xfrm>
          <a:prstGeom prst="rect">
            <a:avLst/>
          </a:prstGeom>
        </p:spPr>
      </p:pic>
      <p:pic>
        <p:nvPicPr>
          <p:cNvPr id="56" name="図 55">
            <a:extLst>
              <a:ext uri="{FF2B5EF4-FFF2-40B4-BE49-F238E27FC236}">
                <a16:creationId xmlns:a16="http://schemas.microsoft.com/office/drawing/2014/main" id="{1B7B7287-8EDA-946A-E9C1-28E3EFE06B8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2675" t="4739" r="44595" b="34913"/>
          <a:stretch>
            <a:fillRect/>
          </a:stretch>
        </p:blipFill>
        <p:spPr>
          <a:xfrm>
            <a:off x="6921055" y="2012429"/>
            <a:ext cx="1710602" cy="706212"/>
          </a:xfrm>
          <a:prstGeom prst="rect">
            <a:avLst/>
          </a:prstGeom>
        </p:spPr>
      </p:pic>
      <p:pic>
        <p:nvPicPr>
          <p:cNvPr id="59" name="図 58">
            <a:extLst>
              <a:ext uri="{FF2B5EF4-FFF2-40B4-BE49-F238E27FC236}">
                <a16:creationId xmlns:a16="http://schemas.microsoft.com/office/drawing/2014/main" id="{55558BFF-064B-30F3-6356-9803CDE27AE5}"/>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58967" t="22538" r="19096" b="27341"/>
          <a:stretch>
            <a:fillRect/>
          </a:stretch>
        </p:blipFill>
        <p:spPr>
          <a:xfrm>
            <a:off x="6721501" y="5867805"/>
            <a:ext cx="1536113" cy="545732"/>
          </a:xfrm>
          <a:prstGeom prst="rect">
            <a:avLst/>
          </a:prstGeom>
        </p:spPr>
      </p:pic>
      <p:sp>
        <p:nvSpPr>
          <p:cNvPr id="60" name="タイトル 1">
            <a:extLst>
              <a:ext uri="{FF2B5EF4-FFF2-40B4-BE49-F238E27FC236}">
                <a16:creationId xmlns:a16="http://schemas.microsoft.com/office/drawing/2014/main" id="{DC5DC7A1-745B-899B-C3B9-7DB711C2A44C}"/>
              </a:ext>
            </a:extLst>
          </p:cNvPr>
          <p:cNvSpPr txBox="1">
            <a:spLocks/>
          </p:cNvSpPr>
          <p:nvPr/>
        </p:nvSpPr>
        <p:spPr>
          <a:xfrm>
            <a:off x="8150534" y="6093296"/>
            <a:ext cx="417910" cy="357368"/>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800" dirty="0">
                <a:latin typeface="HG丸ｺﾞｼｯｸM-PRO" panose="020F0600000000000000" pitchFamily="50" charset="-128"/>
                <a:ea typeface="HG丸ｺﾞｼｯｸM-PRO" panose="020F0600000000000000" pitchFamily="50" charset="-128"/>
              </a:rPr>
              <a:t>へ</a:t>
            </a:r>
          </a:p>
        </p:txBody>
      </p:sp>
      <p:pic>
        <p:nvPicPr>
          <p:cNvPr id="62" name="図 61">
            <a:extLst>
              <a:ext uri="{FF2B5EF4-FFF2-40B4-BE49-F238E27FC236}">
                <a16:creationId xmlns:a16="http://schemas.microsoft.com/office/drawing/2014/main" id="{C5F86856-2DF2-E61D-24C6-E2A3C76B608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3793" y="3275894"/>
            <a:ext cx="1685729" cy="1265350"/>
          </a:xfrm>
          <a:prstGeom prst="rect">
            <a:avLst/>
          </a:prstGeom>
        </p:spPr>
      </p:pic>
      <p:pic>
        <p:nvPicPr>
          <p:cNvPr id="64" name="図 63">
            <a:extLst>
              <a:ext uri="{FF2B5EF4-FFF2-40B4-BE49-F238E27FC236}">
                <a16:creationId xmlns:a16="http://schemas.microsoft.com/office/drawing/2014/main" id="{76769B60-D52E-9478-02C9-02D9F49E5881}"/>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l="44928" r="178"/>
          <a:stretch>
            <a:fillRect/>
          </a:stretch>
        </p:blipFill>
        <p:spPr>
          <a:xfrm>
            <a:off x="7397804" y="3444625"/>
            <a:ext cx="668920" cy="913973"/>
          </a:xfrm>
          <a:prstGeom prst="rect">
            <a:avLst/>
          </a:prstGeom>
        </p:spPr>
      </p:pic>
      <p:pic>
        <p:nvPicPr>
          <p:cNvPr id="65" name="図 64">
            <a:extLst>
              <a:ext uri="{FF2B5EF4-FFF2-40B4-BE49-F238E27FC236}">
                <a16:creationId xmlns:a16="http://schemas.microsoft.com/office/drawing/2014/main" id="{AD1EE8F0-2BC2-9C53-2D03-E6B95DA4BFE9}"/>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2675" t="4739" r="44595" b="34913"/>
          <a:stretch>
            <a:fillRect/>
          </a:stretch>
        </p:blipFill>
        <p:spPr>
          <a:xfrm>
            <a:off x="7610887" y="3674665"/>
            <a:ext cx="1118641" cy="461824"/>
          </a:xfrm>
          <a:prstGeom prst="rect">
            <a:avLst/>
          </a:prstGeom>
        </p:spPr>
      </p:pic>
      <p:pic>
        <p:nvPicPr>
          <p:cNvPr id="3" name="図 2">
            <a:extLst>
              <a:ext uri="{FF2B5EF4-FFF2-40B4-BE49-F238E27FC236}">
                <a16:creationId xmlns:a16="http://schemas.microsoft.com/office/drawing/2014/main" id="{D4E195E1-E530-D1F8-6CE7-90B7C5BF1FDE}"/>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61158" r="20470" b="46571"/>
          <a:stretch>
            <a:fillRect/>
          </a:stretch>
        </p:blipFill>
        <p:spPr>
          <a:xfrm>
            <a:off x="3996684" y="5794058"/>
            <a:ext cx="1679888" cy="759667"/>
          </a:xfrm>
          <a:prstGeom prst="rect">
            <a:avLst/>
          </a:prstGeom>
        </p:spPr>
      </p:pic>
      <p:pic>
        <p:nvPicPr>
          <p:cNvPr id="4" name="図 3">
            <a:extLst>
              <a:ext uri="{FF2B5EF4-FFF2-40B4-BE49-F238E27FC236}">
                <a16:creationId xmlns:a16="http://schemas.microsoft.com/office/drawing/2014/main" id="{A1C22DDE-073B-09AD-2E7F-2D5E2F07AD3A}"/>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46859" r="70186"/>
          <a:stretch>
            <a:fillRect/>
          </a:stretch>
        </p:blipFill>
        <p:spPr>
          <a:xfrm>
            <a:off x="3691132" y="2924071"/>
            <a:ext cx="2726229" cy="755580"/>
          </a:xfrm>
          <a:prstGeom prst="rect">
            <a:avLst/>
          </a:prstGeom>
        </p:spPr>
      </p:pic>
    </p:spTree>
    <p:extLst>
      <p:ext uri="{BB962C8B-B14F-4D97-AF65-F5344CB8AC3E}">
        <p14:creationId xmlns:p14="http://schemas.microsoft.com/office/powerpoint/2010/main" val="258975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図 13" descr="テキスト が含まれている画像&#10;&#10;AI 生成コンテンツは誤りを含む可能性があります。">
            <a:extLst>
              <a:ext uri="{FF2B5EF4-FFF2-40B4-BE49-F238E27FC236}">
                <a16:creationId xmlns:a16="http://schemas.microsoft.com/office/drawing/2014/main" id="{DAF85A43-64A0-6D62-BE1D-027B3115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532" y="4907891"/>
            <a:ext cx="2591699" cy="1365425"/>
          </a:xfrm>
          <a:prstGeom prst="rect">
            <a:avLst/>
          </a:prstGeom>
        </p:spPr>
      </p:pic>
      <p:sp>
        <p:nvSpPr>
          <p:cNvPr id="2" name="タイトル 1">
            <a:extLst>
              <a:ext uri="{FF2B5EF4-FFF2-40B4-BE49-F238E27FC236}">
                <a16:creationId xmlns:a16="http://schemas.microsoft.com/office/drawing/2014/main" id="{FF2F5DA8-F0DE-4F01-93F7-DA1EC13FDC48}"/>
              </a:ext>
            </a:extLst>
          </p:cNvPr>
          <p:cNvSpPr>
            <a:spLocks noGrp="1"/>
          </p:cNvSpPr>
          <p:nvPr>
            <p:ph type="title"/>
          </p:nvPr>
        </p:nvSpPr>
        <p:spPr>
          <a:xfrm>
            <a:off x="266823" y="-135396"/>
            <a:ext cx="8543292" cy="1143000"/>
          </a:xfrm>
        </p:spPr>
        <p:txBody>
          <a:bodyPr>
            <a:normAutofit/>
          </a:bodyPr>
          <a:lstStyle/>
          <a:p>
            <a:pPr algn="l"/>
            <a:r>
              <a:rPr kumimoji="1" lang="ja-JP" altLang="en-US" sz="3600" dirty="0"/>
              <a:t>やってみよう！デコ活アクション</a:t>
            </a:r>
          </a:p>
        </p:txBody>
      </p:sp>
      <p:sp>
        <p:nvSpPr>
          <p:cNvPr id="3" name="テキスト ボックス 2">
            <a:extLst>
              <a:ext uri="{FF2B5EF4-FFF2-40B4-BE49-F238E27FC236}">
                <a16:creationId xmlns:a16="http://schemas.microsoft.com/office/drawing/2014/main" id="{ADC6C03D-E15D-EDE4-942E-7DBBB419BAB4}"/>
              </a:ext>
            </a:extLst>
          </p:cNvPr>
          <p:cNvSpPr txBox="1"/>
          <p:nvPr/>
        </p:nvSpPr>
        <p:spPr>
          <a:xfrm>
            <a:off x="445515" y="2001810"/>
            <a:ext cx="1531188" cy="1061829"/>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こだわる</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楽しさ</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0070C0"/>
                </a:solidFill>
                <a:latin typeface="Calibri" panose="020F0502020204030204"/>
                <a:ea typeface="游ゴシック" panose="020B0400000000000000" pitchFamily="50" charset="-128"/>
              </a:rPr>
              <a:t>エコグッズ</a:t>
            </a:r>
          </a:p>
        </p:txBody>
      </p:sp>
      <p:sp>
        <p:nvSpPr>
          <p:cNvPr id="7" name="テキスト ボックス 6">
            <a:extLst>
              <a:ext uri="{FF2B5EF4-FFF2-40B4-BE49-F238E27FC236}">
                <a16:creationId xmlns:a16="http://schemas.microsoft.com/office/drawing/2014/main" id="{AAA7F318-B257-086D-E124-747DC32774C8}"/>
              </a:ext>
            </a:extLst>
          </p:cNvPr>
          <p:cNvSpPr txBox="1"/>
          <p:nvPr/>
        </p:nvSpPr>
        <p:spPr>
          <a:xfrm>
            <a:off x="3984902" y="1951846"/>
            <a:ext cx="2069797" cy="1061829"/>
          </a:xfrm>
          <a:prstGeom prst="rect">
            <a:avLst/>
          </a:prstGeom>
          <a:noFill/>
        </p:spPr>
        <p:txBody>
          <a:bodyPr wrap="none" rtlCol="0">
            <a:spAutoFit/>
          </a:bodyPr>
          <a:lstStyle/>
          <a:p>
            <a:pPr defTabSz="342900">
              <a:defRPr/>
            </a:pPr>
            <a:r>
              <a:rPr lang="ja-JP" altLang="en-US" sz="2100" b="1" dirty="0">
                <a:solidFill>
                  <a:srgbClr val="C00000"/>
                </a:solidFill>
                <a:latin typeface="Calibri" panose="020F0502020204030204"/>
                <a:ea typeface="游ゴシック" panose="020B0400000000000000" pitchFamily="50" charset="-128"/>
              </a:rPr>
              <a:t>地元</a:t>
            </a:r>
            <a:r>
              <a:rPr lang="ja-JP" altLang="en-US" sz="2100" b="1" dirty="0">
                <a:solidFill>
                  <a:prstClr val="black"/>
                </a:solidFill>
                <a:latin typeface="Calibri" panose="020F0502020204030204"/>
                <a:ea typeface="游ゴシック" panose="020B0400000000000000" pitchFamily="50" charset="-128"/>
              </a:rPr>
              <a:t>でとれた</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C00000"/>
                </a:solidFill>
                <a:latin typeface="Calibri" panose="020F0502020204030204"/>
                <a:ea typeface="游ゴシック" panose="020B0400000000000000" pitchFamily="50" charset="-128"/>
              </a:rPr>
              <a:t>しゅんの食材</a:t>
            </a:r>
            <a:r>
              <a:rPr lang="ja-JP" altLang="en-US" sz="2100" b="1" dirty="0">
                <a:solidFill>
                  <a:prstClr val="black"/>
                </a:solidFill>
                <a:latin typeface="Calibri" panose="020F0502020204030204"/>
                <a:ea typeface="游ゴシック" panose="020B0400000000000000" pitchFamily="50" charset="-128"/>
              </a:rPr>
              <a:t>を</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食べる</a:t>
            </a:r>
          </a:p>
        </p:txBody>
      </p:sp>
      <p:sp>
        <p:nvSpPr>
          <p:cNvPr id="9" name="テキスト ボックス 8">
            <a:extLst>
              <a:ext uri="{FF2B5EF4-FFF2-40B4-BE49-F238E27FC236}">
                <a16:creationId xmlns:a16="http://schemas.microsoft.com/office/drawing/2014/main" id="{E44BE404-7B14-3231-CA67-72CEA513E5C0}"/>
              </a:ext>
            </a:extLst>
          </p:cNvPr>
          <p:cNvSpPr txBox="1"/>
          <p:nvPr/>
        </p:nvSpPr>
        <p:spPr>
          <a:xfrm>
            <a:off x="445515" y="4710119"/>
            <a:ext cx="1531188" cy="1061829"/>
          </a:xfrm>
          <a:prstGeom prst="rect">
            <a:avLst/>
          </a:prstGeom>
          <a:noFill/>
        </p:spPr>
        <p:txBody>
          <a:bodyPr wrap="none" rtlCol="0">
            <a:spAutoFit/>
          </a:bodyPr>
          <a:lstStyle/>
          <a:p>
            <a:pPr defTabSz="342900">
              <a:defRPr/>
            </a:pPr>
            <a:r>
              <a:rPr lang="ja-JP" altLang="en-US" sz="2100" b="1" dirty="0">
                <a:solidFill>
                  <a:srgbClr val="0070C0"/>
                </a:solidFill>
                <a:latin typeface="Calibri" panose="020F0502020204030204"/>
                <a:ea typeface="游ゴシック" panose="020B0400000000000000" pitchFamily="50" charset="-128"/>
              </a:rPr>
              <a:t>たく配便</a:t>
            </a:r>
            <a:r>
              <a:rPr lang="ja-JP" altLang="en-US" sz="2100" b="1" dirty="0">
                <a:solidFill>
                  <a:prstClr val="black"/>
                </a:solidFill>
                <a:latin typeface="Calibri" panose="020F0502020204030204"/>
                <a:ea typeface="游ゴシック" panose="020B0400000000000000" pitchFamily="50" charset="-128"/>
              </a:rPr>
              <a:t>は</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一度で</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受け取る</a:t>
            </a:r>
          </a:p>
        </p:txBody>
      </p:sp>
      <p:pic>
        <p:nvPicPr>
          <p:cNvPr id="11" name="図 10" descr="自転車, バイク, 女性, 乗る が含まれている画像&#10;&#10;AI 生成コンテンツは誤りを含む可能性があります。">
            <a:extLst>
              <a:ext uri="{FF2B5EF4-FFF2-40B4-BE49-F238E27FC236}">
                <a16:creationId xmlns:a16="http://schemas.microsoft.com/office/drawing/2014/main" id="{EF7975DF-2E0B-F580-49FD-CADD6C5253C8}"/>
              </a:ext>
            </a:extLst>
          </p:cNvPr>
          <p:cNvPicPr>
            <a:picLocks noChangeAspect="1"/>
          </p:cNvPicPr>
          <p:nvPr/>
        </p:nvPicPr>
        <p:blipFill>
          <a:blip r:embed="rId5"/>
          <a:srcRect b="51599"/>
          <a:stretch>
            <a:fillRect/>
          </a:stretch>
        </p:blipFill>
        <p:spPr>
          <a:xfrm>
            <a:off x="5177396" y="5034816"/>
            <a:ext cx="1294481" cy="1190419"/>
          </a:xfrm>
          <a:prstGeom prst="rect">
            <a:avLst/>
          </a:prstGeom>
        </p:spPr>
      </p:pic>
      <p:pic>
        <p:nvPicPr>
          <p:cNvPr id="17" name="図 16" descr="おもちゃ, 人形, レゴ, シャツ が含まれている画像&#10;&#10;AI 生成コンテンツは誤りを含む可能性があります。">
            <a:extLst>
              <a:ext uri="{FF2B5EF4-FFF2-40B4-BE49-F238E27FC236}">
                <a16:creationId xmlns:a16="http://schemas.microsoft.com/office/drawing/2014/main" id="{68163D33-8B39-10FA-B6C8-BB93B9B72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680" y="1947704"/>
            <a:ext cx="2142800" cy="1018608"/>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070DC4F0-8574-C329-5BAC-2FFB70D3E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4155" y="1969930"/>
            <a:ext cx="1163531" cy="1199299"/>
          </a:xfrm>
          <a:prstGeom prst="rect">
            <a:avLst/>
          </a:prstGeom>
        </p:spPr>
      </p:pic>
      <p:sp>
        <p:nvSpPr>
          <p:cNvPr id="8" name="テキスト ボックス 7">
            <a:extLst>
              <a:ext uri="{FF2B5EF4-FFF2-40B4-BE49-F238E27FC236}">
                <a16:creationId xmlns:a16="http://schemas.microsoft.com/office/drawing/2014/main" id="{A533B339-F2BE-788E-A0DD-BD8ABA235150}"/>
              </a:ext>
            </a:extLst>
          </p:cNvPr>
          <p:cNvSpPr txBox="1"/>
          <p:nvPr/>
        </p:nvSpPr>
        <p:spPr>
          <a:xfrm>
            <a:off x="3984902" y="4300584"/>
            <a:ext cx="1531188" cy="1061829"/>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公共交通・</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自転車・</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徒歩で</a:t>
            </a:r>
            <a:r>
              <a:rPr lang="ja-JP" altLang="en-US" sz="2100" b="1" dirty="0">
                <a:solidFill>
                  <a:srgbClr val="E6863D"/>
                </a:solidFill>
                <a:latin typeface="Calibri" panose="020F0502020204030204"/>
                <a:ea typeface="游ゴシック" panose="020B0400000000000000" pitchFamily="50" charset="-128"/>
              </a:rPr>
              <a:t>い動</a:t>
            </a:r>
          </a:p>
        </p:txBody>
      </p:sp>
      <p:sp>
        <p:nvSpPr>
          <p:cNvPr id="6" name="テキスト ボックス 5">
            <a:extLst>
              <a:ext uri="{FF2B5EF4-FFF2-40B4-BE49-F238E27FC236}">
                <a16:creationId xmlns:a16="http://schemas.microsoft.com/office/drawing/2014/main" id="{F0CFC416-0FEA-9382-6635-44FB57A06B09}"/>
              </a:ext>
            </a:extLst>
          </p:cNvPr>
          <p:cNvSpPr txBox="1"/>
          <p:nvPr/>
        </p:nvSpPr>
        <p:spPr>
          <a:xfrm>
            <a:off x="445515" y="3340667"/>
            <a:ext cx="2339102" cy="1061829"/>
          </a:xfrm>
          <a:prstGeom prst="rect">
            <a:avLst/>
          </a:prstGeom>
          <a:noFill/>
        </p:spPr>
        <p:txBody>
          <a:bodyPr wrap="none" rtlCol="0">
            <a:spAutoFit/>
          </a:bodyPr>
          <a:lstStyle/>
          <a:p>
            <a:pPr defTabSz="342900">
              <a:defRPr/>
            </a:pPr>
            <a:r>
              <a:rPr lang="ja-JP" altLang="en-US" sz="2100" b="1" dirty="0">
                <a:solidFill>
                  <a:srgbClr val="0070C0"/>
                </a:solidFill>
                <a:latin typeface="Calibri" panose="020F0502020204030204"/>
                <a:ea typeface="游ゴシック" panose="020B0400000000000000" pitchFamily="50" charset="-128"/>
              </a:rPr>
              <a:t>ゴミ</a:t>
            </a:r>
            <a:r>
              <a:rPr lang="ja-JP" altLang="en-US" sz="2100" b="1" dirty="0">
                <a:solidFill>
                  <a:prstClr val="black"/>
                </a:solidFill>
                <a:latin typeface="Calibri" panose="020F0502020204030204"/>
                <a:ea typeface="游ゴシック" panose="020B0400000000000000" pitchFamily="50" charset="-128"/>
              </a:rPr>
              <a:t>をへらして、</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きちんと</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prstClr val="black"/>
                </a:solidFill>
                <a:latin typeface="Calibri" panose="020F0502020204030204"/>
                <a:ea typeface="游ゴシック" panose="020B0400000000000000" pitchFamily="50" charset="-128"/>
              </a:rPr>
              <a:t>分別・さい利用</a:t>
            </a:r>
          </a:p>
        </p:txBody>
      </p:sp>
      <p:pic>
        <p:nvPicPr>
          <p:cNvPr id="30" name="図 29" descr="挿絵, 記号 が含まれている画像&#10;&#10;AI 生成コンテンツは誤りを含む可能性があります。">
            <a:extLst>
              <a:ext uri="{FF2B5EF4-FFF2-40B4-BE49-F238E27FC236}">
                <a16:creationId xmlns:a16="http://schemas.microsoft.com/office/drawing/2014/main" id="{7D341D6D-6722-0366-1126-9ABF3134CC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5862" y="3516926"/>
            <a:ext cx="767999" cy="1219199"/>
          </a:xfrm>
          <a:prstGeom prst="rect">
            <a:avLst/>
          </a:prstGeom>
        </p:spPr>
      </p:pic>
      <p:pic>
        <p:nvPicPr>
          <p:cNvPr id="21" name="図 20" descr="屋内, テーブル, ケーキ, 小さい が含まれている画像&#10;&#10;AI 生成コンテンツは誤りを含む可能性があります。">
            <a:extLst>
              <a:ext uri="{FF2B5EF4-FFF2-40B4-BE49-F238E27FC236}">
                <a16:creationId xmlns:a16="http://schemas.microsoft.com/office/drawing/2014/main" id="{96A4FD4F-87AD-2687-D3D1-2395EAFEC26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7654" y="3003530"/>
            <a:ext cx="2046576" cy="891216"/>
          </a:xfrm>
          <a:prstGeom prst="rect">
            <a:avLst/>
          </a:prstGeom>
        </p:spPr>
      </p:pic>
      <p:sp>
        <p:nvSpPr>
          <p:cNvPr id="28" name="テキスト ボックス 27">
            <a:extLst>
              <a:ext uri="{FF2B5EF4-FFF2-40B4-BE49-F238E27FC236}">
                <a16:creationId xmlns:a16="http://schemas.microsoft.com/office/drawing/2014/main" id="{C4D0AF28-24FB-7C1A-93DC-723B8C3C1E82}"/>
              </a:ext>
            </a:extLst>
          </p:cNvPr>
          <p:cNvSpPr txBox="1"/>
          <p:nvPr/>
        </p:nvSpPr>
        <p:spPr>
          <a:xfrm>
            <a:off x="3984902" y="3200316"/>
            <a:ext cx="1800493" cy="738664"/>
          </a:xfrm>
          <a:prstGeom prst="rect">
            <a:avLst/>
          </a:prstGeom>
          <a:noFill/>
        </p:spPr>
        <p:txBody>
          <a:bodyPr wrap="non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感しゃの心、</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C00000"/>
                </a:solidFill>
                <a:latin typeface="Calibri" panose="020F0502020204030204"/>
                <a:ea typeface="游ゴシック" panose="020B0400000000000000" pitchFamily="50" charset="-128"/>
              </a:rPr>
              <a:t>食べ残しゼロ</a:t>
            </a:r>
          </a:p>
        </p:txBody>
      </p:sp>
      <p:sp>
        <p:nvSpPr>
          <p:cNvPr id="32" name="テキスト ボックス 31">
            <a:extLst>
              <a:ext uri="{FF2B5EF4-FFF2-40B4-BE49-F238E27FC236}">
                <a16:creationId xmlns:a16="http://schemas.microsoft.com/office/drawing/2014/main" id="{CA9747B9-D9D8-FC23-747A-85E25B262212}"/>
              </a:ext>
            </a:extLst>
          </p:cNvPr>
          <p:cNvSpPr txBox="1"/>
          <p:nvPr/>
        </p:nvSpPr>
        <p:spPr>
          <a:xfrm>
            <a:off x="6266530" y="4178744"/>
            <a:ext cx="2543585" cy="1061829"/>
          </a:xfrm>
          <a:prstGeom prst="rect">
            <a:avLst/>
          </a:prstGeom>
          <a:noFill/>
        </p:spPr>
        <p:txBody>
          <a:bodyPr wrap="square" rtlCol="0">
            <a:spAutoFit/>
          </a:bodyPr>
          <a:lstStyle/>
          <a:p>
            <a:pPr defTabSz="342900">
              <a:defRPr/>
            </a:pPr>
            <a:r>
              <a:rPr lang="ja-JP" altLang="en-US" sz="2100" b="1" dirty="0">
                <a:solidFill>
                  <a:prstClr val="black"/>
                </a:solidFill>
                <a:latin typeface="Calibri" panose="020F0502020204030204"/>
                <a:ea typeface="游ゴシック" panose="020B0400000000000000" pitchFamily="50" charset="-128"/>
              </a:rPr>
              <a:t>良い服を長く大切にサステナブル</a:t>
            </a:r>
            <a:endParaRPr lang="en-US" altLang="ja-JP" sz="2100" b="1" dirty="0">
              <a:solidFill>
                <a:prstClr val="black"/>
              </a:solidFill>
              <a:latin typeface="Calibri" panose="020F0502020204030204"/>
              <a:ea typeface="游ゴシック" panose="020B0400000000000000" pitchFamily="50" charset="-128"/>
            </a:endParaRPr>
          </a:p>
          <a:p>
            <a:pPr defTabSz="342900">
              <a:defRPr/>
            </a:pPr>
            <a:r>
              <a:rPr lang="ja-JP" altLang="en-US" sz="2100" b="1" dirty="0">
                <a:solidFill>
                  <a:srgbClr val="00B050"/>
                </a:solidFill>
                <a:latin typeface="Calibri" panose="020F0502020204030204"/>
                <a:ea typeface="游ゴシック" panose="020B0400000000000000" pitchFamily="50" charset="-128"/>
              </a:rPr>
              <a:t>ファッション</a:t>
            </a:r>
          </a:p>
        </p:txBody>
      </p:sp>
      <p:sp>
        <p:nvSpPr>
          <p:cNvPr id="33" name="正方形/長方形 32">
            <a:extLst>
              <a:ext uri="{FF2B5EF4-FFF2-40B4-BE49-F238E27FC236}">
                <a16:creationId xmlns:a16="http://schemas.microsoft.com/office/drawing/2014/main" id="{A7679224-CABD-E8EF-4FCB-5E1A9262399E}"/>
              </a:ext>
            </a:extLst>
          </p:cNvPr>
          <p:cNvSpPr/>
          <p:nvPr/>
        </p:nvSpPr>
        <p:spPr>
          <a:xfrm>
            <a:off x="333885" y="2069935"/>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34" name="正方形/長方形 33">
            <a:extLst>
              <a:ext uri="{FF2B5EF4-FFF2-40B4-BE49-F238E27FC236}">
                <a16:creationId xmlns:a16="http://schemas.microsoft.com/office/drawing/2014/main" id="{EE28B4CC-B188-C552-8198-A7692CDE86E8}"/>
              </a:ext>
            </a:extLst>
          </p:cNvPr>
          <p:cNvSpPr/>
          <p:nvPr/>
        </p:nvSpPr>
        <p:spPr>
          <a:xfrm>
            <a:off x="327502" y="3386231"/>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FB7C8327-6D02-2EDC-CF35-5BCEEADF6658}"/>
              </a:ext>
            </a:extLst>
          </p:cNvPr>
          <p:cNvSpPr/>
          <p:nvPr/>
        </p:nvSpPr>
        <p:spPr>
          <a:xfrm>
            <a:off x="333885" y="4742876"/>
            <a:ext cx="111630" cy="88820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0D41C706-8578-39C2-87CE-4F15D0E77B06}"/>
              </a:ext>
            </a:extLst>
          </p:cNvPr>
          <p:cNvSpPr/>
          <p:nvPr/>
        </p:nvSpPr>
        <p:spPr>
          <a:xfrm>
            <a:off x="3871340" y="2001810"/>
            <a:ext cx="111630" cy="88820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0" name="正方形/長方形 9">
            <a:extLst>
              <a:ext uri="{FF2B5EF4-FFF2-40B4-BE49-F238E27FC236}">
                <a16:creationId xmlns:a16="http://schemas.microsoft.com/office/drawing/2014/main" id="{7D6F6B1F-1809-A25A-FA9E-CF7E261A5A80}"/>
              </a:ext>
            </a:extLst>
          </p:cNvPr>
          <p:cNvSpPr/>
          <p:nvPr/>
        </p:nvSpPr>
        <p:spPr>
          <a:xfrm>
            <a:off x="3871340" y="3205413"/>
            <a:ext cx="111630" cy="888203"/>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8394AA5E-56D3-3D2E-3462-5A4E05622E21}"/>
              </a:ext>
            </a:extLst>
          </p:cNvPr>
          <p:cNvSpPr/>
          <p:nvPr/>
        </p:nvSpPr>
        <p:spPr>
          <a:xfrm>
            <a:off x="3878811" y="4364904"/>
            <a:ext cx="111630" cy="888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sp>
        <p:nvSpPr>
          <p:cNvPr id="13" name="正方形/長方形 12">
            <a:extLst>
              <a:ext uri="{FF2B5EF4-FFF2-40B4-BE49-F238E27FC236}">
                <a16:creationId xmlns:a16="http://schemas.microsoft.com/office/drawing/2014/main" id="{CE276C01-580D-2F6C-6DE7-94CBBDC9F07C}"/>
              </a:ext>
            </a:extLst>
          </p:cNvPr>
          <p:cNvSpPr/>
          <p:nvPr/>
        </p:nvSpPr>
        <p:spPr>
          <a:xfrm>
            <a:off x="6165156" y="4209675"/>
            <a:ext cx="111630" cy="8882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defRPr/>
            </a:pPr>
            <a:endParaRPr lang="ja-JP" altLang="en-US" sz="1350">
              <a:solidFill>
                <a:prstClr val="white"/>
              </a:solidFill>
              <a:latin typeface="Calibri" panose="020F0502020204030204"/>
              <a:ea typeface="游ゴシック" panose="020B0400000000000000" pitchFamily="50" charset="-128"/>
            </a:endParaRPr>
          </a:p>
        </p:txBody>
      </p:sp>
      <p:pic>
        <p:nvPicPr>
          <p:cNvPr id="16" name="グラフィックス 15">
            <a:extLst>
              <a:ext uri="{FF2B5EF4-FFF2-40B4-BE49-F238E27FC236}">
                <a16:creationId xmlns:a16="http://schemas.microsoft.com/office/drawing/2014/main" id="{C6FD621D-6516-2576-F178-50AB3C1DB06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595070">
            <a:off x="8031705" y="4874687"/>
            <a:ext cx="709897" cy="857162"/>
          </a:xfrm>
          <a:prstGeom prst="rect">
            <a:avLst/>
          </a:prstGeom>
        </p:spPr>
      </p:pic>
      <p:pic>
        <p:nvPicPr>
          <p:cNvPr id="20" name="図 19">
            <a:extLst>
              <a:ext uri="{FF2B5EF4-FFF2-40B4-BE49-F238E27FC236}">
                <a16:creationId xmlns:a16="http://schemas.microsoft.com/office/drawing/2014/main" id="{BCA0A302-0988-366A-BB70-EE393D1555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0425" y="931637"/>
            <a:ext cx="2443150" cy="841179"/>
          </a:xfrm>
          <a:prstGeom prst="rect">
            <a:avLst/>
          </a:prstGeom>
        </p:spPr>
      </p:pic>
    </p:spTree>
    <p:extLst>
      <p:ext uri="{BB962C8B-B14F-4D97-AF65-F5344CB8AC3E}">
        <p14:creationId xmlns:p14="http://schemas.microsoft.com/office/powerpoint/2010/main" val="2960972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7"/>
            <a:ext cx="9144000" cy="1556764"/>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a:ln w="19050">
                  <a:solidFill>
                    <a:prstClr val="white"/>
                  </a:solidFill>
                </a:ln>
              </a:rPr>
              <a:t>とやま環境チャレンジ１０</a:t>
            </a:r>
          </a:p>
        </p:txBody>
      </p:sp>
      <p:sp>
        <p:nvSpPr>
          <p:cNvPr id="2" name="テキスト ボックス 1"/>
          <p:cNvSpPr txBox="1"/>
          <p:nvPr/>
        </p:nvSpPr>
        <p:spPr>
          <a:xfrm>
            <a:off x="-144016" y="1697323"/>
            <a:ext cx="9504548" cy="6155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1" lang="ja-JP" altLang="en-US" sz="3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地球温暖化を止めるとりくみを始めよう！</a:t>
            </a:r>
          </a:p>
        </p:txBody>
      </p:sp>
      <p:sp>
        <p:nvSpPr>
          <p:cNvPr id="5" name="テキスト ボックス 4"/>
          <p:cNvSpPr txBox="1"/>
          <p:nvPr/>
        </p:nvSpPr>
        <p:spPr>
          <a:xfrm>
            <a:off x="3008514" y="152636"/>
            <a:ext cx="1491478" cy="338554"/>
          </a:xfrm>
          <a:prstGeom prst="rect">
            <a:avLst/>
          </a:prstGeom>
          <a:noFill/>
        </p:spPr>
        <p:txBody>
          <a:bodyPr wrap="square" rtlCol="0">
            <a:spAutoFit/>
          </a:bodyPr>
          <a:lstStyle/>
          <a:p>
            <a:r>
              <a:rPr kumimoji="1" lang="ja-JP" altLang="en-US" sz="1600" b="1" dirty="0"/>
              <a:t>かんきょう</a:t>
            </a:r>
          </a:p>
        </p:txBody>
      </p:sp>
      <p:sp>
        <p:nvSpPr>
          <p:cNvPr id="6" name="テキスト ボックス 5"/>
          <p:cNvSpPr txBox="1"/>
          <p:nvPr/>
        </p:nvSpPr>
        <p:spPr>
          <a:xfrm>
            <a:off x="1787116" y="1531821"/>
            <a:ext cx="696652" cy="276999"/>
          </a:xfrm>
          <a:prstGeom prst="rect">
            <a:avLst/>
          </a:prstGeom>
          <a:noFill/>
        </p:spPr>
        <p:txBody>
          <a:bodyPr wrap="square" rtlCol="0">
            <a:spAutoFit/>
          </a:bodyPr>
          <a:lstStyle/>
          <a:p>
            <a:r>
              <a:rPr kumimoji="1" lang="ja-JP" altLang="en-US" sz="1200" b="1" dirty="0"/>
              <a:t>だん</a:t>
            </a:r>
          </a:p>
        </p:txBody>
      </p:sp>
      <p:sp>
        <p:nvSpPr>
          <p:cNvPr id="7" name="テキスト ボックス 6"/>
          <p:cNvSpPr txBox="1"/>
          <p:nvPr/>
        </p:nvSpPr>
        <p:spPr>
          <a:xfrm>
            <a:off x="2195736" y="3146775"/>
            <a:ext cx="696652" cy="246221"/>
          </a:xfrm>
          <a:prstGeom prst="rect">
            <a:avLst/>
          </a:prstGeom>
          <a:noFill/>
        </p:spPr>
        <p:txBody>
          <a:bodyPr wrap="square" rtlCol="0">
            <a:spAutoFit/>
          </a:bodyPr>
          <a:lstStyle/>
          <a:p>
            <a:r>
              <a:rPr kumimoji="1" lang="ja-JP" altLang="en-US" sz="1000" b="1" dirty="0"/>
              <a:t>だん</a:t>
            </a:r>
          </a:p>
        </p:txBody>
      </p:sp>
      <p:sp>
        <p:nvSpPr>
          <p:cNvPr id="11" name="コンテンツ プレースホルダー 2">
            <a:extLst>
              <a:ext uri="{FF2B5EF4-FFF2-40B4-BE49-F238E27FC236}">
                <a16:creationId xmlns:a16="http://schemas.microsoft.com/office/drawing/2014/main" id="{9E3C0FB3-67B7-5BCC-EDAC-9641E48BDCD3}"/>
              </a:ext>
            </a:extLst>
          </p:cNvPr>
          <p:cNvSpPr txBox="1">
            <a:spLocks/>
          </p:cNvSpPr>
          <p:nvPr/>
        </p:nvSpPr>
        <p:spPr>
          <a:xfrm>
            <a:off x="287778" y="2744924"/>
            <a:ext cx="8568444" cy="31053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歳</a:t>
            </a:r>
            <a:r>
              <a:rPr lang="ja-JP" altLang="en-US" sz="3000" dirty="0">
                <a:latin typeface="+mn-ea"/>
              </a:rPr>
              <a:t>（小学４年生）のみんなが、家庭でできる地球温暖化を止める取り組みを</a:t>
            </a:r>
            <a:r>
              <a:rPr lang="en-US" altLang="ja-JP" sz="3000" dirty="0">
                <a:latin typeface="HGP創英角ｺﾞｼｯｸUB" panose="020B0900000000000000" pitchFamily="50" charset="-128"/>
                <a:ea typeface="HGP創英角ｺﾞｼｯｸUB" panose="020B0900000000000000" pitchFamily="50" charset="-128"/>
              </a:rPr>
              <a:t>10</a:t>
            </a:r>
            <a:r>
              <a:rPr lang="ja-JP" altLang="en-US" sz="3000" dirty="0">
                <a:latin typeface="HGP創英角ｺﾞｼｯｸUB" panose="020B0900000000000000" pitchFamily="50" charset="-128"/>
                <a:ea typeface="HGP創英角ｺﾞｼｯｸUB" panose="020B0900000000000000" pitchFamily="50" charset="-128"/>
              </a:rPr>
              <a:t>コ</a:t>
            </a:r>
            <a:r>
              <a:rPr lang="ja-JP" altLang="en-US" sz="3000" dirty="0">
                <a:latin typeface="+mn-ea"/>
              </a:rPr>
              <a:t>えらび、家族といっしょに４週間行います。</a:t>
            </a:r>
            <a:endParaRPr lang="en-US" altLang="ja-JP" sz="3000" dirty="0">
              <a:latin typeface="+mn-ea"/>
            </a:endParaRPr>
          </a:p>
          <a:p>
            <a:pPr marL="0" indent="0">
              <a:buFontTx/>
              <a:buNone/>
            </a:pPr>
            <a:endParaRPr lang="en-US" altLang="ja-JP" sz="3000" dirty="0">
              <a:latin typeface="+mn-ea"/>
            </a:endParaRPr>
          </a:p>
          <a:p>
            <a:r>
              <a:rPr lang="ja-JP" altLang="en-US" sz="3000" dirty="0">
                <a:latin typeface="+mn-ea"/>
              </a:rPr>
              <a:t>今年は県内の〇〇校の小学校の、小学４年生を中心に、○○人が取り組みました！</a:t>
            </a:r>
            <a:endParaRPr lang="en-US" altLang="ja-JP" sz="3000" dirty="0">
              <a:latin typeface="+mn-ea"/>
            </a:endParaRPr>
          </a:p>
          <a:p>
            <a:endParaRPr lang="en-US" altLang="ja-JP" sz="3000" dirty="0">
              <a:latin typeface="+mn-ea"/>
            </a:endParaRPr>
          </a:p>
          <a:p>
            <a:endParaRPr lang="en-US" altLang="ja-JP" sz="3000" dirty="0">
              <a:latin typeface="+mn-ea"/>
            </a:endParaRPr>
          </a:p>
          <a:p>
            <a:endParaRPr lang="en-US" altLang="ja-JP" sz="3000" dirty="0">
              <a:latin typeface="+mn-ea"/>
            </a:endParaRPr>
          </a:p>
          <a:p>
            <a:endParaRPr lang="ja-JP" altLang="en-US" sz="3000" dirty="0">
              <a:latin typeface="+mn-ea"/>
            </a:endParaRPr>
          </a:p>
        </p:txBody>
      </p:sp>
    </p:spTree>
    <p:extLst>
      <p:ext uri="{BB962C8B-B14F-4D97-AF65-F5344CB8AC3E}">
        <p14:creationId xmlns:p14="http://schemas.microsoft.com/office/powerpoint/2010/main" val="378932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168860"/>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とやま環境チャレンジ</a:t>
            </a:r>
            <a:r>
              <a:rPr lang="en-US" altLang="ja-JP" sz="6000" spc="300" dirty="0">
                <a:solidFill>
                  <a:prstClr val="black"/>
                </a:solidFill>
                <a:latin typeface="HGP創英角ｺﾞｼｯｸUB" panose="020B0900000000000000" pitchFamily="50" charset="-128"/>
                <a:ea typeface="HGP創英角ｺﾞｼｯｸUB" panose="020B0900000000000000" pitchFamily="50" charset="-128"/>
              </a:rPr>
              <a:t>10</a:t>
            </a: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とりくみ結果</a:t>
            </a:r>
          </a:p>
        </p:txBody>
      </p:sp>
      <p:pic>
        <p:nvPicPr>
          <p:cNvPr id="6" name="Picture 2" descr="C:\Users\とやま環境財団　柴田\Pictures\pose_ganbarou_wom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とやま環境財団　柴田\Pictures\pose_ganbarou_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39" r="20101" b="-1"/>
          <a:stretch/>
        </p:blipFill>
        <p:spPr bwMode="auto">
          <a:xfrm>
            <a:off x="7010076" y="4931459"/>
            <a:ext cx="1438185" cy="184571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C8C50CF4-60A2-4166-A4F2-876ED917B399}"/>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63529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noTextEdit="1"/>
          </p:cNvSpPr>
          <p:nvPr>
            <p:ph type="title"/>
          </p:nvPr>
        </p:nvSpPr>
        <p:spPr>
          <a:xfrm>
            <a:off x="0" y="0"/>
            <a:ext cx="9144000" cy="1592796"/>
          </a:xfrm>
          <a:solidFill>
            <a:schemeClr val="accent2">
              <a:lumMod val="60000"/>
              <a:lumOff val="40000"/>
            </a:schemeClr>
          </a:solidFill>
        </p:spPr>
        <p:txBody>
          <a:bodyPr wrap="none" fromWordArt="1">
            <a:normAutofit/>
          </a:bodyPr>
          <a:lstStyle/>
          <a:p>
            <a:pPr algn="ctr">
              <a:defRPr/>
            </a:pPr>
            <a:r>
              <a:rPr lang="ja-JP" altLang="en-US" sz="4800"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sp>
        <p:nvSpPr>
          <p:cNvPr id="2" name="テキスト ボックス 1"/>
          <p:cNvSpPr txBox="1">
            <a:spLocks noChangeArrowheads="1"/>
          </p:cNvSpPr>
          <p:nvPr/>
        </p:nvSpPr>
        <p:spPr bwMode="auto">
          <a:xfrm>
            <a:off x="6372200" y="231303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chemeClr val="accent4">
                    <a:lumMod val="75000"/>
                  </a:schemeClr>
                </a:solidFill>
                <a:latin typeface="HG創英角ﾎﾟｯﾌﾟ体" pitchFamily="49" charset="-128"/>
                <a:ea typeface="HG創英角ﾎﾟｯﾌﾟ体" pitchFamily="49" charset="-128"/>
              </a:rPr>
              <a:t>１点</a:t>
            </a:r>
          </a:p>
        </p:txBody>
      </p:sp>
      <p:sp>
        <p:nvSpPr>
          <p:cNvPr id="6" name="テキスト ボックス 5"/>
          <p:cNvSpPr txBox="1">
            <a:spLocks noChangeArrowheads="1"/>
          </p:cNvSpPr>
          <p:nvPr/>
        </p:nvSpPr>
        <p:spPr bwMode="auto">
          <a:xfrm>
            <a:off x="6135688" y="3802841"/>
            <a:ext cx="2324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6600"/>
                </a:solidFill>
                <a:latin typeface="HG創英角ﾎﾟｯﾌﾟ体" pitchFamily="49" charset="-128"/>
                <a:ea typeface="HG創英角ﾎﾟｯﾌﾟ体" pitchFamily="49" charset="-128"/>
              </a:rPr>
              <a:t>０</a:t>
            </a:r>
            <a:r>
              <a:rPr lang="en-US" altLang="ja-JP" sz="4000" dirty="0">
                <a:solidFill>
                  <a:srgbClr val="FF6600"/>
                </a:solidFill>
                <a:latin typeface="HG創英角ﾎﾟｯﾌﾟ体" pitchFamily="49" charset="-128"/>
                <a:ea typeface="HG創英角ﾎﾟｯﾌﾟ体" pitchFamily="49" charset="-128"/>
              </a:rPr>
              <a:t>.</a:t>
            </a:r>
            <a:r>
              <a:rPr lang="ja-JP" altLang="en-US" sz="4000" dirty="0">
                <a:solidFill>
                  <a:srgbClr val="FF6600"/>
                </a:solidFill>
                <a:latin typeface="HG創英角ﾎﾟｯﾌﾟ体" pitchFamily="49" charset="-128"/>
                <a:ea typeface="HG創英角ﾎﾟｯﾌﾟ体" pitchFamily="49" charset="-128"/>
              </a:rPr>
              <a:t>５点</a:t>
            </a:r>
          </a:p>
        </p:txBody>
      </p:sp>
      <p:sp>
        <p:nvSpPr>
          <p:cNvPr id="7" name="テキスト ボックス 6"/>
          <p:cNvSpPr txBox="1">
            <a:spLocks noChangeArrowheads="1"/>
          </p:cNvSpPr>
          <p:nvPr/>
        </p:nvSpPr>
        <p:spPr bwMode="auto">
          <a:xfrm>
            <a:off x="6299472" y="5301367"/>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0000"/>
                </a:solidFill>
                <a:latin typeface="HG創英角ﾎﾟｯﾌﾟ体" pitchFamily="49" charset="-128"/>
                <a:ea typeface="HG創英角ﾎﾟｯﾌﾟ体" pitchFamily="49" charset="-128"/>
              </a:rPr>
              <a:t>０点</a:t>
            </a:r>
          </a:p>
        </p:txBody>
      </p:sp>
      <p:pic>
        <p:nvPicPr>
          <p:cNvPr id="3074" name="Picture 2" descr="Y:\■ハードディスク（これまでのFujitsuのF)\チャレンジ10\平成27年度\パワポサンプル作成用\パワポ用画像\よくでき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28" y="2090582"/>
            <a:ext cx="47723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サンプル作成用\パワポ用画像\できなかった.jpg"/>
          <p:cNvPicPr>
            <a:picLocks noChangeAspect="1" noChangeArrowheads="1"/>
          </p:cNvPicPr>
          <p:nvPr/>
        </p:nvPicPr>
        <p:blipFill rotWithShape="1">
          <a:blip r:embed="rId4">
            <a:extLst>
              <a:ext uri="{28A0092B-C50C-407E-A947-70E740481C1C}">
                <a14:useLocalDpi xmlns:a14="http://schemas.microsoft.com/office/drawing/2010/main" val="0"/>
              </a:ext>
            </a:extLst>
          </a:blip>
          <a:srcRect b="3348"/>
          <a:stretch>
            <a:fillRect/>
          </a:stretch>
        </p:blipFill>
        <p:spPr bwMode="auto">
          <a:xfrm>
            <a:off x="1203120" y="5157312"/>
            <a:ext cx="4773600" cy="10934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ハードディスク（これまでのFujitsuのF)\チャレンジ10\平成27年度\パワポサンプル作成用\パワポ用画像\まあまあできた.jpg"/>
          <p:cNvPicPr>
            <a:picLocks noChangeAspect="1" noChangeArrowheads="1"/>
          </p:cNvPicPr>
          <p:nvPr/>
        </p:nvPicPr>
        <p:blipFill rotWithShape="1">
          <a:blip r:embed="rId5">
            <a:extLst>
              <a:ext uri="{28A0092B-C50C-407E-A947-70E740481C1C}">
                <a14:useLocalDpi xmlns:a14="http://schemas.microsoft.com/office/drawing/2010/main" val="0"/>
              </a:ext>
            </a:extLst>
          </a:blip>
          <a:srcRect r="1196" b="3348"/>
          <a:stretch>
            <a:fillRect/>
          </a:stretch>
        </p:blipFill>
        <p:spPr bwMode="auto">
          <a:xfrm>
            <a:off x="1187624" y="3645302"/>
            <a:ext cx="4773600" cy="108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かならずチャレンジ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graphicFrame>
        <p:nvGraphicFramePr>
          <p:cNvPr id="6" name="グラフ 5">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431623955"/>
              </p:ext>
            </p:extLst>
          </p:nvPr>
        </p:nvGraphicFramePr>
        <p:xfrm>
          <a:off x="831850" y="2409825"/>
          <a:ext cx="7480300" cy="203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8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FF6600"/>
                </a:solidFill>
                <a:latin typeface="HGS創英角ｺﾞｼｯｸUB" panose="020B0900000000000000" pitchFamily="50" charset="-128"/>
                <a:ea typeface="HGS創英角ｺﾞｼｯｸUB" panose="020B0900000000000000" pitchFamily="50" charset="-128"/>
              </a:rPr>
              <a:t>えらんでチャレンジ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がんばり度ランキングベスト５</a:t>
            </a:r>
          </a:p>
        </p:txBody>
      </p:sp>
      <p:graphicFrame>
        <p:nvGraphicFramePr>
          <p:cNvPr id="8" name="グラフ 7">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271932092"/>
              </p:ext>
            </p:extLst>
          </p:nvPr>
        </p:nvGraphicFramePr>
        <p:xfrm>
          <a:off x="862012" y="2314575"/>
          <a:ext cx="7419975" cy="2228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62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 2"/>
          <p:cNvSpPr>
            <a:spLocks noGrp="1"/>
          </p:cNvSpPr>
          <p:nvPr>
            <p:ph idx="1"/>
          </p:nvPr>
        </p:nvSpPr>
        <p:spPr>
          <a:xfrm>
            <a:off x="0" y="1880803"/>
            <a:ext cx="9144000" cy="828117"/>
          </a:xfrm>
        </p:spPr>
        <p:txBody>
          <a:bodyPr>
            <a:normAutofit/>
          </a:bodyPr>
          <a:lstStyle/>
          <a:p>
            <a:pPr algn="ctr">
              <a:buNone/>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r>
              <a:rPr lang="en-US" altLang="ja-JP" sz="4000" u="sng" dirty="0">
                <a:solidFill>
                  <a:srgbClr val="000000"/>
                </a:solidFill>
                <a:latin typeface="HG丸ｺﾞｼｯｸM-PRO" panose="020F0600000000000000" pitchFamily="50" charset="-128"/>
                <a:ea typeface="HG丸ｺﾞｼｯｸM-PRO" panose="020F0600000000000000" pitchFamily="50" charset="-128"/>
              </a:rPr>
              <a:t>1,483</a:t>
            </a:r>
            <a:r>
              <a:rPr lang="en-US" altLang="ja-JP" sz="4000" u="sng"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buFontTx/>
              <a:buNone/>
            </a:pPr>
            <a:endParaRPr lang="ja-JP" altLang="en-US" dirty="0">
              <a:solidFill>
                <a:srgbClr val="CC6600"/>
              </a:solidFill>
            </a:endParaRPr>
          </a:p>
        </p:txBody>
      </p:sp>
      <p:sp>
        <p:nvSpPr>
          <p:cNvPr id="4" name="コンテンツ プレースホルダ 2"/>
          <p:cNvSpPr txBox="1">
            <a:spLocks/>
          </p:cNvSpPr>
          <p:nvPr/>
        </p:nvSpPr>
        <p:spPr bwMode="auto">
          <a:xfrm>
            <a:off x="1799692" y="5583434"/>
            <a:ext cx="7309066" cy="1055649"/>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節約できたお金　</a:t>
            </a:r>
            <a:r>
              <a:rPr lang="en-US" altLang="ja-JP"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291,253</a:t>
            </a:r>
            <a:r>
              <a:rPr lang="ja-JP" altLang="en-US"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円</a:t>
            </a: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p>
          <a:p>
            <a:pPr marL="342900" indent="-342900" eaLnBrk="0" hangingPunct="0">
              <a:spcBef>
                <a:spcPct val="20000"/>
              </a:spcBef>
              <a:defRPr/>
            </a:pPr>
            <a:endParaRPr lang="ja-JP" altLang="en-US" sz="3600" kern="0" dirty="0">
              <a:solidFill>
                <a:schemeClr val="tx1">
                  <a:lumMod val="85000"/>
                  <a:lumOff val="15000"/>
                </a:schemeClr>
              </a:solidFill>
            </a:endParaRPr>
          </a:p>
        </p:txBody>
      </p:sp>
      <p:pic>
        <p:nvPicPr>
          <p:cNvPr id="11270" name="図 5" descr="imagesTXM3395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928" y="2780704"/>
            <a:ext cx="3463014" cy="23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txBox="1">
            <a:spLocks/>
          </p:cNvSpPr>
          <p:nvPr/>
        </p:nvSpPr>
        <p:spPr bwMode="auto">
          <a:xfrm>
            <a:off x="5040052" y="4149080"/>
            <a:ext cx="3528392" cy="720080"/>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杉の木 </a:t>
            </a:r>
            <a:r>
              <a:rPr lang="en-US" altLang="ja-JP"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rPr>
              <a:t>106</a:t>
            </a:r>
            <a:r>
              <a:rPr lang="ja-JP" altLang="en-US"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本分</a:t>
            </a:r>
          </a:p>
        </p:txBody>
      </p:sp>
      <p:sp>
        <p:nvSpPr>
          <p:cNvPr id="8" name="コンテンツ プレースホルダ 2"/>
          <p:cNvSpPr txBox="1">
            <a:spLocks/>
          </p:cNvSpPr>
          <p:nvPr/>
        </p:nvSpPr>
        <p:spPr bwMode="auto">
          <a:xfrm>
            <a:off x="863588" y="4077072"/>
            <a:ext cx="2844316" cy="1080120"/>
          </a:xfrm>
          <a:prstGeom prst="rect">
            <a:avLst/>
          </a:prstGeom>
          <a:noFill/>
          <a:ln w="9525">
            <a:noFill/>
            <a:miter lim="800000"/>
            <a:headEnd/>
            <a:tailEnd/>
          </a:ln>
        </p:spPr>
        <p:txBody>
          <a:bodyPr/>
          <a:lstStyle/>
          <a:p>
            <a:pPr algn="ctr">
              <a:defRPr/>
            </a:pPr>
            <a:r>
              <a:rPr lang="ja-JP" altLang="en-US"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サッカーボール</a:t>
            </a:r>
            <a:endParaRPr lang="en-US" altLang="ja-JP"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a:p>
            <a:pPr algn="ctr">
              <a:defRPr/>
            </a:pP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１４８</a:t>
            </a:r>
            <a:r>
              <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a:t>
            </a: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３２８個</a:t>
            </a:r>
            <a:endPar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sp>
        <p:nvSpPr>
          <p:cNvPr id="10"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こんなにへらせたよ！</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00" y="2697820"/>
            <a:ext cx="1332148" cy="1332148"/>
          </a:xfrm>
          <a:prstGeom prst="rect">
            <a:avLst/>
          </a:prstGeom>
        </p:spPr>
      </p:pic>
      <p:pic>
        <p:nvPicPr>
          <p:cNvPr id="4098" name="Picture 2" descr="C:\Users\とやま環境財団　柴田\Pictures\ok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5446541"/>
            <a:ext cx="1628111" cy="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a:extLst>
              <a:ext uri="{FF2B5EF4-FFF2-40B4-BE49-F238E27FC236}">
                <a16:creationId xmlns:a16="http://schemas.microsoft.com/office/drawing/2014/main" id="{D001F496-73FA-CDE1-BD16-2C1C2988D204}"/>
              </a:ext>
            </a:extLst>
          </p:cNvPr>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みんなの結果と富山県の目標　</a:t>
            </a:r>
          </a:p>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をくらべてみよう！</a:t>
            </a:r>
          </a:p>
        </p:txBody>
      </p:sp>
      <p:graphicFrame>
        <p:nvGraphicFramePr>
          <p:cNvPr id="3" name="表 2">
            <a:extLst>
              <a:ext uri="{FF2B5EF4-FFF2-40B4-BE49-F238E27FC236}">
                <a16:creationId xmlns:a16="http://schemas.microsoft.com/office/drawing/2014/main" id="{A5606E65-CC2B-0325-9F53-3B1440BC4371}"/>
              </a:ext>
            </a:extLst>
          </p:cNvPr>
          <p:cNvGraphicFramePr>
            <a:graphicFrameLocks noGrp="1"/>
          </p:cNvGraphicFramePr>
          <p:nvPr>
            <p:extLst>
              <p:ext uri="{D42A27DB-BD31-4B8C-83A1-F6EECF244321}">
                <p14:modId xmlns:p14="http://schemas.microsoft.com/office/powerpoint/2010/main" val="1785813592"/>
              </p:ext>
            </p:extLst>
          </p:nvPr>
        </p:nvGraphicFramePr>
        <p:xfrm>
          <a:off x="161510" y="2794882"/>
          <a:ext cx="8820980" cy="3190402"/>
        </p:xfrm>
        <a:graphic>
          <a:graphicData uri="http://schemas.openxmlformats.org/drawingml/2006/table">
            <a:tbl>
              <a:tblPr>
                <a:tableStyleId>{5C22544A-7EE6-4342-B048-85BDC9FD1C3A}</a:tableStyleId>
              </a:tblPr>
              <a:tblGrid>
                <a:gridCol w="1646421">
                  <a:extLst>
                    <a:ext uri="{9D8B030D-6E8A-4147-A177-3AD203B41FA5}">
                      <a16:colId xmlns:a16="http://schemas.microsoft.com/office/drawing/2014/main" val="3281834721"/>
                    </a:ext>
                  </a:extLst>
                </a:gridCol>
                <a:gridCol w="2494039">
                  <a:extLst>
                    <a:ext uri="{9D8B030D-6E8A-4147-A177-3AD203B41FA5}">
                      <a16:colId xmlns:a16="http://schemas.microsoft.com/office/drawing/2014/main" val="3028881900"/>
                    </a:ext>
                  </a:extLst>
                </a:gridCol>
                <a:gridCol w="2231035">
                  <a:extLst>
                    <a:ext uri="{9D8B030D-6E8A-4147-A177-3AD203B41FA5}">
                      <a16:colId xmlns:a16="http://schemas.microsoft.com/office/drawing/2014/main" val="1304316910"/>
                    </a:ext>
                  </a:extLst>
                </a:gridCol>
                <a:gridCol w="2449485">
                  <a:extLst>
                    <a:ext uri="{9D8B030D-6E8A-4147-A177-3AD203B41FA5}">
                      <a16:colId xmlns:a16="http://schemas.microsoft.com/office/drawing/2014/main" val="2715879105"/>
                    </a:ext>
                  </a:extLst>
                </a:gridCol>
              </a:tblGrid>
              <a:tr h="916770">
                <a:tc>
                  <a:txBody>
                    <a:bodyPr/>
                    <a:lstStyle/>
                    <a:p>
                      <a:pPr algn="ctr" fontAlgn="ctr">
                        <a:buNone/>
                      </a:pPr>
                      <a:r>
                        <a:rPr lang="ja-JP" altLang="en-US" sz="2800" u="none" strike="noStrike" dirty="0">
                          <a:effectLst/>
                          <a:latin typeface="+mn-ea"/>
                          <a:ea typeface="+mn-ea"/>
                        </a:rPr>
                        <a:t>　</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ja-JP" altLang="en-US" sz="2800" u="none" strike="noStrike" dirty="0">
                          <a:effectLst/>
                          <a:latin typeface="+mn-ea"/>
                          <a:ea typeface="+mn-ea"/>
                        </a:rPr>
                        <a:t>みんなの結果</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ja-JP" altLang="en-US" sz="2800" u="none" strike="noStrike" dirty="0">
                          <a:effectLst/>
                          <a:latin typeface="+mn-ea"/>
                          <a:ea typeface="+mn-ea"/>
                        </a:rPr>
                        <a:t>富山県の目標</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ja-JP" altLang="en-US" sz="2800" u="none" strike="noStrike" dirty="0">
                          <a:effectLst/>
                          <a:latin typeface="+mn-ea"/>
                          <a:ea typeface="+mn-ea"/>
                        </a:rPr>
                        <a:t>　</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3234811554"/>
                  </a:ext>
                </a:extLst>
              </a:tr>
              <a:tr h="1136816">
                <a:tc>
                  <a:txBody>
                    <a:bodyPr/>
                    <a:lstStyle/>
                    <a:p>
                      <a:pPr algn="ctr" fontAlgn="ctr">
                        <a:buNone/>
                      </a:pPr>
                      <a:r>
                        <a:rPr lang="ja-JP" altLang="en-US" sz="2800" u="none" strike="noStrike" dirty="0">
                          <a:effectLst/>
                          <a:latin typeface="+mn-ea"/>
                          <a:ea typeface="+mn-ea"/>
                        </a:rPr>
                        <a:t>全体</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1,483kg</a:t>
                      </a:r>
                      <a:endParaRPr lang="en-US" sz="40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312kg</a:t>
                      </a:r>
                      <a:endParaRPr lang="en-US" sz="40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zh-TW" altLang="en-US" sz="2800" u="none" strike="noStrike" dirty="0">
                          <a:effectLst/>
                          <a:latin typeface="ＭＳ ゴシック" panose="020B0609070205080204" pitchFamily="49" charset="-128"/>
                          <a:ea typeface="ＭＳ ゴシック" panose="020B0609070205080204" pitchFamily="49" charset="-128"/>
                        </a:rPr>
                        <a:t>１家族</a:t>
                      </a:r>
                      <a:r>
                        <a:rPr lang="en-US" altLang="ja-JP" sz="2800" u="none" strike="noStrike" dirty="0">
                          <a:effectLst/>
                          <a:latin typeface="ＭＳ ゴシック" panose="020B0609070205080204" pitchFamily="49" charset="-128"/>
                          <a:ea typeface="ＭＳ ゴシック" panose="020B0609070205080204" pitchFamily="49" charset="-128"/>
                        </a:rPr>
                        <a:t>/</a:t>
                      </a:r>
                      <a:r>
                        <a:rPr lang="zh-TW" altLang="en-US" sz="2800" u="none" strike="noStrike" dirty="0">
                          <a:effectLst/>
                          <a:latin typeface="ＭＳ ゴシック" panose="020B0609070205080204" pitchFamily="49" charset="-128"/>
                          <a:ea typeface="ＭＳ ゴシック" panose="020B0609070205080204" pitchFamily="49" charset="-128"/>
                        </a:rPr>
                        <a:t>１年間</a:t>
                      </a:r>
                      <a:endParaRPr lang="zh-TW" altLang="en-US" sz="2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2160614562"/>
                  </a:ext>
                </a:extLst>
              </a:tr>
              <a:tr h="1136816">
                <a:tc>
                  <a:txBody>
                    <a:bodyPr/>
                    <a:lstStyle/>
                    <a:p>
                      <a:pPr algn="ctr" fontAlgn="ctr">
                        <a:buNone/>
                      </a:pPr>
                      <a:r>
                        <a:rPr lang="ja-JP" altLang="en-US" sz="2800" u="none" strike="noStrike" dirty="0">
                          <a:effectLst/>
                          <a:latin typeface="+mn-ea"/>
                          <a:ea typeface="+mn-ea"/>
                        </a:rPr>
                        <a:t>１家族</a:t>
                      </a:r>
                      <a:endParaRPr lang="ja-JP" altLang="en-US" sz="28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20kg</a:t>
                      </a:r>
                      <a:endParaRPr lang="en-US" sz="4000" b="0" i="0" u="none" strike="noStrike" dirty="0">
                        <a:solidFill>
                          <a:srgbClr val="000000"/>
                        </a:solidFill>
                        <a:effectLst/>
                        <a:latin typeface="+mn-ea"/>
                        <a:ea typeface="+mn-ea"/>
                      </a:endParaRPr>
                    </a:p>
                  </a:txBody>
                  <a:tcPr marL="7620" marR="7620" marT="7620" marB="0" anchor="ctr"/>
                </a:tc>
                <a:tc>
                  <a:txBody>
                    <a:bodyPr/>
                    <a:lstStyle/>
                    <a:p>
                      <a:pPr algn="ctr" fontAlgn="ctr">
                        <a:buNone/>
                      </a:pPr>
                      <a:r>
                        <a:rPr lang="en-US" sz="4000" u="none" strike="noStrike" dirty="0">
                          <a:effectLst/>
                          <a:latin typeface="+mn-ea"/>
                          <a:ea typeface="+mn-ea"/>
                        </a:rPr>
                        <a:t>26kg</a:t>
                      </a:r>
                      <a:endParaRPr lang="en-US" sz="40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tc>
                  <a:txBody>
                    <a:bodyPr/>
                    <a:lstStyle/>
                    <a:p>
                      <a:pPr algn="ctr" fontAlgn="ctr">
                        <a:buNone/>
                      </a:pPr>
                      <a:r>
                        <a:rPr lang="ja-JP" altLang="en-US" sz="2800" u="none" strike="noStrike" dirty="0">
                          <a:effectLst/>
                          <a:latin typeface="+mn-ea"/>
                          <a:ea typeface="+mn-ea"/>
                        </a:rPr>
                        <a:t>１家族</a:t>
                      </a:r>
                      <a:r>
                        <a:rPr lang="en-US" altLang="ja-JP" sz="2800" u="none" strike="noStrike" dirty="0">
                          <a:effectLst/>
                          <a:latin typeface="+mn-ea"/>
                          <a:ea typeface="+mn-ea"/>
                        </a:rPr>
                        <a:t>/</a:t>
                      </a:r>
                      <a:r>
                        <a:rPr lang="ja-JP" altLang="en-US" sz="2800" u="none" strike="noStrike" dirty="0">
                          <a:effectLst/>
                          <a:latin typeface="+mn-ea"/>
                          <a:ea typeface="+mn-ea"/>
                        </a:rPr>
                        <a:t>１か月</a:t>
                      </a:r>
                      <a:endParaRPr lang="ja-JP" altLang="en-US" sz="2800" b="0" i="0" u="none" strike="noStrike" dirty="0">
                        <a:solidFill>
                          <a:srgbClr val="000000"/>
                        </a:solidFill>
                        <a:effectLst/>
                        <a:latin typeface="+mn-ea"/>
                        <a:ea typeface="+mn-ea"/>
                      </a:endParaRPr>
                    </a:p>
                  </a:txBody>
                  <a:tcPr marL="7620" marR="7620" marT="7620" marB="0" anchor="ctr">
                    <a:solidFill>
                      <a:schemeClr val="accent6">
                        <a:lumMod val="20000"/>
                        <a:lumOff val="80000"/>
                      </a:schemeClr>
                    </a:solidFill>
                  </a:tcPr>
                </a:tc>
                <a:extLst>
                  <a:ext uri="{0D108BD9-81ED-4DB2-BD59-A6C34878D82A}">
                    <a16:rowId xmlns:a16="http://schemas.microsoft.com/office/drawing/2014/main" val="1514438926"/>
                  </a:ext>
                </a:extLst>
              </a:tr>
            </a:tbl>
          </a:graphicData>
        </a:graphic>
      </p:graphicFrame>
      <p:sp>
        <p:nvSpPr>
          <p:cNvPr id="4" name="コンテンツ プレースホルダ 2">
            <a:extLst>
              <a:ext uri="{FF2B5EF4-FFF2-40B4-BE49-F238E27FC236}">
                <a16:creationId xmlns:a16="http://schemas.microsoft.com/office/drawing/2014/main" id="{C1138725-77A2-9C5F-0DB6-C3FC22204835}"/>
              </a:ext>
            </a:extLst>
          </p:cNvPr>
          <p:cNvSpPr txBox="1">
            <a:spLocks/>
          </p:cNvSpPr>
          <p:nvPr/>
        </p:nvSpPr>
        <p:spPr>
          <a:xfrm>
            <a:off x="1133745" y="1803095"/>
            <a:ext cx="6876510" cy="1326601"/>
          </a:xfrm>
          <a:prstGeom prst="rect">
            <a:avLst/>
          </a:prstGeom>
        </p:spPr>
        <p:txBody>
          <a:bodyPr>
            <a:no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gn="ctr">
              <a:buFontTx/>
              <a:buNone/>
            </a:pPr>
            <a:endParaRPr lang="ja-JP" altLang="en-US" dirty="0">
              <a:solidFill>
                <a:srgbClr val="CC6600"/>
              </a:solidFill>
            </a:endParaRPr>
          </a:p>
        </p:txBody>
      </p:sp>
      <p:sp>
        <p:nvSpPr>
          <p:cNvPr id="5" name="コンテンツ プレースホルダ 2">
            <a:extLst>
              <a:ext uri="{FF2B5EF4-FFF2-40B4-BE49-F238E27FC236}">
                <a16:creationId xmlns:a16="http://schemas.microsoft.com/office/drawing/2014/main" id="{EF5DD861-D9AF-681B-AB3D-1CE7DA80A457}"/>
              </a:ext>
            </a:extLst>
          </p:cNvPr>
          <p:cNvSpPr txBox="1">
            <a:spLocks/>
          </p:cNvSpPr>
          <p:nvPr/>
        </p:nvSpPr>
        <p:spPr>
          <a:xfrm>
            <a:off x="0" y="1880803"/>
            <a:ext cx="6372200" cy="828117"/>
          </a:xfrm>
          <a:prstGeom prst="rect">
            <a:avLst/>
          </a:prstGeom>
        </p:spPr>
        <p:txBody>
          <a:bodyPr>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buFontTx/>
              <a:buNone/>
            </a:pPr>
            <a:endParaRPr lang="ja-JP" altLang="en-US" dirty="0">
              <a:solidFill>
                <a:srgbClr val="CC6600"/>
              </a:solidFill>
            </a:endParaRPr>
          </a:p>
        </p:txBody>
      </p:sp>
      <p:sp>
        <p:nvSpPr>
          <p:cNvPr id="6" name="コンテンツ プレースホルダー 2">
            <a:extLst>
              <a:ext uri="{FF2B5EF4-FFF2-40B4-BE49-F238E27FC236}">
                <a16:creationId xmlns:a16="http://schemas.microsoft.com/office/drawing/2014/main" id="{AD4A872F-16C0-4FDA-6BE3-D7F72F54EC23}"/>
              </a:ext>
            </a:extLst>
          </p:cNvPr>
          <p:cNvSpPr txBox="1">
            <a:spLocks/>
          </p:cNvSpPr>
          <p:nvPr/>
        </p:nvSpPr>
        <p:spPr>
          <a:xfrm>
            <a:off x="242456" y="1544620"/>
            <a:ext cx="8217976" cy="900100"/>
          </a:xfrm>
          <a:prstGeom prst="rect">
            <a:avLst/>
          </a:prstGeom>
        </p:spPr>
        <p:txBody>
          <a:bodyPr>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地球をあたためるガスのさくげん量</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sz="4000" dirty="0"/>
          </a:p>
        </p:txBody>
      </p:sp>
      <p:sp>
        <p:nvSpPr>
          <p:cNvPr id="7" name="吹き出し: 円形 6">
            <a:extLst>
              <a:ext uri="{FF2B5EF4-FFF2-40B4-BE49-F238E27FC236}">
                <a16:creationId xmlns:a16="http://schemas.microsoft.com/office/drawing/2014/main" id="{3D0B882B-8D47-B8B1-D921-4E4604601319}"/>
              </a:ext>
            </a:extLst>
          </p:cNvPr>
          <p:cNvSpPr/>
          <p:nvPr/>
        </p:nvSpPr>
        <p:spPr>
          <a:xfrm>
            <a:off x="3186100" y="2786628"/>
            <a:ext cx="3078088" cy="1084944"/>
          </a:xfrm>
          <a:prstGeom prst="wedgeEllipseCallout">
            <a:avLst>
              <a:gd name="adj1" fmla="val -27484"/>
              <a:gd name="adj2" fmla="val 59984"/>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dirty="0"/>
              <a:t>４家族分</a:t>
            </a:r>
            <a:endParaRPr kumimoji="1" lang="en-US" altLang="ja-JP" sz="2800" dirty="0"/>
          </a:p>
          <a:p>
            <a:pPr algn="ctr"/>
            <a:r>
              <a:rPr lang="ja-JP" altLang="en-US" sz="2800" dirty="0"/>
              <a:t>へらせたよ！</a:t>
            </a:r>
            <a:endParaRPr kumimoji="1" lang="ja-JP" altLang="en-US" sz="2800" dirty="0"/>
          </a:p>
        </p:txBody>
      </p:sp>
      <p:sp>
        <p:nvSpPr>
          <p:cNvPr id="8" name="吹き出し: 円形 7">
            <a:extLst>
              <a:ext uri="{FF2B5EF4-FFF2-40B4-BE49-F238E27FC236}">
                <a16:creationId xmlns:a16="http://schemas.microsoft.com/office/drawing/2014/main" id="{31DBEA18-2823-6EE0-AD1A-45A6198C41A2}"/>
              </a:ext>
            </a:extLst>
          </p:cNvPr>
          <p:cNvSpPr/>
          <p:nvPr/>
        </p:nvSpPr>
        <p:spPr>
          <a:xfrm>
            <a:off x="3294112" y="5677628"/>
            <a:ext cx="3078088" cy="1084944"/>
          </a:xfrm>
          <a:prstGeom prst="wedgeEllipseCallout">
            <a:avLst>
              <a:gd name="adj1" fmla="val -35021"/>
              <a:gd name="adj2" fmla="val -53752"/>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dirty="0"/>
              <a:t>あと６</a:t>
            </a:r>
            <a:r>
              <a:rPr lang="en-US" altLang="ja-JP" sz="2800" dirty="0"/>
              <a:t>kg</a:t>
            </a:r>
            <a:endParaRPr kumimoji="1" lang="en-US" altLang="ja-JP" sz="2800" dirty="0"/>
          </a:p>
          <a:p>
            <a:pPr algn="ctr"/>
            <a:r>
              <a:rPr lang="ja-JP" altLang="en-US" sz="2800" dirty="0"/>
              <a:t>へらそう！</a:t>
            </a:r>
            <a:endParaRPr kumimoji="1" lang="ja-JP" altLang="en-US" sz="2800" dirty="0"/>
          </a:p>
        </p:txBody>
      </p:sp>
    </p:spTree>
    <p:extLst>
      <p:ext uri="{BB962C8B-B14F-4D97-AF65-F5344CB8AC3E}">
        <p14:creationId xmlns:p14="http://schemas.microsoft.com/office/powerpoint/2010/main" val="3665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a:t>
            </a:r>
          </a:p>
        </p:txBody>
      </p:sp>
      <p:sp>
        <p:nvSpPr>
          <p:cNvPr id="4"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工夫したことや感想を聞かせて！</a:t>
            </a:r>
          </a:p>
        </p:txBody>
      </p:sp>
      <p:pic>
        <p:nvPicPr>
          <p:cNvPr id="3074" name="Picture 2" descr="C:\Users\とやま環境財団　柴田\Pictures\illust42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4" y="4450830"/>
            <a:ext cx="1800200" cy="2087582"/>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2F8FB3E7-B953-4850-BD20-68D07D8AEFF4}"/>
              </a:ext>
            </a:extLst>
          </p:cNvPr>
          <p:cNvSpPr/>
          <p:nvPr/>
        </p:nvSpPr>
        <p:spPr>
          <a:xfrm>
            <a:off x="251520" y="1692275"/>
            <a:ext cx="8748972" cy="2960861"/>
          </a:xfrm>
          <a:prstGeom prst="cloudCallout">
            <a:avLst>
              <a:gd name="adj1" fmla="val -26112"/>
              <a:gd name="adj2" fmla="val 692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tx1"/>
                </a:solidFill>
                <a:latin typeface="HG丸ｺﾞｼｯｸM-PRO" panose="020F0600000000000000" pitchFamily="50" charset="-128"/>
                <a:ea typeface="HG丸ｺﾞｼｯｸM-PRO" panose="020F0600000000000000" pitchFamily="50" charset="-128"/>
              </a:rPr>
              <a:t>・こんなことが楽しかったよ！</a:t>
            </a:r>
            <a:endParaRPr kumimoji="1" lang="en-US" altLang="ja-JP" sz="3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3000" b="1" dirty="0">
                <a:solidFill>
                  <a:schemeClr val="tx1"/>
                </a:solidFill>
                <a:latin typeface="HG丸ｺﾞｼｯｸM-PRO" panose="020F0600000000000000" pitchFamily="50" charset="-128"/>
                <a:ea typeface="HG丸ｺﾞｼｯｸM-PRO" panose="020F0600000000000000" pitchFamily="50" charset="-128"/>
              </a:rPr>
              <a:t>・これが大変だった！！</a:t>
            </a:r>
            <a:endParaRPr kumimoji="1" lang="ja-JP" altLang="en-US" sz="3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95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a:t>地球温だん化についてのふりかえり</a:t>
            </a:r>
            <a:endParaRPr lang="en-US" altLang="ja-JP" sz="3000" dirty="0"/>
          </a:p>
        </p:txBody>
      </p:sp>
      <p:sp>
        <p:nvSpPr>
          <p:cNvPr id="4" name="コンテンツ プレースホルダー 2"/>
          <p:cNvSpPr txBox="1">
            <a:spLocks/>
          </p:cNvSpPr>
          <p:nvPr/>
        </p:nvSpPr>
        <p:spPr>
          <a:xfrm>
            <a:off x="1007604" y="5193196"/>
            <a:ext cx="6480720" cy="8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（外に出てみよう！）</a:t>
            </a:r>
            <a:endParaRPr lang="en-US" altLang="ja-JP" sz="3000" dirty="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（電気を起こしてみよう！）</a:t>
            </a:r>
            <a:endParaRPr lang="en-US" altLang="ja-JP" sz="3000" dirty="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a:t>
            </a:r>
            <a:r>
              <a:rPr lang="en-US" altLang="ja-JP" sz="3000" dirty="0"/>
              <a:t>DVD</a:t>
            </a:r>
            <a:r>
              <a:rPr lang="ja-JP" altLang="en-US" sz="3000" dirty="0"/>
              <a:t>を見て考えよう！）</a:t>
            </a:r>
            <a:endParaRPr lang="en-US" altLang="ja-JP" sz="3000" dirty="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チャレンジ１０のとりくみ結果</a:t>
            </a:r>
            <a:endParaRPr lang="en-US" altLang="ja-JP" sz="3000" dirty="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とやま環境財団　柴田\Pictures\earth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91" y="4185084"/>
            <a:ext cx="2282009" cy="22820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1952836"/>
            <a:ext cx="5724636" cy="1624484"/>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みんなのおかげで、地球が</a:t>
            </a:r>
            <a:endParaRPr lang="en-US" altLang="ja-JP"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endParaRPr>
          </a:p>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ちょっと元気になったかも！</a:t>
            </a:r>
          </a:p>
        </p:txBody>
      </p:sp>
      <p:sp>
        <p:nvSpPr>
          <p:cNvPr id="7" name="テキスト ボックス 6"/>
          <p:cNvSpPr txBox="1"/>
          <p:nvPr/>
        </p:nvSpPr>
        <p:spPr>
          <a:xfrm>
            <a:off x="3167844" y="3969060"/>
            <a:ext cx="5724636" cy="2455480"/>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これからも、地球温だん化を防ぐために、環境にやさしい取り組みをつづけよう！</a:t>
            </a:r>
          </a:p>
        </p:txBody>
      </p:sp>
    </p:spTree>
    <p:extLst>
      <p:ext uri="{BB962C8B-B14F-4D97-AF65-F5344CB8AC3E}">
        <p14:creationId xmlns:p14="http://schemas.microsoft.com/office/powerpoint/2010/main" val="1686477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a:t>お し ま い</a:t>
            </a:r>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r>
              <a:rPr lang="ja-JP" altLang="en-US" sz="4000" dirty="0"/>
              <a:t>また会いましょう！</a:t>
            </a:r>
          </a:p>
        </p:txBody>
      </p:sp>
      <p:pic>
        <p:nvPicPr>
          <p:cNvPr id="5" name="Picture 3" descr="wave_pen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13838" y="5553236"/>
            <a:ext cx="291632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a:t>だん</a:t>
            </a:r>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12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F00CA-2A97-2D9A-F7AB-69821DF29996}"/>
              </a:ext>
            </a:extLst>
          </p:cNvPr>
          <p:cNvSpPr>
            <a:spLocks noGrp="1"/>
          </p:cNvSpPr>
          <p:nvPr>
            <p:ph type="ctrTitle"/>
          </p:nvPr>
        </p:nvSpPr>
        <p:spPr>
          <a:xfrm>
            <a:off x="3539941" y="777976"/>
            <a:ext cx="4020391"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5" name="図 4">
            <a:extLst>
              <a:ext uri="{FF2B5EF4-FFF2-40B4-BE49-F238E27FC236}">
                <a16:creationId xmlns:a16="http://schemas.microsoft.com/office/drawing/2014/main" id="{98FA38DB-9348-4303-6E1F-B1BFFCF14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996982" y="2240868"/>
            <a:ext cx="7319433"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地球温暖化が進むとどうなる？</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519133" y="4554351"/>
            <a:ext cx="2376000"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南極の氷が</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分厚くなる</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239852" y="4554351"/>
            <a:ext cx="2602332"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雪が毎年</a:t>
            </a:r>
            <a:endParaRPr lang="en-US" altLang="ja-JP" sz="3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3200" dirty="0">
                <a:latin typeface="HG丸ｺﾞｼｯｸM-PRO" panose="020F0600000000000000" pitchFamily="50" charset="-128"/>
                <a:ea typeface="HG丸ｺﾞｼｯｸM-PRO" panose="020F0600000000000000" pitchFamily="50" charset="-128"/>
              </a:rPr>
              <a:t>たくさん降る</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156176" y="4554351"/>
            <a:ext cx="2652066" cy="88560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dirty="0">
                <a:latin typeface="HG丸ｺﾞｼｯｸM-PRO" panose="020F0600000000000000" pitchFamily="50" charset="-128"/>
                <a:ea typeface="HG丸ｺﾞｼｯｸM-PRO" panose="020F0600000000000000" pitchFamily="50" charset="-128"/>
              </a:rPr>
              <a:t>気温が上がる</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6" name="タイトル 1">
            <a:extLst>
              <a:ext uri="{FF2B5EF4-FFF2-40B4-BE49-F238E27FC236}">
                <a16:creationId xmlns:a16="http://schemas.microsoft.com/office/drawing/2014/main" id="{8AADB401-0EA5-1D12-7BF4-49F5DB167D6B}"/>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7" name="タイトル 1">
            <a:extLst>
              <a:ext uri="{FF2B5EF4-FFF2-40B4-BE49-F238E27FC236}">
                <a16:creationId xmlns:a16="http://schemas.microsoft.com/office/drawing/2014/main" id="{D2E04F95-8AA2-512D-25AC-927AAA295FB3}"/>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 name="タイトル 1">
            <a:extLst>
              <a:ext uri="{FF2B5EF4-FFF2-40B4-BE49-F238E27FC236}">
                <a16:creationId xmlns:a16="http://schemas.microsoft.com/office/drawing/2014/main" id="{755E11FA-0CB7-890B-E165-744430EEA4C3}"/>
              </a:ext>
            </a:extLst>
          </p:cNvPr>
          <p:cNvSpPr txBox="1">
            <a:spLocks/>
          </p:cNvSpPr>
          <p:nvPr/>
        </p:nvSpPr>
        <p:spPr>
          <a:xfrm>
            <a:off x="6336196" y="4693376"/>
            <a:ext cx="684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きおん</a:t>
            </a:r>
          </a:p>
        </p:txBody>
      </p:sp>
      <p:sp>
        <p:nvSpPr>
          <p:cNvPr id="4" name="タイトル 1">
            <a:extLst>
              <a:ext uri="{FF2B5EF4-FFF2-40B4-BE49-F238E27FC236}">
                <a16:creationId xmlns:a16="http://schemas.microsoft.com/office/drawing/2014/main" id="{E845B53C-F231-42C6-4069-8D0208A5AD87}"/>
              </a:ext>
            </a:extLst>
          </p:cNvPr>
          <p:cNvSpPr txBox="1">
            <a:spLocks/>
          </p:cNvSpPr>
          <p:nvPr/>
        </p:nvSpPr>
        <p:spPr>
          <a:xfrm>
            <a:off x="1604142" y="255374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6" name="タイトル 1">
            <a:extLst>
              <a:ext uri="{FF2B5EF4-FFF2-40B4-BE49-F238E27FC236}">
                <a16:creationId xmlns:a16="http://schemas.microsoft.com/office/drawing/2014/main" id="{99F9B2FB-3437-0A75-9AE3-1BCAD507922F}"/>
              </a:ext>
            </a:extLst>
          </p:cNvPr>
          <p:cNvSpPr txBox="1">
            <a:spLocks/>
          </p:cNvSpPr>
          <p:nvPr/>
        </p:nvSpPr>
        <p:spPr>
          <a:xfrm>
            <a:off x="3635896" y="255374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すす</a:t>
            </a:r>
          </a:p>
        </p:txBody>
      </p:sp>
      <p:sp>
        <p:nvSpPr>
          <p:cNvPr id="10" name="タイトル 1">
            <a:extLst>
              <a:ext uri="{FF2B5EF4-FFF2-40B4-BE49-F238E27FC236}">
                <a16:creationId xmlns:a16="http://schemas.microsoft.com/office/drawing/2014/main" id="{9B6B4554-5D8B-C948-32C3-4B962D32AA2C}"/>
              </a:ext>
            </a:extLst>
          </p:cNvPr>
          <p:cNvSpPr txBox="1">
            <a:spLocks/>
          </p:cNvSpPr>
          <p:nvPr/>
        </p:nvSpPr>
        <p:spPr>
          <a:xfrm>
            <a:off x="335758" y="447311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なんきょく</a:t>
            </a:r>
          </a:p>
        </p:txBody>
      </p:sp>
      <p:sp>
        <p:nvSpPr>
          <p:cNvPr id="11" name="タイトル 1">
            <a:extLst>
              <a:ext uri="{FF2B5EF4-FFF2-40B4-BE49-F238E27FC236}">
                <a16:creationId xmlns:a16="http://schemas.microsoft.com/office/drawing/2014/main" id="{1B03C501-1DE1-D516-D2EC-34010EC43969}"/>
              </a:ext>
            </a:extLst>
          </p:cNvPr>
          <p:cNvSpPr txBox="1">
            <a:spLocks/>
          </p:cNvSpPr>
          <p:nvPr/>
        </p:nvSpPr>
        <p:spPr>
          <a:xfrm>
            <a:off x="1266463" y="4476943"/>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こおり</a:t>
            </a:r>
          </a:p>
        </p:txBody>
      </p:sp>
      <p:sp>
        <p:nvSpPr>
          <p:cNvPr id="16" name="タイトル 1">
            <a:extLst>
              <a:ext uri="{FF2B5EF4-FFF2-40B4-BE49-F238E27FC236}">
                <a16:creationId xmlns:a16="http://schemas.microsoft.com/office/drawing/2014/main" id="{50235C98-52E8-60D0-387B-A4E5189917A5}"/>
              </a:ext>
            </a:extLst>
          </p:cNvPr>
          <p:cNvSpPr txBox="1">
            <a:spLocks/>
          </p:cNvSpPr>
          <p:nvPr/>
        </p:nvSpPr>
        <p:spPr>
          <a:xfrm>
            <a:off x="408856" y="495324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ぶあつ</a:t>
            </a:r>
          </a:p>
        </p:txBody>
      </p:sp>
      <p:sp>
        <p:nvSpPr>
          <p:cNvPr id="17" name="タイトル 1">
            <a:extLst>
              <a:ext uri="{FF2B5EF4-FFF2-40B4-BE49-F238E27FC236}">
                <a16:creationId xmlns:a16="http://schemas.microsoft.com/office/drawing/2014/main" id="{04A85E8A-C635-CAF7-3EAF-13332AB2C00A}"/>
              </a:ext>
            </a:extLst>
          </p:cNvPr>
          <p:cNvSpPr txBox="1">
            <a:spLocks/>
          </p:cNvSpPr>
          <p:nvPr/>
        </p:nvSpPr>
        <p:spPr>
          <a:xfrm>
            <a:off x="3095836" y="448813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ゆき</a:t>
            </a:r>
          </a:p>
        </p:txBody>
      </p:sp>
      <p:sp>
        <p:nvSpPr>
          <p:cNvPr id="19" name="タイトル 1">
            <a:extLst>
              <a:ext uri="{FF2B5EF4-FFF2-40B4-BE49-F238E27FC236}">
                <a16:creationId xmlns:a16="http://schemas.microsoft.com/office/drawing/2014/main" id="{F5419A3E-25BC-295F-896E-2C2A81969453}"/>
              </a:ext>
            </a:extLst>
          </p:cNvPr>
          <p:cNvSpPr txBox="1">
            <a:spLocks/>
          </p:cNvSpPr>
          <p:nvPr/>
        </p:nvSpPr>
        <p:spPr>
          <a:xfrm>
            <a:off x="4062543" y="449397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まいとし</a:t>
            </a:r>
          </a:p>
        </p:txBody>
      </p:sp>
      <p:sp>
        <p:nvSpPr>
          <p:cNvPr id="20" name="タイトル 1">
            <a:extLst>
              <a:ext uri="{FF2B5EF4-FFF2-40B4-BE49-F238E27FC236}">
                <a16:creationId xmlns:a16="http://schemas.microsoft.com/office/drawing/2014/main" id="{7A02ED41-DDFA-146F-B48C-DBFA24053A64}"/>
              </a:ext>
            </a:extLst>
          </p:cNvPr>
          <p:cNvSpPr txBox="1">
            <a:spLocks/>
          </p:cNvSpPr>
          <p:nvPr/>
        </p:nvSpPr>
        <p:spPr>
          <a:xfrm>
            <a:off x="4218791" y="494678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ふ</a:t>
            </a:r>
          </a:p>
        </p:txBody>
      </p:sp>
      <p:sp>
        <p:nvSpPr>
          <p:cNvPr id="21" name="タイトル 1">
            <a:extLst>
              <a:ext uri="{FF2B5EF4-FFF2-40B4-BE49-F238E27FC236}">
                <a16:creationId xmlns:a16="http://schemas.microsoft.com/office/drawing/2014/main" id="{2D90B9D8-1B37-E60C-8AA5-130316743B1E}"/>
              </a:ext>
            </a:extLst>
          </p:cNvPr>
          <p:cNvSpPr txBox="1">
            <a:spLocks/>
          </p:cNvSpPr>
          <p:nvPr/>
        </p:nvSpPr>
        <p:spPr>
          <a:xfrm>
            <a:off x="7212460" y="4689140"/>
            <a:ext cx="900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あ</a:t>
            </a:r>
          </a:p>
        </p:txBody>
      </p:sp>
    </p:spTree>
    <p:extLst>
      <p:ext uri="{BB962C8B-B14F-4D97-AF65-F5344CB8AC3E}">
        <p14:creationId xmlns:p14="http://schemas.microsoft.com/office/powerpoint/2010/main" val="268879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A3C9AD-2677-4A16-6DE1-24518BA3DC46}"/>
              </a:ext>
            </a:extLst>
          </p:cNvPr>
          <p:cNvSpPr>
            <a:spLocks noGrp="1"/>
          </p:cNvSpPr>
          <p:nvPr>
            <p:ph type="ctrTitle"/>
          </p:nvPr>
        </p:nvSpPr>
        <p:spPr>
          <a:xfrm>
            <a:off x="1911164" y="779115"/>
            <a:ext cx="4021470"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5" name="図 4">
            <a:extLst>
              <a:ext uri="{FF2B5EF4-FFF2-40B4-BE49-F238E27FC236}">
                <a16:creationId xmlns:a16="http://schemas.microsoft.com/office/drawing/2014/main" id="{7077C11E-06AD-AC50-45A8-9E9DE6549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3" name="タイトル 1">
            <a:extLst>
              <a:ext uri="{FF2B5EF4-FFF2-40B4-BE49-F238E27FC236}">
                <a16:creationId xmlns:a16="http://schemas.microsoft.com/office/drawing/2014/main" id="{ED7B6EF5-6C92-5DC0-CC62-1F62F49B5980}"/>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2" name="タイトル 1">
            <a:extLst>
              <a:ext uri="{FF2B5EF4-FFF2-40B4-BE49-F238E27FC236}">
                <a16:creationId xmlns:a16="http://schemas.microsoft.com/office/drawing/2014/main" id="{0C44D82C-040D-44F3-C51C-9184D71B6BF3}"/>
              </a:ext>
            </a:extLst>
          </p:cNvPr>
          <p:cNvSpPr txBox="1">
            <a:spLocks/>
          </p:cNvSpPr>
          <p:nvPr/>
        </p:nvSpPr>
        <p:spPr>
          <a:xfrm>
            <a:off x="4416212" y="2954992"/>
            <a:ext cx="4348904" cy="267947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endParaRPr lang="ja-JP" altLang="en-US" sz="2700"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565B0585-D899-C222-8C52-9A4D01004013}"/>
              </a:ext>
            </a:extLst>
          </p:cNvPr>
          <p:cNvGrpSpPr>
            <a:grpSpLocks noChangeAspect="1"/>
          </p:cNvGrpSpPr>
          <p:nvPr/>
        </p:nvGrpSpPr>
        <p:grpSpPr>
          <a:xfrm>
            <a:off x="1607381" y="2327989"/>
            <a:ext cx="1224000" cy="1233963"/>
            <a:chOff x="8367373" y="4048832"/>
            <a:chExt cx="864000" cy="871042"/>
          </a:xfrm>
        </p:grpSpPr>
        <p:sp>
          <p:nvSpPr>
            <p:cNvPr id="24" name="楕円 23">
              <a:extLst>
                <a:ext uri="{FF2B5EF4-FFF2-40B4-BE49-F238E27FC236}">
                  <a16:creationId xmlns:a16="http://schemas.microsoft.com/office/drawing/2014/main" id="{89E5A975-89F0-6882-3D22-8EF348EE41CD}"/>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5" name="図 24">
              <a:extLst>
                <a:ext uri="{FF2B5EF4-FFF2-40B4-BE49-F238E27FC236}">
                  <a16:creationId xmlns:a16="http://schemas.microsoft.com/office/drawing/2014/main" id="{016F5CA9-6B25-94EC-D449-001C07784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sp>
        <p:nvSpPr>
          <p:cNvPr id="32" name="タイトル 1">
            <a:extLst>
              <a:ext uri="{FF2B5EF4-FFF2-40B4-BE49-F238E27FC236}">
                <a16:creationId xmlns:a16="http://schemas.microsoft.com/office/drawing/2014/main" id="{6D913FD1-4309-5BE1-80A1-FE68630703E7}"/>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3" name="タイトル 1">
            <a:extLst>
              <a:ext uri="{FF2B5EF4-FFF2-40B4-BE49-F238E27FC236}">
                <a16:creationId xmlns:a16="http://schemas.microsoft.com/office/drawing/2014/main" id="{ADAEFCF7-A7DF-ED82-B5B5-248D11004C47}"/>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7" name="タイトル 1">
            <a:extLst>
              <a:ext uri="{FF2B5EF4-FFF2-40B4-BE49-F238E27FC236}">
                <a16:creationId xmlns:a16="http://schemas.microsoft.com/office/drawing/2014/main" id="{59548823-E9B3-04E1-D11C-D611DE2863EC}"/>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436106" y="3807337"/>
            <a:ext cx="3533064" cy="2223208"/>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20000"/>
              </a:lnSpc>
            </a:pPr>
            <a:r>
              <a:rPr lang="ja-JP" altLang="en-US" dirty="0">
                <a:latin typeface="HG丸ｺﾞｼｯｸM-PRO" panose="020F0600000000000000" pitchFamily="50" charset="-128"/>
                <a:ea typeface="HG丸ｺﾞｼｯｸM-PRO" panose="020F0600000000000000" pitchFamily="50" charset="-128"/>
              </a:rPr>
              <a:t>気温が</a:t>
            </a:r>
            <a:endParaRPr lang="en-US" altLang="ja-JP" dirty="0">
              <a:latin typeface="HG丸ｺﾞｼｯｸM-PRO" panose="020F0600000000000000" pitchFamily="50" charset="-128"/>
              <a:ea typeface="HG丸ｺﾞｼｯｸM-PRO" panose="020F0600000000000000" pitchFamily="50" charset="-128"/>
            </a:endParaRPr>
          </a:p>
          <a:p>
            <a:pPr>
              <a:lnSpc>
                <a:spcPct val="120000"/>
              </a:lnSpc>
            </a:pPr>
            <a:r>
              <a:rPr lang="ja-JP" altLang="en-US" dirty="0">
                <a:latin typeface="HG丸ｺﾞｼｯｸM-PRO" panose="020F0600000000000000" pitchFamily="50" charset="-128"/>
                <a:ea typeface="HG丸ｺﾞｼｯｸM-PRO" panose="020F0600000000000000" pitchFamily="50" charset="-128"/>
              </a:rPr>
              <a:t>上がる</a:t>
            </a:r>
          </a:p>
        </p:txBody>
      </p:sp>
      <p:sp>
        <p:nvSpPr>
          <p:cNvPr id="4" name="タイトル 1">
            <a:extLst>
              <a:ext uri="{FF2B5EF4-FFF2-40B4-BE49-F238E27FC236}">
                <a16:creationId xmlns:a16="http://schemas.microsoft.com/office/drawing/2014/main" id="{7DDE4132-531F-94CD-0114-3B27E77B7E7C}"/>
              </a:ext>
            </a:extLst>
          </p:cNvPr>
          <p:cNvSpPr txBox="1">
            <a:spLocks/>
          </p:cNvSpPr>
          <p:nvPr/>
        </p:nvSpPr>
        <p:spPr>
          <a:xfrm>
            <a:off x="975231" y="3891829"/>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きおん</a:t>
            </a:r>
          </a:p>
        </p:txBody>
      </p:sp>
      <p:sp>
        <p:nvSpPr>
          <p:cNvPr id="9" name="タイトル 1">
            <a:extLst>
              <a:ext uri="{FF2B5EF4-FFF2-40B4-BE49-F238E27FC236}">
                <a16:creationId xmlns:a16="http://schemas.microsoft.com/office/drawing/2014/main" id="{01CC284D-6FFA-7DDC-213A-19B1029AED6D}"/>
              </a:ext>
            </a:extLst>
          </p:cNvPr>
          <p:cNvSpPr txBox="1">
            <a:spLocks/>
          </p:cNvSpPr>
          <p:nvPr/>
        </p:nvSpPr>
        <p:spPr>
          <a:xfrm>
            <a:off x="683578" y="4971822"/>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あ</a:t>
            </a:r>
          </a:p>
        </p:txBody>
      </p:sp>
      <p:pic>
        <p:nvPicPr>
          <p:cNvPr id="6" name="図 5" descr="グラフ&#10;&#10;自動的に生成された説明">
            <a:extLst>
              <a:ext uri="{FF2B5EF4-FFF2-40B4-BE49-F238E27FC236}">
                <a16:creationId xmlns:a16="http://schemas.microsoft.com/office/drawing/2014/main" id="{AFD55397-24FB-8ADA-95C0-A980542BDD4A}"/>
              </a:ext>
            </a:extLst>
          </p:cNvPr>
          <p:cNvPicPr>
            <a:picLocks noChangeAspect="1"/>
          </p:cNvPicPr>
          <p:nvPr/>
        </p:nvPicPr>
        <p:blipFill>
          <a:blip r:embed="rId5"/>
          <a:stretch>
            <a:fillRect/>
          </a:stretch>
        </p:blipFill>
        <p:spPr>
          <a:xfrm>
            <a:off x="3298805" y="2084792"/>
            <a:ext cx="5409089" cy="4129045"/>
          </a:xfrm>
          <a:prstGeom prst="rect">
            <a:avLst/>
          </a:prstGeom>
        </p:spPr>
      </p:pic>
      <p:sp>
        <p:nvSpPr>
          <p:cNvPr id="7" name="テキスト ボックス 6">
            <a:extLst>
              <a:ext uri="{FF2B5EF4-FFF2-40B4-BE49-F238E27FC236}">
                <a16:creationId xmlns:a16="http://schemas.microsoft.com/office/drawing/2014/main" id="{D2191659-88C1-6349-7BCD-2928B4E6E344}"/>
              </a:ext>
            </a:extLst>
          </p:cNvPr>
          <p:cNvSpPr txBox="1"/>
          <p:nvPr/>
        </p:nvSpPr>
        <p:spPr>
          <a:xfrm>
            <a:off x="3969170" y="2060848"/>
            <a:ext cx="4795946" cy="444674"/>
          </a:xfrm>
          <a:prstGeom prst="rect">
            <a:avLst/>
          </a:prstGeom>
          <a:noFill/>
        </p:spPr>
        <p:txBody>
          <a:bodyPr wrap="square" rtlCol="0">
            <a:spAutoFit/>
          </a:bodyPr>
          <a:lstStyle/>
          <a:p>
            <a:pPr marL="0" marR="0" lvl="0" indent="0" algn="l" defTabSz="914332" rtl="0" eaLnBrk="1" fontAlgn="auto" latinLnBrk="0" hangingPunct="1">
              <a:lnSpc>
                <a:spcPct val="120000"/>
              </a:lnSpc>
              <a:spcBef>
                <a:spcPts val="0"/>
              </a:spcBef>
              <a:spcAft>
                <a:spcPts val="0"/>
              </a:spcAft>
              <a:buClrTx/>
              <a:buSzTx/>
              <a:buFontTx/>
              <a:buNone/>
              <a:tabLst/>
              <a:defRPr/>
            </a:pPr>
            <a:r>
              <a:rPr kumimoji="0" lang="ja-JP" altLang="en-US" sz="2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地球の平均気温の変化</a:t>
            </a:r>
            <a:r>
              <a:rPr kumimoji="0"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a:t>
            </a:r>
            <a:r>
              <a:rPr kumimoji="0" lang="en-US" altLang="ja-JP"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1</a:t>
            </a:r>
            <a:r>
              <a:rPr kumimoji="0"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a:t>
            </a:r>
            <a:r>
              <a:rPr kumimoji="0" lang="en-US" altLang="ja-JP"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2020</a:t>
            </a:r>
            <a:r>
              <a:rPr kumimoji="0"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年）</a:t>
            </a:r>
          </a:p>
        </p:txBody>
      </p:sp>
      <p:sp>
        <p:nvSpPr>
          <p:cNvPr id="8" name="テキスト ボックス 7">
            <a:extLst>
              <a:ext uri="{FF2B5EF4-FFF2-40B4-BE49-F238E27FC236}">
                <a16:creationId xmlns:a16="http://schemas.microsoft.com/office/drawing/2014/main" id="{06978AB7-6A25-A25F-E23E-BEAACF344566}"/>
              </a:ext>
            </a:extLst>
          </p:cNvPr>
          <p:cNvSpPr txBox="1"/>
          <p:nvPr/>
        </p:nvSpPr>
        <p:spPr>
          <a:xfrm>
            <a:off x="3356027" y="6029171"/>
            <a:ext cx="54090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出典：</a:t>
            </a:r>
            <a:r>
              <a:rPr kumimoji="1" lang="en-US" altLang="ja-JP"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IPCC</a:t>
            </a: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第６次評価報告書</a:t>
            </a:r>
            <a:r>
              <a:rPr kumimoji="1" lang="en-US" altLang="ja-JP"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WG1</a:t>
            </a: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図</a:t>
            </a:r>
            <a:r>
              <a:rPr kumimoji="1" lang="en-US" altLang="ja-JP"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SPM.1</a:t>
            </a: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より、一部簡略化して京都府地球温暖化防止活動推進センターが作図。</a:t>
            </a:r>
            <a:r>
              <a:rPr kumimoji="1" lang="en-US" altLang="ja-JP" sz="9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1850〜1900</a:t>
            </a:r>
            <a:r>
              <a:rPr kumimoji="1" lang="ja-JP" altLang="en-US" sz="9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年平均を基準（</a:t>
            </a:r>
            <a:r>
              <a:rPr kumimoji="1" lang="en-US" altLang="ja-JP" sz="9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0</a:t>
            </a:r>
            <a:r>
              <a:rPr kumimoji="1" lang="ja-JP" altLang="en-US" sz="9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℃）とした</a:t>
            </a: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世界平均気温（</a:t>
            </a:r>
            <a:r>
              <a:rPr kumimoji="1" lang="en-US" altLang="ja-JP"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10</a:t>
            </a:r>
            <a:r>
              <a:rPr kumimoji="1" lang="ja-JP" altLang="en-US" sz="900" b="0" i="0" u="none" strike="noStrike" kern="1200" cap="none" spc="0" normalizeH="0" baseline="0" noProof="0" dirty="0">
                <a:ln>
                  <a:noFill/>
                </a:ln>
                <a:solidFill>
                  <a:srgbClr val="1D1C1D"/>
                </a:solidFill>
                <a:effectLst/>
                <a:uLnTx/>
                <a:uFillTx/>
                <a:latin typeface="HG丸ｺﾞｼｯｸM-PRO" panose="020F0600000000000000" pitchFamily="50" charset="-128"/>
                <a:ea typeface="HG丸ｺﾞｼｯｸM-PRO" panose="020F0600000000000000" pitchFamily="50" charset="-128"/>
              </a:rPr>
              <a:t>年平均）の変化。</a:t>
            </a:r>
            <a:endParaRPr kumimoji="1" lang="en-US" altLang="ja-JP"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endParaRPr>
          </a:p>
        </p:txBody>
      </p:sp>
      <p:sp>
        <p:nvSpPr>
          <p:cNvPr id="10" name="タイトル 1">
            <a:extLst>
              <a:ext uri="{FF2B5EF4-FFF2-40B4-BE49-F238E27FC236}">
                <a16:creationId xmlns:a16="http://schemas.microsoft.com/office/drawing/2014/main" id="{CBB95B6A-B093-8298-C2D8-222BAAD5A445}"/>
              </a:ext>
            </a:extLst>
          </p:cNvPr>
          <p:cNvSpPr txBox="1">
            <a:spLocks/>
          </p:cNvSpPr>
          <p:nvPr/>
        </p:nvSpPr>
        <p:spPr>
          <a:xfrm>
            <a:off x="3888048" y="2018271"/>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ちきゅう</a:t>
            </a:r>
          </a:p>
        </p:txBody>
      </p:sp>
      <p:sp>
        <p:nvSpPr>
          <p:cNvPr id="11" name="タイトル 1">
            <a:extLst>
              <a:ext uri="{FF2B5EF4-FFF2-40B4-BE49-F238E27FC236}">
                <a16:creationId xmlns:a16="http://schemas.microsoft.com/office/drawing/2014/main" id="{580EF68D-1EF2-B718-603E-8CC9C9EFC1DC}"/>
              </a:ext>
            </a:extLst>
          </p:cNvPr>
          <p:cNvSpPr txBox="1">
            <a:spLocks/>
          </p:cNvSpPr>
          <p:nvPr/>
        </p:nvSpPr>
        <p:spPr>
          <a:xfrm>
            <a:off x="4986708" y="2020672"/>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へいきんきおん</a:t>
            </a:r>
          </a:p>
        </p:txBody>
      </p:sp>
      <p:sp>
        <p:nvSpPr>
          <p:cNvPr id="12" name="タイトル 1">
            <a:extLst>
              <a:ext uri="{FF2B5EF4-FFF2-40B4-BE49-F238E27FC236}">
                <a16:creationId xmlns:a16="http://schemas.microsoft.com/office/drawing/2014/main" id="{79BD5C3A-B99D-B1C3-A2AA-5AE68075116B}"/>
              </a:ext>
            </a:extLst>
          </p:cNvPr>
          <p:cNvSpPr txBox="1">
            <a:spLocks/>
          </p:cNvSpPr>
          <p:nvPr/>
        </p:nvSpPr>
        <p:spPr>
          <a:xfrm>
            <a:off x="6102708" y="2019471"/>
            <a:ext cx="1116000"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へんか</a:t>
            </a:r>
          </a:p>
        </p:txBody>
      </p:sp>
    </p:spTree>
    <p:extLst>
      <p:ext uri="{BB962C8B-B14F-4D97-AF65-F5344CB8AC3E}">
        <p14:creationId xmlns:p14="http://schemas.microsoft.com/office/powerpoint/2010/main" val="344049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6DBE2C3-4FCB-134B-3D84-BC3D22BEF8FF}"/>
              </a:ext>
            </a:extLst>
          </p:cNvPr>
          <p:cNvSpPr txBox="1">
            <a:spLocks/>
          </p:cNvSpPr>
          <p:nvPr/>
        </p:nvSpPr>
        <p:spPr>
          <a:xfrm>
            <a:off x="665613" y="2240868"/>
            <a:ext cx="7812775" cy="1417804"/>
          </a:xfrm>
          <a:prstGeom prst="rect">
            <a:avLst/>
          </a:prstGeom>
        </p:spPr>
        <p:txBody>
          <a:bodyPr vert="horz" lIns="68580" tIns="34290" rIns="68580" bIns="3429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875"/>
              </a:lnSpc>
            </a:pPr>
            <a:r>
              <a:rPr lang="ja-JP" altLang="en-US" sz="4000" dirty="0">
                <a:latin typeface="HG丸ｺﾞｼｯｸM-PRO" panose="020F0600000000000000" pitchFamily="50" charset="-128"/>
                <a:ea typeface="HG丸ｺﾞｼｯｸM-PRO" panose="020F0600000000000000" pitchFamily="50" charset="-128"/>
              </a:rPr>
              <a:t>地球温暖化が起こる主な原因は？</a:t>
            </a:r>
            <a:endParaRPr lang="en-US" altLang="ja-JP" sz="4000" dirty="0">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49DDB32F-D29B-B6AF-4DF8-B1EBFE415B62}"/>
              </a:ext>
            </a:extLst>
          </p:cNvPr>
          <p:cNvSpPr/>
          <p:nvPr/>
        </p:nvSpPr>
        <p:spPr>
          <a:xfrm>
            <a:off x="426988" y="3820073"/>
            <a:ext cx="2565000" cy="1767416"/>
          </a:xfrm>
          <a:prstGeom prst="roundRect">
            <a:avLst/>
          </a:prstGeom>
          <a:solidFill>
            <a:srgbClr val="EBF9E4"/>
          </a:solidFill>
          <a:ln w="76200">
            <a:solidFill>
              <a:srgbClr val="51B2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2" name="四角形: 角を丸くする 11">
            <a:extLst>
              <a:ext uri="{FF2B5EF4-FFF2-40B4-BE49-F238E27FC236}">
                <a16:creationId xmlns:a16="http://schemas.microsoft.com/office/drawing/2014/main" id="{236B1711-ACFE-23D9-079B-B3CD9B12E4F1}"/>
              </a:ext>
            </a:extLst>
          </p:cNvPr>
          <p:cNvSpPr/>
          <p:nvPr/>
        </p:nvSpPr>
        <p:spPr>
          <a:xfrm>
            <a:off x="3289499" y="3820074"/>
            <a:ext cx="2565000" cy="1767415"/>
          </a:xfrm>
          <a:prstGeom prst="roundRect">
            <a:avLst/>
          </a:prstGeom>
          <a:solidFill>
            <a:srgbClr val="FDEAC9"/>
          </a:solidFill>
          <a:ln w="76200">
            <a:solidFill>
              <a:srgbClr val="F5A0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0B1BBA54-C798-AA14-0278-19CAEFE54497}"/>
              </a:ext>
            </a:extLst>
          </p:cNvPr>
          <p:cNvSpPr/>
          <p:nvPr/>
        </p:nvSpPr>
        <p:spPr>
          <a:xfrm>
            <a:off x="6152013" y="3820074"/>
            <a:ext cx="2565000" cy="1767415"/>
          </a:xfrm>
          <a:prstGeom prst="roundRect">
            <a:avLst/>
          </a:prstGeom>
          <a:solidFill>
            <a:srgbClr val="E2F8FE"/>
          </a:solidFill>
          <a:ln w="76200">
            <a:solidFill>
              <a:srgbClr val="3FB0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6B611533-3266-0365-B7AE-E66611107D5D}"/>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sp>
        <p:nvSpPr>
          <p:cNvPr id="24" name="タイトル 1">
            <a:extLst>
              <a:ext uri="{FF2B5EF4-FFF2-40B4-BE49-F238E27FC236}">
                <a16:creationId xmlns:a16="http://schemas.microsoft.com/office/drawing/2014/main" id="{F31F363E-681F-4E43-2F39-1D466B22FC3A}"/>
              </a:ext>
            </a:extLst>
          </p:cNvPr>
          <p:cNvSpPr txBox="1">
            <a:spLocks/>
          </p:cNvSpPr>
          <p:nvPr/>
        </p:nvSpPr>
        <p:spPr>
          <a:xfrm>
            <a:off x="431540" y="4581128"/>
            <a:ext cx="2593488" cy="885290"/>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HG丸ｺﾞｼｯｸM-PRO" panose="020F0600000000000000" pitchFamily="50" charset="-128"/>
                <a:ea typeface="HG丸ｺﾞｼｯｸM-PRO" panose="020F0600000000000000" pitchFamily="50" charset="-128"/>
              </a:rPr>
              <a:t>地球をあたためるガスが増えたから</a:t>
            </a:r>
          </a:p>
        </p:txBody>
      </p:sp>
      <p:sp>
        <p:nvSpPr>
          <p:cNvPr id="25" name="タイトル 1">
            <a:extLst>
              <a:ext uri="{FF2B5EF4-FFF2-40B4-BE49-F238E27FC236}">
                <a16:creationId xmlns:a16="http://schemas.microsoft.com/office/drawing/2014/main" id="{2468E5FC-7B2D-3368-A82D-4480C3C31417}"/>
              </a:ext>
            </a:extLst>
          </p:cNvPr>
          <p:cNvSpPr txBox="1">
            <a:spLocks/>
          </p:cNvSpPr>
          <p:nvPr/>
        </p:nvSpPr>
        <p:spPr>
          <a:xfrm>
            <a:off x="3384560" y="4581128"/>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HG丸ｺﾞｼｯｸM-PRO" panose="020F0600000000000000" pitchFamily="50" charset="-128"/>
                <a:ea typeface="HG丸ｺﾞｼｯｸM-PRO" panose="020F0600000000000000" pitchFamily="50" charset="-128"/>
              </a:rPr>
              <a:t>空気がきれいになったから</a:t>
            </a:r>
          </a:p>
        </p:txBody>
      </p:sp>
      <p:sp>
        <p:nvSpPr>
          <p:cNvPr id="26" name="タイトル 1">
            <a:extLst>
              <a:ext uri="{FF2B5EF4-FFF2-40B4-BE49-F238E27FC236}">
                <a16:creationId xmlns:a16="http://schemas.microsoft.com/office/drawing/2014/main" id="{E7914CB6-F02B-B770-ED72-1E4F73F5112F}"/>
              </a:ext>
            </a:extLst>
          </p:cNvPr>
          <p:cNvSpPr txBox="1">
            <a:spLocks/>
          </p:cNvSpPr>
          <p:nvPr/>
        </p:nvSpPr>
        <p:spPr>
          <a:xfrm>
            <a:off x="6249783" y="4581128"/>
            <a:ext cx="2376000" cy="885600"/>
          </a:xfrm>
          <a:prstGeom prst="rect">
            <a:avLst/>
          </a:prstGeom>
        </p:spPr>
        <p:txBody>
          <a:bodyPr vert="horz" lIns="68580" tIns="0" rIns="6858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2900"/>
              </a:lnSpc>
            </a:pPr>
            <a:r>
              <a:rPr lang="ja-JP" altLang="en-US" sz="2400" dirty="0">
                <a:latin typeface="HG丸ｺﾞｼｯｸM-PRO" panose="020F0600000000000000" pitchFamily="50" charset="-128"/>
                <a:ea typeface="HG丸ｺﾞｼｯｸM-PRO" panose="020F0600000000000000" pitchFamily="50" charset="-128"/>
              </a:rPr>
              <a:t>太陽からの熱が</a:t>
            </a:r>
            <a:endParaRPr lang="en-US" altLang="ja-JP" sz="2400" dirty="0">
              <a:latin typeface="HG丸ｺﾞｼｯｸM-PRO" panose="020F0600000000000000" pitchFamily="50" charset="-128"/>
              <a:ea typeface="HG丸ｺﾞｼｯｸM-PRO" panose="020F0600000000000000" pitchFamily="50" charset="-128"/>
            </a:endParaRPr>
          </a:p>
          <a:p>
            <a:pPr>
              <a:lnSpc>
                <a:spcPts val="2900"/>
              </a:lnSpc>
            </a:pPr>
            <a:r>
              <a:rPr lang="ja-JP" altLang="en-US" sz="2400" dirty="0">
                <a:latin typeface="HG丸ｺﾞｼｯｸM-PRO" panose="020F0600000000000000" pitchFamily="50" charset="-128"/>
                <a:ea typeface="HG丸ｺﾞｼｯｸM-PRO" panose="020F0600000000000000" pitchFamily="50" charset="-128"/>
              </a:rPr>
              <a:t>増えたから</a:t>
            </a:r>
          </a:p>
        </p:txBody>
      </p:sp>
      <p:grpSp>
        <p:nvGrpSpPr>
          <p:cNvPr id="35" name="グループ化 34">
            <a:extLst>
              <a:ext uri="{FF2B5EF4-FFF2-40B4-BE49-F238E27FC236}">
                <a16:creationId xmlns:a16="http://schemas.microsoft.com/office/drawing/2014/main" id="{9FDB83F1-51F9-5B4A-7275-CF3443376255}"/>
              </a:ext>
            </a:extLst>
          </p:cNvPr>
          <p:cNvGrpSpPr/>
          <p:nvPr/>
        </p:nvGrpSpPr>
        <p:grpSpPr>
          <a:xfrm>
            <a:off x="6247071" y="3893874"/>
            <a:ext cx="648000" cy="653282"/>
            <a:chOff x="8367373" y="4048832"/>
            <a:chExt cx="864000" cy="871042"/>
          </a:xfrm>
        </p:grpSpPr>
        <p:sp>
          <p:nvSpPr>
            <p:cNvPr id="7" name="楕円 6">
              <a:extLst>
                <a:ext uri="{FF2B5EF4-FFF2-40B4-BE49-F238E27FC236}">
                  <a16:creationId xmlns:a16="http://schemas.microsoft.com/office/drawing/2014/main" id="{8F50B6CB-FE1D-F325-7F68-2B89664510A9}"/>
                </a:ext>
              </a:extLst>
            </p:cNvPr>
            <p:cNvSpPr/>
            <p:nvPr/>
          </p:nvSpPr>
          <p:spPr>
            <a:xfrm>
              <a:off x="8367373" y="4055874"/>
              <a:ext cx="864000" cy="864000"/>
            </a:xfrm>
            <a:prstGeom prst="ellipse">
              <a:avLst/>
            </a:prstGeom>
            <a:solidFill>
              <a:srgbClr val="3FB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B7B9FCF-33B0-2693-53DA-A6AA1E3F0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8252" y="4048832"/>
              <a:ext cx="862243" cy="871042"/>
            </a:xfrm>
            <a:prstGeom prst="rect">
              <a:avLst/>
            </a:prstGeom>
          </p:spPr>
        </p:pic>
      </p:grpSp>
      <p:grpSp>
        <p:nvGrpSpPr>
          <p:cNvPr id="34" name="グループ化 33">
            <a:extLst>
              <a:ext uri="{FF2B5EF4-FFF2-40B4-BE49-F238E27FC236}">
                <a16:creationId xmlns:a16="http://schemas.microsoft.com/office/drawing/2014/main" id="{85F8734D-5038-66BF-13C8-A5E61E322E4D}"/>
              </a:ext>
            </a:extLst>
          </p:cNvPr>
          <p:cNvGrpSpPr/>
          <p:nvPr/>
        </p:nvGrpSpPr>
        <p:grpSpPr>
          <a:xfrm>
            <a:off x="3376147" y="3899156"/>
            <a:ext cx="648000" cy="649358"/>
            <a:chOff x="4501529" y="4055874"/>
            <a:chExt cx="864000" cy="865811"/>
          </a:xfrm>
        </p:grpSpPr>
        <p:sp>
          <p:nvSpPr>
            <p:cNvPr id="15" name="楕円 14">
              <a:extLst>
                <a:ext uri="{FF2B5EF4-FFF2-40B4-BE49-F238E27FC236}">
                  <a16:creationId xmlns:a16="http://schemas.microsoft.com/office/drawing/2014/main" id="{93BE3F49-2989-FBF3-F4A4-AB1D83EB2B6C}"/>
                </a:ext>
              </a:extLst>
            </p:cNvPr>
            <p:cNvSpPr/>
            <p:nvPr/>
          </p:nvSpPr>
          <p:spPr>
            <a:xfrm>
              <a:off x="4501529" y="4055874"/>
              <a:ext cx="864000" cy="864000"/>
            </a:xfrm>
            <a:prstGeom prst="ellipse">
              <a:avLst/>
            </a:prstGeom>
            <a:solidFill>
              <a:srgbClr val="F5A0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30" name="図 29">
              <a:extLst>
                <a:ext uri="{FF2B5EF4-FFF2-40B4-BE49-F238E27FC236}">
                  <a16:creationId xmlns:a16="http://schemas.microsoft.com/office/drawing/2014/main" id="{B5CD0CFD-7CC8-8026-6918-08B3BBD8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045" y="4055874"/>
              <a:ext cx="656968" cy="865811"/>
            </a:xfrm>
            <a:prstGeom prst="rect">
              <a:avLst/>
            </a:prstGeom>
          </p:spPr>
        </p:pic>
      </p:grpSp>
      <p:grpSp>
        <p:nvGrpSpPr>
          <p:cNvPr id="33" name="グループ化 32">
            <a:extLst>
              <a:ext uri="{FF2B5EF4-FFF2-40B4-BE49-F238E27FC236}">
                <a16:creationId xmlns:a16="http://schemas.microsoft.com/office/drawing/2014/main" id="{02C0B919-75D4-3C17-4E98-E1955AA9FB3B}"/>
              </a:ext>
            </a:extLst>
          </p:cNvPr>
          <p:cNvGrpSpPr/>
          <p:nvPr/>
        </p:nvGrpSpPr>
        <p:grpSpPr>
          <a:xfrm>
            <a:off x="519133" y="3899156"/>
            <a:ext cx="672168" cy="648000"/>
            <a:chOff x="766839" y="4055874"/>
            <a:chExt cx="896224" cy="864000"/>
          </a:xfrm>
        </p:grpSpPr>
        <p:sp>
          <p:nvSpPr>
            <p:cNvPr id="18" name="楕円 17">
              <a:extLst>
                <a:ext uri="{FF2B5EF4-FFF2-40B4-BE49-F238E27FC236}">
                  <a16:creationId xmlns:a16="http://schemas.microsoft.com/office/drawing/2014/main" id="{03ED8424-8CB5-BA32-2389-1C90B9BD31FC}"/>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1C161BA2-0316-E266-6033-B2278AF371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 name="タイトル 1">
            <a:extLst>
              <a:ext uri="{FF2B5EF4-FFF2-40B4-BE49-F238E27FC236}">
                <a16:creationId xmlns:a16="http://schemas.microsoft.com/office/drawing/2014/main" id="{CDDB071C-80E6-036B-3578-DEE5CA9C4F17}"/>
              </a:ext>
            </a:extLst>
          </p:cNvPr>
          <p:cNvSpPr txBox="1">
            <a:spLocks/>
          </p:cNvSpPr>
          <p:nvPr/>
        </p:nvSpPr>
        <p:spPr>
          <a:xfrm>
            <a:off x="1506146" y="251475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4" name="タイトル 1">
            <a:extLst>
              <a:ext uri="{FF2B5EF4-FFF2-40B4-BE49-F238E27FC236}">
                <a16:creationId xmlns:a16="http://schemas.microsoft.com/office/drawing/2014/main" id="{A29FFB1B-A827-B662-92FD-E959442F7FC8}"/>
              </a:ext>
            </a:extLst>
          </p:cNvPr>
          <p:cNvSpPr txBox="1">
            <a:spLocks/>
          </p:cNvSpPr>
          <p:nvPr/>
        </p:nvSpPr>
        <p:spPr>
          <a:xfrm>
            <a:off x="3286606" y="251475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お</a:t>
            </a:r>
          </a:p>
        </p:txBody>
      </p:sp>
      <p:sp>
        <p:nvSpPr>
          <p:cNvPr id="6" name="タイトル 1">
            <a:extLst>
              <a:ext uri="{FF2B5EF4-FFF2-40B4-BE49-F238E27FC236}">
                <a16:creationId xmlns:a16="http://schemas.microsoft.com/office/drawing/2014/main" id="{F31A8333-C8A5-3664-BD08-1D9B00FE21A0}"/>
              </a:ext>
            </a:extLst>
          </p:cNvPr>
          <p:cNvSpPr txBox="1">
            <a:spLocks/>
          </p:cNvSpPr>
          <p:nvPr/>
        </p:nvSpPr>
        <p:spPr>
          <a:xfrm>
            <a:off x="5917038" y="2525263"/>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げんいん</a:t>
            </a:r>
          </a:p>
        </p:txBody>
      </p:sp>
      <p:sp>
        <p:nvSpPr>
          <p:cNvPr id="10" name="タイトル 1">
            <a:extLst>
              <a:ext uri="{FF2B5EF4-FFF2-40B4-BE49-F238E27FC236}">
                <a16:creationId xmlns:a16="http://schemas.microsoft.com/office/drawing/2014/main" id="{C60D3870-3677-AD12-0A8D-F62725456CA0}"/>
              </a:ext>
            </a:extLst>
          </p:cNvPr>
          <p:cNvSpPr txBox="1">
            <a:spLocks/>
          </p:cNvSpPr>
          <p:nvPr/>
        </p:nvSpPr>
        <p:spPr>
          <a:xfrm>
            <a:off x="35496"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ちきゅう</a:t>
            </a:r>
          </a:p>
        </p:txBody>
      </p:sp>
      <p:sp>
        <p:nvSpPr>
          <p:cNvPr id="11" name="タイトル 1">
            <a:extLst>
              <a:ext uri="{FF2B5EF4-FFF2-40B4-BE49-F238E27FC236}">
                <a16:creationId xmlns:a16="http://schemas.microsoft.com/office/drawing/2014/main" id="{0B71FDCA-B7D7-3346-B6E2-12834637F053}"/>
              </a:ext>
            </a:extLst>
          </p:cNvPr>
          <p:cNvSpPr txBox="1">
            <a:spLocks/>
          </p:cNvSpPr>
          <p:nvPr/>
        </p:nvSpPr>
        <p:spPr>
          <a:xfrm>
            <a:off x="2987824"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くうき</a:t>
            </a:r>
          </a:p>
        </p:txBody>
      </p:sp>
      <p:sp>
        <p:nvSpPr>
          <p:cNvPr id="16" name="タイトル 1">
            <a:extLst>
              <a:ext uri="{FF2B5EF4-FFF2-40B4-BE49-F238E27FC236}">
                <a16:creationId xmlns:a16="http://schemas.microsoft.com/office/drawing/2014/main" id="{A68BB034-B9DC-EE57-DE68-DD5A7B284486}"/>
              </a:ext>
            </a:extLst>
          </p:cNvPr>
          <p:cNvSpPr txBox="1">
            <a:spLocks/>
          </p:cNvSpPr>
          <p:nvPr/>
        </p:nvSpPr>
        <p:spPr>
          <a:xfrm>
            <a:off x="5868144"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たいよう</a:t>
            </a:r>
          </a:p>
        </p:txBody>
      </p:sp>
      <p:sp>
        <p:nvSpPr>
          <p:cNvPr id="17" name="タイトル 1">
            <a:extLst>
              <a:ext uri="{FF2B5EF4-FFF2-40B4-BE49-F238E27FC236}">
                <a16:creationId xmlns:a16="http://schemas.microsoft.com/office/drawing/2014/main" id="{01501771-FC4F-195C-46F9-89D0F4F5F3DC}"/>
              </a:ext>
            </a:extLst>
          </p:cNvPr>
          <p:cNvSpPr txBox="1">
            <a:spLocks/>
          </p:cNvSpPr>
          <p:nvPr/>
        </p:nvSpPr>
        <p:spPr>
          <a:xfrm>
            <a:off x="7135115" y="4581128"/>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ねつ</a:t>
            </a:r>
          </a:p>
        </p:txBody>
      </p:sp>
      <p:sp>
        <p:nvSpPr>
          <p:cNvPr id="19" name="タイトル 1">
            <a:extLst>
              <a:ext uri="{FF2B5EF4-FFF2-40B4-BE49-F238E27FC236}">
                <a16:creationId xmlns:a16="http://schemas.microsoft.com/office/drawing/2014/main" id="{595E9BA1-9D71-B3CA-0F54-915BF3BD3CAE}"/>
              </a:ext>
            </a:extLst>
          </p:cNvPr>
          <p:cNvSpPr txBox="1">
            <a:spLocks/>
          </p:cNvSpPr>
          <p:nvPr/>
        </p:nvSpPr>
        <p:spPr>
          <a:xfrm>
            <a:off x="763093" y="497884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ふ</a:t>
            </a:r>
          </a:p>
        </p:txBody>
      </p:sp>
      <p:sp>
        <p:nvSpPr>
          <p:cNvPr id="20" name="タイトル 1">
            <a:extLst>
              <a:ext uri="{FF2B5EF4-FFF2-40B4-BE49-F238E27FC236}">
                <a16:creationId xmlns:a16="http://schemas.microsoft.com/office/drawing/2014/main" id="{2AF3E829-F885-45FC-EAA4-EFF20850F824}"/>
              </a:ext>
            </a:extLst>
          </p:cNvPr>
          <p:cNvSpPr txBox="1">
            <a:spLocks/>
          </p:cNvSpPr>
          <p:nvPr/>
        </p:nvSpPr>
        <p:spPr>
          <a:xfrm>
            <a:off x="6048164" y="497884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750" dirty="0">
                <a:latin typeface="HG丸ｺﾞｼｯｸM-PRO" panose="020F0600000000000000" pitchFamily="50" charset="-128"/>
                <a:ea typeface="HG丸ｺﾞｼｯｸM-PRO" panose="020F0600000000000000" pitchFamily="50" charset="-128"/>
              </a:rPr>
              <a:t>ふ</a:t>
            </a:r>
          </a:p>
        </p:txBody>
      </p:sp>
      <p:sp>
        <p:nvSpPr>
          <p:cNvPr id="21" name="タイトル 1">
            <a:extLst>
              <a:ext uri="{FF2B5EF4-FFF2-40B4-BE49-F238E27FC236}">
                <a16:creationId xmlns:a16="http://schemas.microsoft.com/office/drawing/2014/main" id="{3A484AE0-9AE0-0D34-97BF-3C1842FE51AA}"/>
              </a:ext>
            </a:extLst>
          </p:cNvPr>
          <p:cNvSpPr txBox="1">
            <a:spLocks/>
          </p:cNvSpPr>
          <p:nvPr/>
        </p:nvSpPr>
        <p:spPr>
          <a:xfrm>
            <a:off x="4680012" y="2523905"/>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おも</a:t>
            </a:r>
          </a:p>
        </p:txBody>
      </p:sp>
      <p:sp>
        <p:nvSpPr>
          <p:cNvPr id="27" name="タイトル 1">
            <a:extLst>
              <a:ext uri="{FF2B5EF4-FFF2-40B4-BE49-F238E27FC236}">
                <a16:creationId xmlns:a16="http://schemas.microsoft.com/office/drawing/2014/main" id="{6C552389-025B-A24A-46E3-55A79D42D154}"/>
              </a:ext>
            </a:extLst>
          </p:cNvPr>
          <p:cNvSpPr txBox="1">
            <a:spLocks/>
          </p:cNvSpPr>
          <p:nvPr/>
        </p:nvSpPr>
        <p:spPr>
          <a:xfrm>
            <a:off x="3539941" y="777976"/>
            <a:ext cx="3876375" cy="1146545"/>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kumimoji="1" sz="4400" b="1" kern="1200" cap="none" spc="0"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9" name="図 28">
            <a:extLst>
              <a:ext uri="{FF2B5EF4-FFF2-40B4-BE49-F238E27FC236}">
                <a16:creationId xmlns:a16="http://schemas.microsoft.com/office/drawing/2014/main" id="{CFBD12EC-AC4A-03D9-9F06-ED9E282877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805" y="777976"/>
            <a:ext cx="1146545" cy="1146545"/>
          </a:xfrm>
          <a:prstGeom prst="rect">
            <a:avLst/>
          </a:prstGeom>
        </p:spPr>
      </p:pic>
      <p:sp>
        <p:nvSpPr>
          <p:cNvPr id="31" name="タイトル 1">
            <a:extLst>
              <a:ext uri="{FF2B5EF4-FFF2-40B4-BE49-F238E27FC236}">
                <a16:creationId xmlns:a16="http://schemas.microsoft.com/office/drawing/2014/main" id="{06ABE8EA-0FAB-6D71-950E-DD53C50E628F}"/>
              </a:ext>
            </a:extLst>
          </p:cNvPr>
          <p:cNvSpPr txBox="1">
            <a:spLocks/>
          </p:cNvSpPr>
          <p:nvPr/>
        </p:nvSpPr>
        <p:spPr>
          <a:xfrm>
            <a:off x="3831415"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38" name="タイトル 1">
            <a:extLst>
              <a:ext uri="{FF2B5EF4-FFF2-40B4-BE49-F238E27FC236}">
                <a16:creationId xmlns:a16="http://schemas.microsoft.com/office/drawing/2014/main" id="{A2D21052-DE84-644E-F87F-EB2A4FB601F8}"/>
              </a:ext>
            </a:extLst>
          </p:cNvPr>
          <p:cNvSpPr txBox="1">
            <a:spLocks/>
          </p:cNvSpPr>
          <p:nvPr/>
        </p:nvSpPr>
        <p:spPr>
          <a:xfrm>
            <a:off x="3412349"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Tree>
    <p:extLst>
      <p:ext uri="{BB962C8B-B14F-4D97-AF65-F5344CB8AC3E}">
        <p14:creationId xmlns:p14="http://schemas.microsoft.com/office/powerpoint/2010/main" val="233376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C161D7-5AB0-A72C-1759-FF0328B86835}"/>
            </a:ext>
          </a:extLst>
        </p:cNvPr>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CF5A0567-868B-A26E-8B41-7665251775FF}"/>
              </a:ext>
            </a:extLst>
          </p:cNvPr>
          <p:cNvSpPr/>
          <p:nvPr/>
        </p:nvSpPr>
        <p:spPr>
          <a:xfrm>
            <a:off x="0" y="0"/>
            <a:ext cx="9144000" cy="6858000"/>
          </a:xfrm>
          <a:prstGeom prst="roundRect">
            <a:avLst>
              <a:gd name="adj" fmla="val 5194"/>
            </a:avLst>
          </a:prstGeom>
          <a:noFill/>
          <a:ln w="5080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grpSp>
        <p:nvGrpSpPr>
          <p:cNvPr id="29" name="グループ化 28">
            <a:extLst>
              <a:ext uri="{FF2B5EF4-FFF2-40B4-BE49-F238E27FC236}">
                <a16:creationId xmlns:a16="http://schemas.microsoft.com/office/drawing/2014/main" id="{A5C31323-C2AD-A3A8-925A-78E778B505BB}"/>
              </a:ext>
            </a:extLst>
          </p:cNvPr>
          <p:cNvGrpSpPr>
            <a:grpSpLocks noChangeAspect="1"/>
          </p:cNvGrpSpPr>
          <p:nvPr/>
        </p:nvGrpSpPr>
        <p:grpSpPr>
          <a:xfrm>
            <a:off x="1572638" y="2323609"/>
            <a:ext cx="1260000" cy="1214710"/>
            <a:chOff x="766839" y="4055874"/>
            <a:chExt cx="896224" cy="864000"/>
          </a:xfrm>
        </p:grpSpPr>
        <p:sp>
          <p:nvSpPr>
            <p:cNvPr id="30" name="楕円 29">
              <a:extLst>
                <a:ext uri="{FF2B5EF4-FFF2-40B4-BE49-F238E27FC236}">
                  <a16:creationId xmlns:a16="http://schemas.microsoft.com/office/drawing/2014/main" id="{D344E80B-FDEE-59EE-5052-81FED3C41E6B}"/>
                </a:ext>
              </a:extLst>
            </p:cNvPr>
            <p:cNvSpPr/>
            <p:nvPr/>
          </p:nvSpPr>
          <p:spPr>
            <a:xfrm>
              <a:off x="782951" y="4055874"/>
              <a:ext cx="864000" cy="864000"/>
            </a:xfrm>
            <a:prstGeom prst="ellipse">
              <a:avLst/>
            </a:prstGeom>
            <a:solidFill>
              <a:srgbClr val="51B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丸ｺﾞｼｯｸM-PRO" panose="020F0600000000000000" pitchFamily="50" charset="-128"/>
                <a:ea typeface="HG丸ｺﾞｼｯｸM-PRO" panose="020F0600000000000000" pitchFamily="50" charset="-128"/>
              </a:endParaRPr>
            </a:p>
          </p:txBody>
        </p:sp>
        <p:pic>
          <p:nvPicPr>
            <p:cNvPr id="31" name="図 30">
              <a:extLst>
                <a:ext uri="{FF2B5EF4-FFF2-40B4-BE49-F238E27FC236}">
                  <a16:creationId xmlns:a16="http://schemas.microsoft.com/office/drawing/2014/main" id="{BB169FBF-A3D2-1729-C86F-C2AD9576A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9" y="4068253"/>
              <a:ext cx="896224" cy="839242"/>
            </a:xfrm>
            <a:prstGeom prst="rect">
              <a:avLst/>
            </a:prstGeom>
          </p:spPr>
        </p:pic>
      </p:grpSp>
      <p:sp>
        <p:nvSpPr>
          <p:cNvPr id="38" name="タイトル 1">
            <a:extLst>
              <a:ext uri="{FF2B5EF4-FFF2-40B4-BE49-F238E27FC236}">
                <a16:creationId xmlns:a16="http://schemas.microsoft.com/office/drawing/2014/main" id="{35ABBD7D-B923-525B-A16C-AB9AAC24003C}"/>
              </a:ext>
            </a:extLst>
          </p:cNvPr>
          <p:cNvSpPr txBox="1">
            <a:spLocks/>
          </p:cNvSpPr>
          <p:nvPr/>
        </p:nvSpPr>
        <p:spPr>
          <a:xfrm>
            <a:off x="402027" y="3842210"/>
            <a:ext cx="4458005" cy="2040543"/>
          </a:xfrm>
          <a:prstGeom prst="rect">
            <a:avLst/>
          </a:prstGeom>
        </p:spPr>
        <p:txBody>
          <a:bodyPr vert="horz" lIns="68580" tIns="0" rIns="68580" bIns="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800" dirty="0">
                <a:latin typeface="HG丸ｺﾞｼｯｸM-PRO" panose="020F0600000000000000" pitchFamily="50" charset="-128"/>
                <a:ea typeface="HG丸ｺﾞｼｯｸM-PRO" panose="020F0600000000000000" pitchFamily="50" charset="-128"/>
              </a:rPr>
              <a:t>地球を</a:t>
            </a:r>
            <a:endParaRPr lang="en-US" altLang="ja-JP" sz="48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4800" dirty="0">
                <a:latin typeface="HG丸ｺﾞｼｯｸM-PRO" panose="020F0600000000000000" pitchFamily="50" charset="-128"/>
                <a:ea typeface="HG丸ｺﾞｼｯｸM-PRO" panose="020F0600000000000000" pitchFamily="50" charset="-128"/>
              </a:rPr>
              <a:t>あたためるガス</a:t>
            </a:r>
            <a:endParaRPr lang="en-US" altLang="ja-JP" sz="48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4800" dirty="0">
                <a:latin typeface="HG丸ｺﾞｼｯｸM-PRO" panose="020F0600000000000000" pitchFamily="50" charset="-128"/>
                <a:ea typeface="HG丸ｺﾞｼｯｸM-PRO" panose="020F0600000000000000" pitchFamily="50" charset="-128"/>
              </a:rPr>
              <a:t>が増えたから</a:t>
            </a:r>
          </a:p>
        </p:txBody>
      </p:sp>
      <p:sp>
        <p:nvSpPr>
          <p:cNvPr id="4" name="タイトル 1">
            <a:extLst>
              <a:ext uri="{FF2B5EF4-FFF2-40B4-BE49-F238E27FC236}">
                <a16:creationId xmlns:a16="http://schemas.microsoft.com/office/drawing/2014/main" id="{D21DF66C-A9F2-3C62-0192-AF256C90EF53}"/>
              </a:ext>
            </a:extLst>
          </p:cNvPr>
          <p:cNvSpPr txBox="1">
            <a:spLocks/>
          </p:cNvSpPr>
          <p:nvPr/>
        </p:nvSpPr>
        <p:spPr>
          <a:xfrm>
            <a:off x="1433285" y="375303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ちきゅう</a:t>
            </a:r>
          </a:p>
        </p:txBody>
      </p:sp>
      <p:sp>
        <p:nvSpPr>
          <p:cNvPr id="15" name="タイトル 1">
            <a:extLst>
              <a:ext uri="{FF2B5EF4-FFF2-40B4-BE49-F238E27FC236}">
                <a16:creationId xmlns:a16="http://schemas.microsoft.com/office/drawing/2014/main" id="{12602621-671F-83FC-9861-B47C320F224C}"/>
              </a:ext>
            </a:extLst>
          </p:cNvPr>
          <p:cNvSpPr txBox="1">
            <a:spLocks/>
          </p:cNvSpPr>
          <p:nvPr/>
        </p:nvSpPr>
        <p:spPr>
          <a:xfrm>
            <a:off x="863588" y="519657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00" dirty="0">
                <a:latin typeface="HG丸ｺﾞｼｯｸM-PRO" panose="020F0600000000000000" pitchFamily="50" charset="-128"/>
                <a:ea typeface="HG丸ｺﾞｼｯｸM-PRO" panose="020F0600000000000000" pitchFamily="50" charset="-128"/>
              </a:rPr>
              <a:t>ふ</a:t>
            </a:r>
          </a:p>
        </p:txBody>
      </p:sp>
      <p:sp>
        <p:nvSpPr>
          <p:cNvPr id="19" name="タイトル 1">
            <a:extLst>
              <a:ext uri="{FF2B5EF4-FFF2-40B4-BE49-F238E27FC236}">
                <a16:creationId xmlns:a16="http://schemas.microsoft.com/office/drawing/2014/main" id="{FFAE047E-168E-DFA7-91BF-C8648C631B43}"/>
              </a:ext>
            </a:extLst>
          </p:cNvPr>
          <p:cNvSpPr>
            <a:spLocks noGrp="1"/>
          </p:cNvSpPr>
          <p:nvPr>
            <p:ph type="ctrTitle"/>
          </p:nvPr>
        </p:nvSpPr>
        <p:spPr>
          <a:xfrm>
            <a:off x="1911164" y="779115"/>
            <a:ext cx="3884972" cy="1146545"/>
          </a:xfrm>
        </p:spPr>
        <p:txBody>
          <a:bodyPr anchor="ctr" anchorCtr="0">
            <a:noAutofit/>
          </a:bodyPr>
          <a:lstStyle/>
          <a:p>
            <a:pPr algn="l">
              <a:lnSpc>
                <a:spcPts val="4800"/>
              </a:lnSpc>
            </a:pPr>
            <a:r>
              <a:rPr lang="en-US" altLang="ja-JP" sz="3600" dirty="0">
                <a:solidFill>
                  <a:srgbClr val="FF0000"/>
                </a:solidFill>
                <a:latin typeface="HG丸ｺﾞｼｯｸM-PRO" panose="020F0600000000000000" pitchFamily="50" charset="-128"/>
                <a:ea typeface="HG丸ｺﾞｼｯｸM-PRO" panose="020F0600000000000000" pitchFamily="50" charset="-128"/>
              </a:rPr>
              <a:t>STOP</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B050"/>
                </a:solidFill>
                <a:latin typeface="HG丸ｺﾞｼｯｸM-PRO" panose="020F0600000000000000" pitchFamily="50" charset="-128"/>
                <a:ea typeface="HG丸ｺﾞｼｯｸM-PRO" panose="020F0600000000000000" pitchFamily="50" charset="-128"/>
              </a:rPr>
              <a:t>地球温暖化</a:t>
            </a:r>
            <a:r>
              <a:rPr lang="ja-JP" altLang="en-US" sz="3600" dirty="0">
                <a:solidFill>
                  <a:srgbClr val="FFC000"/>
                </a:solidFill>
                <a:latin typeface="HG丸ｺﾞｼｯｸM-PRO" panose="020F0600000000000000" pitchFamily="50" charset="-128"/>
                <a:ea typeface="HG丸ｺﾞｼｯｸM-PRO" panose="020F0600000000000000" pitchFamily="50" charset="-128"/>
              </a:rPr>
              <a:t>クイズ</a:t>
            </a:r>
          </a:p>
        </p:txBody>
      </p:sp>
      <p:pic>
        <p:nvPicPr>
          <p:cNvPr id="20" name="図 19">
            <a:extLst>
              <a:ext uri="{FF2B5EF4-FFF2-40B4-BE49-F238E27FC236}">
                <a16:creationId xmlns:a16="http://schemas.microsoft.com/office/drawing/2014/main" id="{F6B8200C-33D7-5D2C-8FB2-F6A34C863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28" y="779115"/>
            <a:ext cx="1146545" cy="1146545"/>
          </a:xfrm>
          <a:prstGeom prst="rect">
            <a:avLst/>
          </a:prstGeom>
        </p:spPr>
      </p:pic>
      <p:sp>
        <p:nvSpPr>
          <p:cNvPr id="23" name="タイトル 1">
            <a:extLst>
              <a:ext uri="{FF2B5EF4-FFF2-40B4-BE49-F238E27FC236}">
                <a16:creationId xmlns:a16="http://schemas.microsoft.com/office/drawing/2014/main" id="{E660F100-E13C-0403-BF51-898ED2C8A3BD}"/>
              </a:ext>
            </a:extLst>
          </p:cNvPr>
          <p:cNvSpPr txBox="1">
            <a:spLocks/>
          </p:cNvSpPr>
          <p:nvPr/>
        </p:nvSpPr>
        <p:spPr>
          <a:xfrm>
            <a:off x="5609391" y="779114"/>
            <a:ext cx="2791660" cy="1146545"/>
          </a:xfrm>
          <a:prstGeom prst="rect">
            <a:avLst/>
          </a:prstGeom>
        </p:spPr>
        <p:txBody>
          <a:bodyPr vert="horz" lIns="68580" tIns="34290" rIns="68580" bIns="3429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solidFill>
                  <a:srgbClr val="3FB0DA"/>
                </a:solidFill>
                <a:latin typeface="HG丸ｺﾞｼｯｸM-PRO" panose="020F0600000000000000" pitchFamily="50" charset="-128"/>
                <a:ea typeface="HG丸ｺﾞｼｯｸM-PRO" panose="020F0600000000000000" pitchFamily="50" charset="-128"/>
              </a:rPr>
              <a:t>の答え</a:t>
            </a:r>
          </a:p>
        </p:txBody>
      </p:sp>
      <p:sp>
        <p:nvSpPr>
          <p:cNvPr id="25" name="タイトル 1">
            <a:extLst>
              <a:ext uri="{FF2B5EF4-FFF2-40B4-BE49-F238E27FC236}">
                <a16:creationId xmlns:a16="http://schemas.microsoft.com/office/drawing/2014/main" id="{EF111FF8-CB5F-12AB-01E7-9B44DFD37AE4}"/>
              </a:ext>
            </a:extLst>
          </p:cNvPr>
          <p:cNvSpPr txBox="1">
            <a:spLocks/>
          </p:cNvSpPr>
          <p:nvPr/>
        </p:nvSpPr>
        <p:spPr>
          <a:xfrm>
            <a:off x="2202638" y="1278211"/>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ちきゅうおんだんか</a:t>
            </a:r>
          </a:p>
        </p:txBody>
      </p:sp>
      <p:sp>
        <p:nvSpPr>
          <p:cNvPr id="26" name="タイトル 1">
            <a:extLst>
              <a:ext uri="{FF2B5EF4-FFF2-40B4-BE49-F238E27FC236}">
                <a16:creationId xmlns:a16="http://schemas.microsoft.com/office/drawing/2014/main" id="{294EE58A-ADA7-7562-3A52-87F1EE3A728D}"/>
              </a:ext>
            </a:extLst>
          </p:cNvPr>
          <p:cNvSpPr txBox="1">
            <a:spLocks/>
          </p:cNvSpPr>
          <p:nvPr/>
        </p:nvSpPr>
        <p:spPr>
          <a:xfrm>
            <a:off x="1783573" y="692696"/>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すとっぷ</a:t>
            </a:r>
          </a:p>
        </p:txBody>
      </p:sp>
      <p:sp>
        <p:nvSpPr>
          <p:cNvPr id="36" name="タイトル 1">
            <a:extLst>
              <a:ext uri="{FF2B5EF4-FFF2-40B4-BE49-F238E27FC236}">
                <a16:creationId xmlns:a16="http://schemas.microsoft.com/office/drawing/2014/main" id="{09B85C55-1132-D467-7EA8-DAF2DEB400F7}"/>
              </a:ext>
            </a:extLst>
          </p:cNvPr>
          <p:cNvSpPr txBox="1">
            <a:spLocks/>
          </p:cNvSpPr>
          <p:nvPr/>
        </p:nvSpPr>
        <p:spPr>
          <a:xfrm>
            <a:off x="5932634" y="804750"/>
            <a:ext cx="1685357" cy="178347"/>
          </a:xfrm>
          <a:prstGeom prst="rect">
            <a:avLst/>
          </a:prstGeom>
        </p:spPr>
        <p:txBody>
          <a:bodyPr vert="horz" lIns="68580" tIns="0" rIns="68580" bIns="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1200" dirty="0">
                <a:latin typeface="HG丸ｺﾞｼｯｸM-PRO" panose="020F0600000000000000" pitchFamily="50" charset="-128"/>
                <a:ea typeface="HG丸ｺﾞｼｯｸM-PRO" panose="020F0600000000000000" pitchFamily="50" charset="-128"/>
              </a:rPr>
              <a:t>こた</a:t>
            </a:r>
          </a:p>
        </p:txBody>
      </p:sp>
      <p:pic>
        <p:nvPicPr>
          <p:cNvPr id="46" name="図 45" descr="グラフ&#10;&#10;AI 生成コンテンツは誤りを含む可能性があります。">
            <a:extLst>
              <a:ext uri="{FF2B5EF4-FFF2-40B4-BE49-F238E27FC236}">
                <a16:creationId xmlns:a16="http://schemas.microsoft.com/office/drawing/2014/main" id="{3F7C0232-C675-968D-5F82-C23D0859BE6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4886" b="5013"/>
          <a:stretch>
            <a:fillRect/>
          </a:stretch>
        </p:blipFill>
        <p:spPr>
          <a:xfrm>
            <a:off x="4511601" y="2352699"/>
            <a:ext cx="4551988" cy="3415170"/>
          </a:xfrm>
          <a:prstGeom prst="rect">
            <a:avLst/>
          </a:prstGeom>
        </p:spPr>
      </p:pic>
      <p:sp>
        <p:nvSpPr>
          <p:cNvPr id="47" name="テキスト ボックス 46">
            <a:extLst>
              <a:ext uri="{FF2B5EF4-FFF2-40B4-BE49-F238E27FC236}">
                <a16:creationId xmlns:a16="http://schemas.microsoft.com/office/drawing/2014/main" id="{22A455F1-36E0-F7BC-F639-CC9E2844F3B9}"/>
              </a:ext>
            </a:extLst>
          </p:cNvPr>
          <p:cNvSpPr txBox="1"/>
          <p:nvPr/>
        </p:nvSpPr>
        <p:spPr>
          <a:xfrm>
            <a:off x="6660232" y="5945528"/>
            <a:ext cx="22433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出典）</a:t>
            </a: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IPCC</a:t>
            </a: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第</a:t>
            </a: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a:t>
            </a: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次評価報告書</a:t>
            </a: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WGⅢFigreTS.2</a:t>
            </a:r>
            <a:endPar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60592468"/>
      </p:ext>
    </p:extLst>
  </p:cSld>
  <p:clrMapOvr>
    <a:masterClrMapping/>
  </p:clrMapOvr>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3038</TotalTime>
  <Words>3085</Words>
  <Application>Microsoft Office PowerPoint</Application>
  <PresentationFormat>画面に合わせる (4:3)</PresentationFormat>
  <Paragraphs>499</Paragraphs>
  <Slides>41</Slides>
  <Notes>38</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54" baseType="lpstr">
      <vt:lpstr>AR P丸ゴシック体M</vt:lpstr>
      <vt:lpstr>HGP創英角ｺﾞｼｯｸUB</vt:lpstr>
      <vt:lpstr>HGP創英角ﾎﾟｯﾌﾟ体</vt:lpstr>
      <vt:lpstr>HGS創英角ｺﾞｼｯｸUB</vt:lpstr>
      <vt:lpstr>HG丸ｺﾞｼｯｸM-PRO</vt:lpstr>
      <vt:lpstr>HG創英角ﾎﾟｯﾌﾟ体</vt:lpstr>
      <vt:lpstr>ＭＳ ゴシック</vt:lpstr>
      <vt:lpstr>ＭＳ 明朝</vt:lpstr>
      <vt:lpstr>游ゴシック</vt:lpstr>
      <vt:lpstr>Calibri</vt:lpstr>
      <vt:lpstr>Verdana</vt:lpstr>
      <vt:lpstr>kankyou</vt:lpstr>
      <vt:lpstr>ワークシート</vt:lpstr>
      <vt:lpstr>PowerPoint プレゼンテーション</vt:lpstr>
      <vt:lpstr>○○小学校 とやま環境チャレンジ10 後 編</vt:lpstr>
      <vt:lpstr>PowerPoint プレゼンテーション</vt:lpstr>
      <vt:lpstr>勉強すること</vt:lpstr>
      <vt:lpstr>PowerPoint プレゼンテーション</vt:lpstr>
      <vt:lpstr>STOP！ 地球温暖化クイズ</vt:lpstr>
      <vt:lpstr>STOP！ 地球温暖化クイズ</vt:lpstr>
      <vt:lpstr>PowerPoint プレゼンテーション</vt:lpstr>
      <vt:lpstr>STOP！ 地球温暖化クイズ</vt:lpstr>
      <vt:lpstr>地球温暖化ってなんだろう？</vt:lpstr>
      <vt:lpstr>PowerPoint プレゼンテーション</vt:lpstr>
      <vt:lpstr>今、地球では何が起こっているの？</vt:lpstr>
      <vt:lpstr>STOP！ 地球温暖化クイズ</vt:lpstr>
      <vt:lpstr>STOP！ 地球温暖化クイズ</vt:lpstr>
      <vt:lpstr>今、地球では何が起こっているの？</vt:lpstr>
      <vt:lpstr>STOP！ 地球温暖化クイズ</vt:lpstr>
      <vt:lpstr>STOP！ 地球温暖化クイズ</vt:lpstr>
      <vt:lpstr>今、地球では何が起こっているの？ （世界、日本）</vt:lpstr>
      <vt:lpstr>STOP！ 地球温暖化クイズ</vt:lpstr>
      <vt:lpstr>STOP！ 地球温暖化クイズ</vt:lpstr>
      <vt:lpstr>今、地球では何が起こっているの？ （日本、富山県）</vt:lpstr>
      <vt:lpstr>STOP！ 地球温暖化クイズ</vt:lpstr>
      <vt:lpstr>STOP！ 地球温暖化クイズ</vt:lpstr>
      <vt:lpstr>地球温暖化がすすむと・・・ （日本、富山県）</vt:lpstr>
      <vt:lpstr>大切な地球を未来につなぐために</vt:lpstr>
      <vt:lpstr>PowerPoint プレゼンテーション</vt:lpstr>
      <vt:lpstr>STOP！ 地球温暖化クイズ</vt:lpstr>
      <vt:lpstr>STOP！ 地球温暖化クイズ</vt:lpstr>
      <vt:lpstr>PowerPoint プレゼンテーション</vt:lpstr>
      <vt:lpstr>STOP！ 地球温暖化クイズ</vt:lpstr>
      <vt:lpstr>やってみよう！デコ活アクション</vt:lpstr>
      <vt:lpstr>PowerPoint プレゼンテーション</vt:lpstr>
      <vt:lpstr>PowerPoint プレゼンテーション</vt:lpstr>
      <vt:lpstr>がんばり度ランキング</vt:lpstr>
      <vt:lpstr>PowerPoint プレゼンテーション</vt:lpstr>
      <vt:lpstr>PowerPoint プレゼンテーション</vt:lpstr>
      <vt:lpstr>PowerPoint プレゼンテーション</vt:lpstr>
      <vt:lpstr>PowerPoint プレゼンテーション</vt:lpstr>
      <vt:lpstr>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環境財団17 とやま</cp:lastModifiedBy>
  <cp:revision>273</cp:revision>
  <cp:lastPrinted>2022-04-19T02:04:22Z</cp:lastPrinted>
  <dcterms:created xsi:type="dcterms:W3CDTF">2015-02-19T05:43:59Z</dcterms:created>
  <dcterms:modified xsi:type="dcterms:W3CDTF">2026-05-08T02:52:31Z</dcterms:modified>
</cp:coreProperties>
</file>