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handoutMasterIdLst>
    <p:handoutMasterId r:id="rId30"/>
  </p:handoutMasterIdLst>
  <p:sldIdLst>
    <p:sldId id="383" r:id="rId2"/>
    <p:sldId id="256" r:id="rId3"/>
    <p:sldId id="257" r:id="rId4"/>
    <p:sldId id="258" r:id="rId5"/>
    <p:sldId id="272" r:id="rId6"/>
    <p:sldId id="259" r:id="rId7"/>
    <p:sldId id="285" r:id="rId8"/>
    <p:sldId id="4156" r:id="rId9"/>
    <p:sldId id="260" r:id="rId10"/>
    <p:sldId id="262" r:id="rId11"/>
    <p:sldId id="273" r:id="rId12"/>
    <p:sldId id="267" r:id="rId13"/>
    <p:sldId id="268" r:id="rId14"/>
    <p:sldId id="269" r:id="rId15"/>
    <p:sldId id="270" r:id="rId16"/>
    <p:sldId id="271" r:id="rId17"/>
    <p:sldId id="279" r:id="rId18"/>
    <p:sldId id="284" r:id="rId19"/>
    <p:sldId id="276" r:id="rId20"/>
    <p:sldId id="283" r:id="rId21"/>
    <p:sldId id="385" r:id="rId22"/>
    <p:sldId id="4145" r:id="rId23"/>
    <p:sldId id="4146" r:id="rId24"/>
    <p:sldId id="278" r:id="rId25"/>
    <p:sldId id="282" r:id="rId26"/>
    <p:sldId id="280" r:id="rId27"/>
    <p:sldId id="277" r:id="rId28"/>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D0B196BA-7A60-4A3A-8CD9-60090094AEBF}">
          <p14:sldIdLst>
            <p14:sldId id="383"/>
            <p14:sldId id="256"/>
          </p14:sldIdLst>
        </p14:section>
        <p14:section name="タイトルなしのセクション" id="{03088D5F-1D12-4E2B-9360-599A958BD250}">
          <p14:sldIdLst>
            <p14:sldId id="257"/>
            <p14:sldId id="258"/>
            <p14:sldId id="272"/>
            <p14:sldId id="259"/>
            <p14:sldId id="285"/>
            <p14:sldId id="4156"/>
            <p14:sldId id="260"/>
            <p14:sldId id="262"/>
            <p14:sldId id="273"/>
            <p14:sldId id="267"/>
            <p14:sldId id="268"/>
            <p14:sldId id="269"/>
            <p14:sldId id="270"/>
            <p14:sldId id="271"/>
            <p14:sldId id="279"/>
            <p14:sldId id="284"/>
            <p14:sldId id="276"/>
            <p14:sldId id="283"/>
            <p14:sldId id="385"/>
            <p14:sldId id="4145"/>
            <p14:sldId id="4146"/>
            <p14:sldId id="278"/>
            <p14:sldId id="282"/>
            <p14:sldId id="280"/>
            <p14:sldId id="27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8">
          <p15:clr>
            <a:srgbClr val="A4A3A4"/>
          </p15:clr>
        </p15:guide>
        <p15:guide id="2" pos="21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FAE4E0"/>
    <a:srgbClr val="D2F6E3"/>
    <a:srgbClr val="FBFEC6"/>
    <a:srgbClr val="008AD2"/>
    <a:srgbClr val="CCFFCC"/>
    <a:srgbClr val="33CCFF"/>
    <a:srgbClr val="FF7C80"/>
    <a:srgbClr val="FFCC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6" autoAdjust="0"/>
    <p:restoredTop sz="72122" autoAdjust="0"/>
  </p:normalViewPr>
  <p:slideViewPr>
    <p:cSldViewPr showGuides="1">
      <p:cViewPr varScale="1">
        <p:scale>
          <a:sx n="56" d="100"/>
          <a:sy n="56" d="100"/>
        </p:scale>
        <p:origin x="2117" y="4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076"/>
    </p:cViewPr>
  </p:sorterViewPr>
  <p:notesViewPr>
    <p:cSldViewPr showGuides="1">
      <p:cViewPr varScale="1">
        <p:scale>
          <a:sx n="48" d="100"/>
          <a:sy n="48" d="100"/>
        </p:scale>
        <p:origin x="-2952" y="-114"/>
      </p:cViewPr>
      <p:guideLst>
        <p:guide orient="horz" pos="3108"/>
        <p:guide pos="2122"/>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lvl1pPr>
          </a:lstStyle>
          <a:p>
            <a:fld id="{C8932699-092D-446A-95CB-349DF22C1B91}" type="datetimeFigureOut">
              <a:rPr kumimoji="1" lang="ja-JP" altLang="en-US" smtClean="0"/>
              <a:t>2026/4/30</a:t>
            </a:fld>
            <a:endParaRPr kumimoji="1" lang="ja-JP" altLang="en-US"/>
          </a:p>
        </p:txBody>
      </p:sp>
      <p:sp>
        <p:nvSpPr>
          <p:cNvPr id="4" name="フッター プレースホルダー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a:defRPr sz="1200"/>
            </a:lvl1pPr>
          </a:lstStyle>
          <a:p>
            <a:fld id="{459CAADC-C4E5-4974-B15B-A38757B1444C}" type="slidenum">
              <a:rPr kumimoji="1" lang="ja-JP" altLang="en-US" smtClean="0"/>
              <a:t>‹#›</a:t>
            </a:fld>
            <a:endParaRPr kumimoji="1" lang="ja-JP" altLang="en-US"/>
          </a:p>
        </p:txBody>
      </p:sp>
    </p:spTree>
    <p:extLst>
      <p:ext uri="{BB962C8B-B14F-4D97-AF65-F5344CB8AC3E}">
        <p14:creationId xmlns:p14="http://schemas.microsoft.com/office/powerpoint/2010/main" val="178528287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1T04:47:48.088"/>
    </inkml:context>
    <inkml:brush xml:id="br0">
      <inkml:brushProperty name="width" value="0.10583" units="cm"/>
      <inkml:brushProperty name="height" value="0.10583" units="cm"/>
      <inkml:brushProperty name="color" value="#E71224"/>
    </inkml:brush>
  </inkml:definitions>
  <inkml:trace contextRef="#ctx0" brushRef="#br0">1 1 24575,'0'0'0,"0"0"0,0 0 0,0 0 0,0 0 0,0 0 0,0 0 0,0 0 0,0 0 0,0 0 0,0 0 0,0 0 0,0 0 0,0 0 0,0 0 0,0 0 0,0 0 0,0 0 0,1 0 0,-1 0 0,0 0 0,0 1 0,0-1 0,0 0 0,0 0 0,0 0 0,0 0 0,0 0 0,0 0 0,0 0 0,0 0 0,0 0 0,0 0 0,0 0 0,0 0 0,-1 0 0,1 0 0,0 0 0,0 1 0,0-1 0,0 0 0,0 0 0,0 0 0,0 0 0,0 0 0,0 0 0,0 0 0,0 0 0,0 0 0,0 0 0,0 0 0,0 0 0,0 0 0,0 0 0,0 0 0,0 0 0,-1 0 0,1 0 0,9 5 0,11 5 0,29 13 0,-41-16 0,1-2 0,0-1 0,0 1 0,0-2 0,1 1 0,11 2 0,23 5 0,53 17 0,-5 0 0,35 13 0,-94-29 0,-9-2 0,1 0 0,31 18 0,158 91 0,-205-115 0,33 17 0,75 24 0,-22-10 0,-81-30 0,1-2 0,-1 1 0,0-1 0,25 2 0,21 4 0,-1 7 0,88 35 0,-74-17 0,-47-21 0,51 18 0,-13-5 0,-16-7 0,-33-13-341,0 1 0,0 1-1,22 15 1,-11-6-6485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1T04:47:48.102"/>
    </inkml:context>
    <inkml:brush xml:id="br0">
      <inkml:brushProperty name="width" value="0.10583" units="cm"/>
      <inkml:brushProperty name="height" value="0.10583" units="cm"/>
      <inkml:brushProperty name="color" value="#E71224"/>
    </inkml:brush>
  </inkml:definitions>
  <inkml:trace contextRef="#ctx0" brushRef="#br0">0 0 24575,'2'0'0,"-1"1"0,0-1 0,1 0 0,-2 1 0,1-1 0,-1 1 0,1-1 0,0 1 0,1 0 0,-1-1 0,0 1 0,0-1 0,0 1 0,0-1 0,0 1 0,-1-1 0,0 1 0,1 0 0,0 1 0,0 1 0,11 21 0,-10-20 0,51 147 0,45 113 0,-92-246 15,-2 1 1,1 0-1,0 34 0,-5 58-400,-1-64-656,1-24-5785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B1BBA0F1-AEF2-45E1-87C9-42B1DE4CF910}" type="datetimeFigureOut">
              <a:rPr kumimoji="1" lang="ja-JP" altLang="en-US" smtClean="0"/>
              <a:t>2026/4/30</a:t>
            </a:fld>
            <a:endParaRPr kumimoji="1" lang="ja-JP" altLang="en-US"/>
          </a:p>
        </p:txBody>
      </p:sp>
      <p:sp>
        <p:nvSpPr>
          <p:cNvPr id="4" name="スライド イメージ プレースホルダー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210E872E-E8CD-4071-B065-1E1421F249C9}" type="slidenum">
              <a:rPr kumimoji="1" lang="ja-JP" altLang="en-US" smtClean="0"/>
              <a:t>‹#›</a:t>
            </a:fld>
            <a:endParaRPr kumimoji="1" lang="ja-JP" altLang="en-US"/>
          </a:p>
        </p:txBody>
      </p:sp>
    </p:spTree>
    <p:extLst>
      <p:ext uri="{BB962C8B-B14F-4D97-AF65-F5344CB8AC3E}">
        <p14:creationId xmlns:p14="http://schemas.microsoft.com/office/powerpoint/2010/main" val="147152705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210E872E-E8CD-4071-B065-1E1421F249C9}" type="slidenum">
              <a:rPr kumimoji="1" lang="ja-JP" altLang="en-US" smtClean="0"/>
              <a:t>1</a:t>
            </a:fld>
            <a:endParaRPr kumimoji="1" lang="ja-JP" altLang="en-US"/>
          </a:p>
        </p:txBody>
      </p:sp>
    </p:spTree>
    <p:extLst>
      <p:ext uri="{BB962C8B-B14F-4D97-AF65-F5344CB8AC3E}">
        <p14:creationId xmlns:p14="http://schemas.microsoft.com/office/powerpoint/2010/main" val="1506530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latin typeface="Arial" pitchFamily="34" charset="0"/>
                <a:ea typeface="ＭＳ Ｐ明朝" pitchFamily="18" charset="-128"/>
              </a:rPr>
              <a:t>でも、最近はこの地球をあたためるガスが増えすぎてきたため、</a:t>
            </a:r>
            <a:r>
              <a:rPr lang="en-US" altLang="ja-JP" dirty="0">
                <a:latin typeface="Arial" pitchFamily="34" charset="0"/>
                <a:ea typeface="ＭＳ Ｐ明朝" pitchFamily="18" charset="-128"/>
              </a:rPr>
              <a:t>【</a:t>
            </a:r>
            <a:r>
              <a:rPr lang="ja-JP" altLang="en-US" dirty="0">
                <a:latin typeface="Arial" pitchFamily="34" charset="0"/>
                <a:ea typeface="ＭＳ Ｐ明朝" pitchFamily="18" charset="-128"/>
              </a:rPr>
              <a:t>クリック</a:t>
            </a:r>
            <a:r>
              <a:rPr lang="en-US" altLang="ja-JP" dirty="0">
                <a:latin typeface="Arial" pitchFamily="34" charset="0"/>
                <a:ea typeface="ＭＳ Ｐ明朝" pitchFamily="18" charset="-128"/>
              </a:rPr>
              <a:t>】</a:t>
            </a:r>
            <a:r>
              <a:rPr lang="ja-JP" altLang="en-US" dirty="0">
                <a:latin typeface="Arial" pitchFamily="34" charset="0"/>
                <a:ea typeface="ＭＳ Ｐ明朝" pitchFamily="18" charset="-128"/>
              </a:rPr>
              <a:t>太陽の熱がなかなか宇宙へ出られなくなりました。</a:t>
            </a:r>
            <a:endParaRPr lang="en-US" altLang="ja-JP" dirty="0">
              <a:latin typeface="Arial" pitchFamily="34" charset="0"/>
              <a:ea typeface="ＭＳ Ｐ明朝" pitchFamily="18" charset="-128"/>
            </a:endParaRPr>
          </a:p>
          <a:p>
            <a:pPr eaLnBrk="1" hangingPunct="1"/>
            <a:endParaRPr lang="en-US" altLang="ja-JP" dirty="0">
              <a:latin typeface="Arial" pitchFamily="34" charset="0"/>
              <a:ea typeface="ＭＳ Ｐ明朝" pitchFamily="18" charset="-128"/>
            </a:endParaRPr>
          </a:p>
          <a:p>
            <a:pPr eaLnBrk="1" hangingPunct="1"/>
            <a:r>
              <a:rPr lang="ja-JP" altLang="en-US" dirty="0">
                <a:latin typeface="Arial" pitchFamily="34" charset="0"/>
                <a:ea typeface="ＭＳ Ｐ明朝" pitchFamily="18" charset="-128"/>
              </a:rPr>
              <a:t>布団が分厚い布団になっている状態で、</a:t>
            </a:r>
            <a:r>
              <a:rPr lang="en-US" altLang="ja-JP" dirty="0">
                <a:latin typeface="Arial" pitchFamily="34" charset="0"/>
                <a:ea typeface="ＭＳ Ｐ明朝" pitchFamily="18" charset="-128"/>
              </a:rPr>
              <a:t>【</a:t>
            </a:r>
            <a:r>
              <a:rPr lang="ja-JP" altLang="en-US" dirty="0">
                <a:latin typeface="Arial" pitchFamily="34" charset="0"/>
                <a:ea typeface="ＭＳ Ｐ明朝" pitchFamily="18" charset="-128"/>
              </a:rPr>
              <a:t>クリック</a:t>
            </a:r>
            <a:r>
              <a:rPr lang="en-US" altLang="ja-JP" dirty="0">
                <a:latin typeface="Arial" pitchFamily="34" charset="0"/>
                <a:ea typeface="ＭＳ Ｐ明朝" pitchFamily="18" charset="-128"/>
              </a:rPr>
              <a:t>】</a:t>
            </a:r>
            <a:r>
              <a:rPr lang="ja-JP" altLang="en-US" dirty="0">
                <a:latin typeface="Arial" pitchFamily="34" charset="0"/>
                <a:ea typeface="ＭＳ Ｐ明朝" pitchFamily="18" charset="-128"/>
              </a:rPr>
              <a:t>地球が暖かくなってきています。</a:t>
            </a:r>
            <a:endParaRPr lang="en-US" altLang="ja-JP" dirty="0">
              <a:latin typeface="Arial" pitchFamily="34" charset="0"/>
              <a:ea typeface="ＭＳ Ｐ明朝" pitchFamily="18" charset="-128"/>
            </a:endParaRPr>
          </a:p>
          <a:p>
            <a:pPr eaLnBrk="1" hangingPunct="1"/>
            <a:endParaRPr lang="en-US" altLang="ja-JP" dirty="0">
              <a:latin typeface="Arial" pitchFamily="34" charset="0"/>
              <a:ea typeface="ＭＳ Ｐ明朝" pitchFamily="18" charset="-128"/>
            </a:endParaRPr>
          </a:p>
          <a:p>
            <a:pPr eaLnBrk="1" hangingPunct="1"/>
            <a:r>
              <a:rPr lang="ja-JP" altLang="en-US" dirty="0">
                <a:latin typeface="Arial" pitchFamily="34" charset="0"/>
                <a:ea typeface="ＭＳ Ｐ明朝" pitchFamily="18" charset="-128"/>
              </a:rPr>
              <a:t>夏に冬用の布団をかぶって寝るなんて、暑くてできませんよね？でも、地球は今そういう状態なのです。これが「地球温暖化」です。</a:t>
            </a:r>
            <a:endParaRPr lang="en-US" altLang="ja-JP" dirty="0">
              <a:latin typeface="Arial" pitchFamily="34" charset="0"/>
              <a:ea typeface="ＭＳ Ｐ明朝" pitchFamily="18" charset="-128"/>
            </a:endParaRPr>
          </a:p>
          <a:p>
            <a:pPr eaLnBrk="1" hangingPunct="1"/>
            <a:r>
              <a:rPr lang="ja-JP" altLang="en-US" dirty="0">
                <a:latin typeface="Arial" pitchFamily="34" charset="0"/>
                <a:ea typeface="ＭＳ Ｐ明朝" pitchFamily="18" charset="-128"/>
              </a:rPr>
              <a:t>　</a:t>
            </a:r>
            <a:endParaRPr kumimoji="1" lang="ja-JP" altLang="en-US" dirty="0"/>
          </a:p>
        </p:txBody>
      </p:sp>
      <p:sp>
        <p:nvSpPr>
          <p:cNvPr id="4" name="スライド番号プレースホルダー 3"/>
          <p:cNvSpPr>
            <a:spLocks noGrp="1"/>
          </p:cNvSpPr>
          <p:nvPr>
            <p:ph type="sldNum" sz="quarter" idx="10"/>
          </p:nvPr>
        </p:nvSpPr>
        <p:spPr/>
        <p:txBody>
          <a:bodyPr/>
          <a:lstStyle/>
          <a:p>
            <a:fld id="{210E872E-E8CD-4071-B065-1E1421F249C9}" type="slidenum">
              <a:rPr kumimoji="1" lang="ja-JP" altLang="en-US" smtClean="0"/>
              <a:t>10</a:t>
            </a:fld>
            <a:endParaRPr kumimoji="1" lang="ja-JP" altLang="en-US"/>
          </a:p>
        </p:txBody>
      </p:sp>
    </p:spTree>
    <p:extLst>
      <p:ext uri="{BB962C8B-B14F-4D97-AF65-F5344CB8AC3E}">
        <p14:creationId xmlns:p14="http://schemas.microsoft.com/office/powerpoint/2010/main" val="1094692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明朝" panose="02020609040205080304" pitchFamily="17" charset="-128"/>
                <a:ea typeface="ＭＳ 明朝" panose="02020609040205080304" pitchFamily="17" charset="-128"/>
              </a:rPr>
              <a:t>そんな暖かくなった今の地球では、一体何が起こっているのでしょうか？</a:t>
            </a:r>
          </a:p>
        </p:txBody>
      </p:sp>
      <p:sp>
        <p:nvSpPr>
          <p:cNvPr id="4" name="スライド番号プレースホルダー 3"/>
          <p:cNvSpPr>
            <a:spLocks noGrp="1"/>
          </p:cNvSpPr>
          <p:nvPr>
            <p:ph type="sldNum" sz="quarter" idx="10"/>
          </p:nvPr>
        </p:nvSpPr>
        <p:spPr/>
        <p:txBody>
          <a:bodyPr/>
          <a:lstStyle/>
          <a:p>
            <a:fld id="{210E872E-E8CD-4071-B065-1E1421F249C9}" type="slidenum">
              <a:rPr lang="ja-JP" altLang="en-US" smtClean="0">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1094692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明朝" panose="02020609040205080304" pitchFamily="17" charset="-128"/>
                <a:ea typeface="ＭＳ 明朝" panose="02020609040205080304" pitchFamily="17" charset="-128"/>
              </a:rPr>
              <a:t>世界の国から見ていきましょう。</a:t>
            </a:r>
            <a:endParaRPr kumimoji="1" lang="en-US" altLang="ja-JP" dirty="0">
              <a:latin typeface="ＭＳ 明朝" panose="02020609040205080304" pitchFamily="17" charset="-128"/>
              <a:ea typeface="ＭＳ 明朝" panose="02020609040205080304" pitchFamily="17" charset="-128"/>
            </a:endParaRPr>
          </a:p>
          <a:p>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例えば、今ヒマラヤ山脈の氷や雪が解けてなくなってきています。</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ヒマラヤ山脈は、世界一高い山エベレストをはじめ、日本一高い富士山の２倍以上の、標高</a:t>
            </a:r>
            <a:r>
              <a:rPr kumimoji="1" lang="en-US" altLang="ja-JP" dirty="0">
                <a:latin typeface="ＭＳ 明朝" panose="02020609040205080304" pitchFamily="17" charset="-128"/>
                <a:ea typeface="ＭＳ 明朝" panose="02020609040205080304" pitchFamily="17" charset="-128"/>
              </a:rPr>
              <a:t>7000m</a:t>
            </a:r>
            <a:r>
              <a:rPr kumimoji="1" lang="ja-JP" altLang="en-US" dirty="0">
                <a:latin typeface="ＭＳ 明朝" panose="02020609040205080304" pitchFamily="17" charset="-128"/>
                <a:ea typeface="ＭＳ 明朝" panose="02020609040205080304" pitchFamily="17" charset="-128"/>
              </a:rPr>
              <a:t>以上の山がたくさんあります。</a:t>
            </a:r>
            <a:endParaRPr kumimoji="1" lang="en-US" altLang="ja-JP" dirty="0">
              <a:latin typeface="ＭＳ 明朝" panose="02020609040205080304" pitchFamily="17" charset="-128"/>
              <a:ea typeface="ＭＳ 明朝" panose="02020609040205080304" pitchFamily="17" charset="-128"/>
            </a:endParaRPr>
          </a:p>
          <a:p>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左は</a:t>
            </a:r>
            <a:r>
              <a:rPr kumimoji="1" lang="en-US" altLang="ja-JP" dirty="0">
                <a:latin typeface="ＭＳ 明朝" panose="02020609040205080304" pitchFamily="17" charset="-128"/>
                <a:ea typeface="ＭＳ 明朝" panose="02020609040205080304" pitchFamily="17" charset="-128"/>
              </a:rPr>
              <a:t>1978</a:t>
            </a:r>
            <a:r>
              <a:rPr kumimoji="1" lang="ja-JP" altLang="en-US" dirty="0">
                <a:latin typeface="ＭＳ 明朝" panose="02020609040205080304" pitchFamily="17" charset="-128"/>
                <a:ea typeface="ＭＳ 明朝" panose="02020609040205080304" pitchFamily="17" charset="-128"/>
              </a:rPr>
              <a:t>年の写真です。</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山には一年中解けない氷や雪がたくさんありました。</a:t>
            </a:r>
            <a:endParaRPr kumimoji="1" lang="en-US" altLang="ja-JP" dirty="0">
              <a:latin typeface="ＭＳ 明朝" panose="02020609040205080304" pitchFamily="17" charset="-128"/>
              <a:ea typeface="ＭＳ 明朝" panose="02020609040205080304" pitchFamily="17" charset="-128"/>
            </a:endParaRPr>
          </a:p>
          <a:p>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それが</a:t>
            </a:r>
            <a:r>
              <a:rPr kumimoji="1" lang="en-US" altLang="ja-JP" dirty="0">
                <a:latin typeface="ＭＳ 明朝" panose="02020609040205080304" pitchFamily="17" charset="-128"/>
                <a:ea typeface="ＭＳ 明朝" panose="02020609040205080304" pitchFamily="17" charset="-128"/>
              </a:rPr>
              <a:t>2023</a:t>
            </a:r>
            <a:r>
              <a:rPr kumimoji="1" lang="ja-JP" altLang="en-US" dirty="0">
                <a:latin typeface="ＭＳ 明朝" panose="02020609040205080304" pitchFamily="17" charset="-128"/>
                <a:ea typeface="ＭＳ 明朝" panose="02020609040205080304" pitchFamily="17" charset="-128"/>
              </a:rPr>
              <a:t>年にはこんな少しになってしまいました。</a:t>
            </a:r>
          </a:p>
        </p:txBody>
      </p:sp>
      <p:sp>
        <p:nvSpPr>
          <p:cNvPr id="4" name="スライド番号プレースホルダー 3"/>
          <p:cNvSpPr>
            <a:spLocks noGrp="1"/>
          </p:cNvSpPr>
          <p:nvPr>
            <p:ph type="sldNum" sz="quarter" idx="10"/>
          </p:nvPr>
        </p:nvSpPr>
        <p:spPr/>
        <p:txBody>
          <a:bodyPr/>
          <a:lstStyle/>
          <a:p>
            <a:fld id="{210E872E-E8CD-4071-B065-1E1421F249C9}" type="slidenum">
              <a:rPr kumimoji="1" lang="ja-JP" altLang="en-US" smtClean="0"/>
              <a:t>12</a:t>
            </a:fld>
            <a:endParaRPr kumimoji="1" lang="ja-JP" altLang="en-US"/>
          </a:p>
        </p:txBody>
      </p:sp>
    </p:spTree>
    <p:extLst>
      <p:ext uri="{BB962C8B-B14F-4D97-AF65-F5344CB8AC3E}">
        <p14:creationId xmlns:p14="http://schemas.microsoft.com/office/powerpoint/2010/main" val="1182945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明朝" panose="02020609040205080304" pitchFamily="17" charset="-128"/>
                <a:ea typeface="ＭＳ 明朝" panose="02020609040205080304" pitchFamily="17" charset="-128"/>
              </a:rPr>
              <a:t>これはツバルやマーシャル諸島というところです。</a:t>
            </a:r>
            <a:endParaRPr kumimoji="1" lang="en-US" altLang="ja-JP" dirty="0">
              <a:latin typeface="ＭＳ 明朝" panose="02020609040205080304" pitchFamily="17" charset="-128"/>
              <a:ea typeface="ＭＳ 明朝" panose="02020609040205080304" pitchFamily="17" charset="-128"/>
            </a:endParaRPr>
          </a:p>
          <a:p>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標高の高い場所にある氷河や永久凍土など、陸地にあった氷が溶け出し海に流れ込んでいます。</a:t>
            </a:r>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海面が上昇</a:t>
            </a:r>
            <a:r>
              <a:rPr kumimoji="1" lang="en-US" altLang="ja-JP" dirty="0">
                <a:latin typeface="ＭＳ 明朝" panose="02020609040205080304" pitchFamily="17" charset="-128"/>
                <a:ea typeface="ＭＳ 明朝" panose="02020609040205080304" pitchFamily="17" charset="-128"/>
              </a:rPr>
              <a:t>)</a:t>
            </a:r>
          </a:p>
          <a:p>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また、水は温かくなると大きくなる性質がある（体積が増えるため）ので、海水温度の上昇で水が大きくなって（膨張し）、海面が上昇します。</a:t>
            </a:r>
            <a:endParaRPr kumimoji="1" lang="en-US" altLang="ja-JP" dirty="0">
              <a:latin typeface="ＭＳ 明朝" panose="02020609040205080304" pitchFamily="17" charset="-128"/>
              <a:ea typeface="ＭＳ 明朝" panose="02020609040205080304" pitchFamily="17" charset="-128"/>
            </a:endParaRPr>
          </a:p>
          <a:p>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そのせいで、家が海水に浸かってしまったり、少しの風が吹いただけで大きな波が来て家が壊されてしまっています。</a:t>
            </a:r>
            <a:endParaRPr kumimoji="1" lang="en-US" altLang="ja-JP" dirty="0">
              <a:latin typeface="ＭＳ 明朝" panose="02020609040205080304" pitchFamily="17" charset="-128"/>
              <a:ea typeface="ＭＳ 明朝" panose="02020609040205080304" pitchFamily="17" charset="-128"/>
            </a:endParaRPr>
          </a:p>
          <a:p>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高波を海がおふろだと考えると、水が少ないとき、波をおこしても、おふろから水はあまりあふれないけど、おふろのギリギリまで水があるとき、少しの波がおきただけで、おふろから水があふれてしまう、そんなイメージ）</a:t>
            </a:r>
            <a:endParaRPr kumimoji="1" lang="en-US" altLang="ja-JP"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210E872E-E8CD-4071-B065-1E1421F249C9}" type="slidenum">
              <a:rPr kumimoji="1" lang="ja-JP" altLang="en-US" smtClean="0"/>
              <a:t>13</a:t>
            </a:fld>
            <a:endParaRPr kumimoji="1" lang="ja-JP" altLang="en-US"/>
          </a:p>
        </p:txBody>
      </p:sp>
    </p:spTree>
    <p:extLst>
      <p:ext uri="{BB962C8B-B14F-4D97-AF65-F5344CB8AC3E}">
        <p14:creationId xmlns:p14="http://schemas.microsoft.com/office/powerpoint/2010/main" val="555883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明朝" panose="02020609040205080304" pitchFamily="17" charset="-128"/>
                <a:ea typeface="ＭＳ 明朝" panose="02020609040205080304" pitchFamily="17" charset="-128"/>
              </a:rPr>
              <a:t>他にも、大雨で洪水が起きて町が川のようになってしまったり、台風などの強い風で家が壊れてしまうところが出てきています。</a:t>
            </a:r>
          </a:p>
        </p:txBody>
      </p:sp>
      <p:sp>
        <p:nvSpPr>
          <p:cNvPr id="4" name="スライド番号プレースホルダー 3"/>
          <p:cNvSpPr>
            <a:spLocks noGrp="1"/>
          </p:cNvSpPr>
          <p:nvPr>
            <p:ph type="sldNum" sz="quarter" idx="10"/>
          </p:nvPr>
        </p:nvSpPr>
        <p:spPr/>
        <p:txBody>
          <a:bodyPr/>
          <a:lstStyle/>
          <a:p>
            <a:fld id="{210E872E-E8CD-4071-B065-1E1421F249C9}" type="slidenum">
              <a:rPr kumimoji="1" lang="ja-JP" altLang="en-US" smtClean="0"/>
              <a:t>14</a:t>
            </a:fld>
            <a:endParaRPr kumimoji="1" lang="ja-JP" altLang="en-US"/>
          </a:p>
        </p:txBody>
      </p:sp>
    </p:spTree>
    <p:extLst>
      <p:ext uri="{BB962C8B-B14F-4D97-AF65-F5344CB8AC3E}">
        <p14:creationId xmlns:p14="http://schemas.microsoft.com/office/powerpoint/2010/main" val="555883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明朝" panose="02020609040205080304" pitchFamily="17" charset="-128"/>
                <a:ea typeface="ＭＳ 明朝" panose="02020609040205080304" pitchFamily="17" charset="-128"/>
              </a:rPr>
              <a:t>温暖化は私たちが食べる果物やお米などにも影響を与えています。</a:t>
            </a:r>
            <a:endParaRPr kumimoji="1" lang="en-US" altLang="ja-JP" dirty="0">
              <a:latin typeface="ＭＳ 明朝" panose="02020609040205080304" pitchFamily="17" charset="-128"/>
              <a:ea typeface="ＭＳ 明朝" panose="02020609040205080304" pitchFamily="17" charset="-128"/>
            </a:endParaRPr>
          </a:p>
          <a:p>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例えば高温が続くとりんごが赤くならなかったり、暑さでお米が白く濁ってしまって、おいしいお米が育たなくなったりしています。</a:t>
            </a:r>
            <a:endParaRPr kumimoji="1" lang="en-US" altLang="ja-JP" dirty="0">
              <a:latin typeface="ＭＳ 明朝" panose="02020609040205080304" pitchFamily="17" charset="-128"/>
              <a:ea typeface="ＭＳ 明朝" panose="02020609040205080304" pitchFamily="17" charset="-128"/>
            </a:endParaRPr>
          </a:p>
          <a:p>
            <a:endParaRPr kumimoji="1" lang="en-US" altLang="ja-JP" dirty="0">
              <a:latin typeface="ＭＳ 明朝" panose="02020609040205080304" pitchFamily="17" charset="-128"/>
              <a:ea typeface="ＭＳ 明朝" panose="02020609040205080304" pitchFamily="17" charset="-128"/>
            </a:endParaRPr>
          </a:p>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210E872E-E8CD-4071-B065-1E1421F249C9}" type="slidenum">
              <a:rPr kumimoji="1" lang="ja-JP" altLang="en-US" smtClean="0"/>
              <a:t>15</a:t>
            </a:fld>
            <a:endParaRPr kumimoji="1" lang="ja-JP" altLang="en-US"/>
          </a:p>
        </p:txBody>
      </p:sp>
    </p:spTree>
    <p:extLst>
      <p:ext uri="{BB962C8B-B14F-4D97-AF65-F5344CB8AC3E}">
        <p14:creationId xmlns:p14="http://schemas.microsoft.com/office/powerpoint/2010/main" val="555883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明朝" panose="02020609040205080304" pitchFamily="17" charset="-128"/>
                <a:ea typeface="ＭＳ 明朝" panose="02020609040205080304" pitchFamily="17" charset="-128"/>
              </a:rPr>
              <a:t>また、寒い地域に住んでいる動物たちの住む場所がなくなってしまうかもしれません。</a:t>
            </a:r>
            <a:endParaRPr kumimoji="1" lang="en-US" altLang="ja-JP" dirty="0">
              <a:latin typeface="ＭＳ 明朝" panose="02020609040205080304" pitchFamily="17" charset="-128"/>
              <a:ea typeface="ＭＳ 明朝" panose="02020609040205080304" pitchFamily="17" charset="-128"/>
            </a:endParaRPr>
          </a:p>
          <a:p>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これは、夏の北極のホッキョクグマの写真です。</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夏でも解けなかった海の氷が解けるようになってしまったので、氷の上で生活しているホッキョクグマは住みかを失っています。</a:t>
            </a:r>
            <a:endParaRPr kumimoji="1" lang="en-US" altLang="ja-JP"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210E872E-E8CD-4071-B065-1E1421F249C9}" type="slidenum">
              <a:rPr kumimoji="1" lang="ja-JP" altLang="en-US" smtClean="0"/>
              <a:t>16</a:t>
            </a:fld>
            <a:endParaRPr kumimoji="1" lang="ja-JP" altLang="en-US"/>
          </a:p>
        </p:txBody>
      </p:sp>
    </p:spTree>
    <p:extLst>
      <p:ext uri="{BB962C8B-B14F-4D97-AF65-F5344CB8AC3E}">
        <p14:creationId xmlns:p14="http://schemas.microsoft.com/office/powerpoint/2010/main" val="555883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明朝" panose="02020609040205080304" pitchFamily="17" charset="-128"/>
                <a:ea typeface="ＭＳ 明朝" panose="02020609040205080304" pitchFamily="17" charset="-128"/>
              </a:rPr>
              <a:t>富山県では、サクラの咲く時期も温暖化によってどんどん早くなっています。</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また、雪の降る日も雪の量も少なくなってきています。</a:t>
            </a:r>
          </a:p>
        </p:txBody>
      </p:sp>
      <p:sp>
        <p:nvSpPr>
          <p:cNvPr id="4" name="スライド番号プレースホルダー 3"/>
          <p:cNvSpPr>
            <a:spLocks noGrp="1"/>
          </p:cNvSpPr>
          <p:nvPr>
            <p:ph type="sldNum" sz="quarter" idx="10"/>
          </p:nvPr>
        </p:nvSpPr>
        <p:spPr/>
        <p:txBody>
          <a:bodyPr/>
          <a:lstStyle/>
          <a:p>
            <a:fld id="{210E872E-E8CD-4071-B065-1E1421F249C9}" type="slidenum">
              <a:rPr lang="ja-JP" altLang="en-US" smtClean="0">
                <a:solidFill>
                  <a:prstClr val="black"/>
                </a:solidFill>
              </a:rPr>
              <a:pPr/>
              <a:t>17</a:t>
            </a:fld>
            <a:endParaRPr lang="ja-JP" altLang="en-US">
              <a:solidFill>
                <a:prstClr val="black"/>
              </a:solidFill>
            </a:endParaRPr>
          </a:p>
        </p:txBody>
      </p:sp>
    </p:spTree>
    <p:extLst>
      <p:ext uri="{BB962C8B-B14F-4D97-AF65-F5344CB8AC3E}">
        <p14:creationId xmlns:p14="http://schemas.microsoft.com/office/powerpoint/2010/main" val="555883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明朝" panose="02020609040205080304" pitchFamily="17" charset="-128"/>
                <a:ea typeface="ＭＳ 明朝" panose="02020609040205080304" pitchFamily="17" charset="-128"/>
              </a:rPr>
              <a:t>地球温暖化が進むと、私たちの生活はもちろん、</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・富山県の寒いところに住んでいる、ライチョウなどがいなくなるのではないか</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・海面が上昇して、砂浜が沈んでなくなってしまうのではないか</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・山に積もる雪が少なくなり、スキーなどの冬の遊びができなくなるのではないか</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・水不足になってしまうのではないか</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と心配されています。</a:t>
            </a:r>
          </a:p>
        </p:txBody>
      </p:sp>
      <p:sp>
        <p:nvSpPr>
          <p:cNvPr id="4" name="スライド番号プレースホルダー 3"/>
          <p:cNvSpPr>
            <a:spLocks noGrp="1"/>
          </p:cNvSpPr>
          <p:nvPr>
            <p:ph type="sldNum" sz="quarter" idx="10"/>
          </p:nvPr>
        </p:nvSpPr>
        <p:spPr/>
        <p:txBody>
          <a:bodyPr/>
          <a:lstStyle/>
          <a:p>
            <a:fld id="{210E872E-E8CD-4071-B065-1E1421F249C9}" type="slidenum">
              <a:rPr lang="ja-JP" altLang="en-US" smtClean="0">
                <a:solidFill>
                  <a:prstClr val="black"/>
                </a:solidFill>
              </a:rPr>
              <a:pPr/>
              <a:t>18</a:t>
            </a:fld>
            <a:endParaRPr lang="ja-JP" altLang="en-US">
              <a:solidFill>
                <a:prstClr val="black"/>
              </a:solidFill>
            </a:endParaRPr>
          </a:p>
        </p:txBody>
      </p:sp>
    </p:spTree>
    <p:extLst>
      <p:ext uri="{BB962C8B-B14F-4D97-AF65-F5344CB8AC3E}">
        <p14:creationId xmlns:p14="http://schemas.microsoft.com/office/powerpoint/2010/main" val="914409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明朝" panose="02020609040205080304" pitchFamily="17" charset="-128"/>
                <a:ea typeface="ＭＳ 明朝" panose="02020609040205080304" pitchFamily="17" charset="-128"/>
              </a:rPr>
              <a:t>それでは、地球温暖化をこれ以上すすめないために、わたしたちにできることは何でしょうか？</a:t>
            </a:r>
            <a:endParaRPr kumimoji="1" lang="en-US" altLang="ja-JP" dirty="0">
              <a:latin typeface="ＭＳ 明朝" panose="02020609040205080304" pitchFamily="17" charset="-128"/>
              <a:ea typeface="ＭＳ 明朝" panose="02020609040205080304" pitchFamily="17" charset="-128"/>
            </a:endParaRPr>
          </a:p>
          <a:p>
            <a:endParaRPr kumimoji="1" lang="en-US" altLang="ja-JP" dirty="0">
              <a:latin typeface="ＭＳ 明朝" panose="02020609040205080304" pitchFamily="17" charset="-128"/>
              <a:ea typeface="ＭＳ 明朝" panose="02020609040205080304" pitchFamily="17" charset="-128"/>
            </a:endParaRPr>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210E872E-E8CD-4071-B065-1E1421F249C9}" type="slidenum">
              <a:rPr lang="ja-JP" altLang="en-US" smtClean="0">
                <a:solidFill>
                  <a:prstClr val="black"/>
                </a:solidFill>
              </a:rPr>
              <a:pPr/>
              <a:t>19</a:t>
            </a:fld>
            <a:endParaRPr lang="ja-JP" altLang="en-US">
              <a:solidFill>
                <a:prstClr val="black"/>
              </a:solidFill>
            </a:endParaRPr>
          </a:p>
        </p:txBody>
      </p:sp>
    </p:spTree>
    <p:extLst>
      <p:ext uri="{BB962C8B-B14F-4D97-AF65-F5344CB8AC3E}">
        <p14:creationId xmlns:p14="http://schemas.microsoft.com/office/powerpoint/2010/main" val="1094692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10E872E-E8CD-4071-B065-1E1421F249C9}" type="slidenum">
              <a:rPr kumimoji="1" lang="ja-JP" altLang="en-US" smtClean="0"/>
              <a:t>2</a:t>
            </a:fld>
            <a:endParaRPr kumimoji="1" lang="ja-JP" altLang="en-US"/>
          </a:p>
        </p:txBody>
      </p:sp>
    </p:spTree>
    <p:extLst>
      <p:ext uri="{BB962C8B-B14F-4D97-AF65-F5344CB8AC3E}">
        <p14:creationId xmlns:p14="http://schemas.microsoft.com/office/powerpoint/2010/main" val="262487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kumimoji="1" lang="ja-JP" altLang="en-US" dirty="0">
                <a:latin typeface="ＭＳ 明朝" panose="02020609040205080304" pitchFamily="17" charset="-128"/>
                <a:ea typeface="ＭＳ 明朝" panose="02020609040205080304" pitchFamily="17" charset="-128"/>
              </a:rPr>
              <a:t>わたしたちの毎日の暮らし方を少しずつ変えることで、「地球温暖化」をこれ以上ひどくならないようにすることができます。</a:t>
            </a:r>
          </a:p>
          <a:p>
            <a:pPr algn="just"/>
            <a:r>
              <a:rPr kumimoji="1" lang="ja-JP" altLang="en-US" dirty="0">
                <a:latin typeface="ＭＳ 明朝" panose="02020609040205080304" pitchFamily="17" charset="-128"/>
                <a:ea typeface="ＭＳ 明朝" panose="02020609040205080304" pitchFamily="17" charset="-128"/>
              </a:rPr>
              <a:t> </a:t>
            </a:r>
          </a:p>
          <a:p>
            <a:pPr algn="just"/>
            <a:r>
              <a:rPr kumimoji="1" lang="ja-JP" altLang="en-US" dirty="0">
                <a:latin typeface="ＭＳ 明朝" panose="02020609040205080304" pitchFamily="17" charset="-128"/>
                <a:ea typeface="ＭＳ 明朝" panose="02020609040205080304" pitchFamily="17" charset="-128"/>
              </a:rPr>
              <a:t>例えば、</a:t>
            </a:r>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クリック</a:t>
            </a:r>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誰もいない部屋の照明を消したり、</a:t>
            </a:r>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クリック</a:t>
            </a:r>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テレビのつけっぱなしをやめたりすることで、電気の使用を控えることができるので、地球を温めるガスの発生を減らすことができます。</a:t>
            </a:r>
          </a:p>
          <a:p>
            <a:pPr algn="just"/>
            <a:r>
              <a:rPr kumimoji="1" lang="ja-JP" altLang="en-US" dirty="0">
                <a:latin typeface="ＭＳ 明朝" panose="02020609040205080304" pitchFamily="17" charset="-128"/>
                <a:ea typeface="ＭＳ 明朝" panose="02020609040205080304" pitchFamily="17" charset="-128"/>
              </a:rPr>
              <a:t> </a:t>
            </a:r>
          </a:p>
          <a:p>
            <a:pPr algn="just"/>
            <a:r>
              <a:rPr kumimoji="1" lang="ja-JP" altLang="en-US" dirty="0">
                <a:latin typeface="ＭＳ 明朝" panose="02020609040205080304" pitchFamily="17" charset="-128"/>
                <a:ea typeface="ＭＳ 明朝" panose="02020609040205080304" pitchFamily="17" charset="-128"/>
              </a:rPr>
              <a:t>また、地球を温めるガスは物を燃やすと発生するので、ゴミをたくさん捨てると、その分、燃やすものも増えて、地球を温めるガスも増えてしまいます。</a:t>
            </a:r>
            <a:endParaRPr kumimoji="1" lang="en-US" altLang="ja-JP" dirty="0">
              <a:latin typeface="ＭＳ 明朝" panose="02020609040205080304" pitchFamily="17" charset="-128"/>
              <a:ea typeface="ＭＳ 明朝" panose="02020609040205080304" pitchFamily="17" charset="-128"/>
            </a:endParaRPr>
          </a:p>
          <a:p>
            <a:pPr algn="just"/>
            <a:endParaRPr kumimoji="1" lang="en-US" altLang="ja-JP" dirty="0">
              <a:latin typeface="ＭＳ 明朝" panose="02020609040205080304" pitchFamily="17" charset="-128"/>
              <a:ea typeface="ＭＳ 明朝" panose="02020609040205080304" pitchFamily="17" charset="-128"/>
            </a:endParaRPr>
          </a:p>
          <a:p>
            <a:pPr algn="just"/>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クリック</a:t>
            </a:r>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食事は残さず食べる、物をすぐに捨てないで大切に使う</a:t>
            </a:r>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クリック</a:t>
            </a:r>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a:t>
            </a:r>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クリック</a:t>
            </a:r>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捨てるときはきちんと分別することでも、</a:t>
            </a:r>
            <a:endParaRPr kumimoji="1" lang="en-US" altLang="ja-JP" dirty="0">
              <a:latin typeface="ＭＳ 明朝" panose="02020609040205080304" pitchFamily="17" charset="-128"/>
              <a:ea typeface="ＭＳ 明朝" panose="02020609040205080304" pitchFamily="17" charset="-128"/>
            </a:endParaRPr>
          </a:p>
          <a:p>
            <a:pPr algn="just"/>
            <a:endParaRPr kumimoji="1" lang="en-US" altLang="ja-JP" dirty="0">
              <a:latin typeface="ＭＳ 明朝" panose="02020609040205080304" pitchFamily="17" charset="-128"/>
              <a:ea typeface="ＭＳ 明朝" panose="02020609040205080304" pitchFamily="17" charset="-128"/>
            </a:endParaRPr>
          </a:p>
          <a:p>
            <a:pPr algn="just"/>
            <a:r>
              <a:rPr kumimoji="1" lang="ja-JP" altLang="en-US" dirty="0">
                <a:latin typeface="ＭＳ 明朝" panose="02020609040205080304" pitchFamily="17" charset="-128"/>
                <a:ea typeface="ＭＳ 明朝" panose="02020609040205080304" pitchFamily="17" charset="-128"/>
              </a:rPr>
              <a:t>地球を温めるガスの発生を減らすことができます。</a:t>
            </a:r>
          </a:p>
          <a:p>
            <a:pPr algn="just"/>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210E872E-E8CD-4071-B065-1E1421F249C9}" type="slidenum">
              <a:rPr kumimoji="1" lang="ja-JP" altLang="en-US" smtClean="0"/>
              <a:t>20</a:t>
            </a:fld>
            <a:endParaRPr kumimoji="1" lang="ja-JP" altLang="en-US"/>
          </a:p>
        </p:txBody>
      </p:sp>
    </p:spTree>
    <p:extLst>
      <p:ext uri="{BB962C8B-B14F-4D97-AF65-F5344CB8AC3E}">
        <p14:creationId xmlns:p14="http://schemas.microsoft.com/office/powerpoint/2010/main" val="1967182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90687-46CF-DBF8-2C59-4A6208555FD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7E80BDC-7E3E-9998-0F8B-A3B0D0A2951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3D41169-2AF2-7AE0-C4D4-0DAF4E58C5E3}"/>
              </a:ext>
            </a:extLst>
          </p:cNvPr>
          <p:cNvSpPr>
            <a:spLocks noGrp="1"/>
          </p:cNvSpPr>
          <p:nvPr>
            <p:ph type="body" idx="1"/>
          </p:nvPr>
        </p:nvSpPr>
        <p:spPr/>
        <p:txBody>
          <a:bodyPr/>
          <a:lstStyle/>
          <a:p>
            <a:pPr algn="just"/>
            <a:r>
              <a:rPr kumimoji="1" lang="ja-JP" altLang="en-US" dirty="0">
                <a:latin typeface="ＭＳ 明朝" panose="02020609040205080304" pitchFamily="17" charset="-128"/>
                <a:ea typeface="ＭＳ 明朝" panose="02020609040205080304" pitchFamily="17" charset="-128"/>
              </a:rPr>
              <a:t>日本では、「こういう生活にすると、二酸化炭素を減らすことができるよ」という、国民運動を行っています。</a:t>
            </a:r>
            <a:endParaRPr kumimoji="1" lang="en-US" altLang="ja-JP" dirty="0">
              <a:latin typeface="ＭＳ 明朝" panose="02020609040205080304" pitchFamily="17" charset="-128"/>
              <a:ea typeface="ＭＳ 明朝" panose="02020609040205080304" pitchFamily="17" charset="-128"/>
            </a:endParaRPr>
          </a:p>
          <a:p>
            <a:pPr algn="just"/>
            <a:r>
              <a:rPr kumimoji="1" lang="ja-JP" altLang="en-US" dirty="0">
                <a:latin typeface="ＭＳ 明朝" panose="02020609040205080304" pitchFamily="17" charset="-128"/>
                <a:ea typeface="ＭＳ 明朝" panose="02020609040205080304" pitchFamily="17" charset="-128"/>
              </a:rPr>
              <a:t>これを「デコ活」といいます。</a:t>
            </a:r>
            <a:endParaRPr kumimoji="1" lang="en-US" altLang="ja-JP" dirty="0">
              <a:latin typeface="ＭＳ 明朝" panose="02020609040205080304" pitchFamily="17" charset="-128"/>
              <a:ea typeface="ＭＳ 明朝" panose="02020609040205080304" pitchFamily="17" charset="-128"/>
            </a:endParaRPr>
          </a:p>
          <a:p>
            <a:pPr algn="just"/>
            <a:endParaRPr kumimoji="1" lang="en-US" altLang="ja-JP" dirty="0">
              <a:latin typeface="ＭＳ 明朝" panose="02020609040205080304" pitchFamily="17" charset="-128"/>
              <a:ea typeface="ＭＳ 明朝" panose="02020609040205080304" pitchFamily="17" charset="-128"/>
            </a:endParaRPr>
          </a:p>
        </p:txBody>
      </p:sp>
      <p:sp>
        <p:nvSpPr>
          <p:cNvPr id="4" name="スライド番号プレースホルダー 3">
            <a:extLst>
              <a:ext uri="{FF2B5EF4-FFF2-40B4-BE49-F238E27FC236}">
                <a16:creationId xmlns:a16="http://schemas.microsoft.com/office/drawing/2014/main" id="{1A4D3BE3-F4AF-29FA-173F-9DB876AB2E56}"/>
              </a:ext>
            </a:extLst>
          </p:cNvPr>
          <p:cNvSpPr>
            <a:spLocks noGrp="1"/>
          </p:cNvSpPr>
          <p:nvPr>
            <p:ph type="sldNum" sz="quarter" idx="10"/>
          </p:nvPr>
        </p:nvSpPr>
        <p:spPr/>
        <p:txBody>
          <a:bodyPr/>
          <a:lstStyle/>
          <a:p>
            <a:fld id="{210E872E-E8CD-4071-B065-1E1421F249C9}" type="slidenum">
              <a:rPr kumimoji="1" lang="ja-JP" altLang="en-US" smtClean="0"/>
              <a:t>21</a:t>
            </a:fld>
            <a:endParaRPr kumimoji="1" lang="ja-JP" altLang="en-US"/>
          </a:p>
        </p:txBody>
      </p:sp>
    </p:spTree>
    <p:extLst>
      <p:ext uri="{BB962C8B-B14F-4D97-AF65-F5344CB8AC3E}">
        <p14:creationId xmlns:p14="http://schemas.microsoft.com/office/powerpoint/2010/main" val="609531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u="none" strike="noStrike" kern="1200" dirty="0">
                <a:solidFill>
                  <a:schemeClr val="tx1"/>
                </a:solidFill>
                <a:effectLst/>
                <a:latin typeface="+mn-lt"/>
                <a:ea typeface="+mn-ea"/>
                <a:cs typeface="+mn-cs"/>
              </a:rPr>
              <a:t>デコ活って変な名前ですよね。</a:t>
            </a:r>
            <a:endParaRPr kumimoji="1" lang="en-US" altLang="ja-JP" sz="1200" b="0" i="0" u="none" strike="noStrike" kern="1200" dirty="0">
              <a:solidFill>
                <a:schemeClr val="tx1"/>
              </a:solidFill>
              <a:effectLst/>
              <a:latin typeface="+mn-lt"/>
              <a:ea typeface="+mn-ea"/>
              <a:cs typeface="+mn-cs"/>
            </a:endParaRPr>
          </a:p>
          <a:p>
            <a:r>
              <a:rPr kumimoji="1" lang="ja-JP" altLang="en-US" sz="1200" b="0" i="0" u="none" strike="noStrike" kern="1200" dirty="0">
                <a:solidFill>
                  <a:schemeClr val="tx1"/>
                </a:solidFill>
                <a:effectLst/>
                <a:latin typeface="+mn-lt"/>
                <a:ea typeface="+mn-ea"/>
                <a:cs typeface="+mn-cs"/>
              </a:rPr>
              <a:t>この言葉は、 </a:t>
            </a:r>
            <a:r>
              <a:rPr lang="ja-JP" altLang="en-US" dirty="0"/>
              <a:t>“二酸化炭素をなるべく出さないようにすること”って意味の</a:t>
            </a:r>
            <a:r>
              <a:rPr lang="en-US" altLang="ja-JP" dirty="0"/>
              <a:t>”</a:t>
            </a:r>
            <a:r>
              <a:rPr kumimoji="1" lang="ja-JP" altLang="en-US" sz="1200" b="0" i="0" u="none" strike="noStrike" kern="1200" dirty="0">
                <a:solidFill>
                  <a:schemeClr val="tx1"/>
                </a:solidFill>
                <a:effectLst/>
                <a:latin typeface="+mn-lt"/>
                <a:ea typeface="+mn-ea"/>
                <a:cs typeface="+mn-cs"/>
              </a:rPr>
              <a:t>脱炭素</a:t>
            </a:r>
            <a:r>
              <a:rPr lang="en-US" altLang="ja-JP" dirty="0"/>
              <a:t>”</a:t>
            </a:r>
            <a:r>
              <a:rPr kumimoji="1" lang="ja-JP" altLang="en-US" sz="1200" b="0" i="0" u="none" strike="noStrike" kern="1200" dirty="0">
                <a:solidFill>
                  <a:schemeClr val="tx1"/>
                </a:solidFill>
                <a:effectLst/>
                <a:latin typeface="+mn-lt"/>
                <a:ea typeface="+mn-ea"/>
                <a:cs typeface="+mn-cs"/>
              </a:rPr>
              <a:t>を英語でデカーボナイゼーションというのですが、このデカーボナイゼーションの「デ」と「エコ」を組み合わせて「デコ」、デコな活動なので「デコ活」という名前になっています。</a:t>
            </a:r>
            <a:br>
              <a:rPr kumimoji="1" lang="ja-JP" altLang="en-US" sz="1200" b="0" i="0" u="none" strike="noStrike" kern="1200" dirty="0">
                <a:solidFill>
                  <a:schemeClr val="tx1"/>
                </a:solidFill>
                <a:effectLst/>
                <a:latin typeface="+mn-lt"/>
                <a:ea typeface="+mn-ea"/>
                <a:cs typeface="+mn-cs"/>
              </a:rPr>
            </a:br>
            <a:endParaRPr kumimoji="1" lang="en-US" altLang="ja-JP" sz="1200" b="0" i="0" u="none" strike="noStrike" kern="1200" dirty="0">
              <a:solidFill>
                <a:schemeClr val="tx1"/>
              </a:solidFill>
              <a:effectLst/>
              <a:latin typeface="+mn-lt"/>
              <a:ea typeface="+mn-ea"/>
              <a:cs typeface="+mn-cs"/>
            </a:endParaRPr>
          </a:p>
          <a:p>
            <a:r>
              <a:rPr kumimoji="1" lang="ja-JP" altLang="en-US" sz="1200" b="0" i="0" u="none" strike="noStrike" kern="1200" dirty="0">
                <a:solidFill>
                  <a:schemeClr val="tx1"/>
                </a:solidFill>
                <a:effectLst/>
                <a:latin typeface="+mn-lt"/>
                <a:ea typeface="+mn-ea"/>
                <a:cs typeface="+mn-cs"/>
              </a:rPr>
              <a:t>国、県、市町村、いろいろな会社、</a:t>
            </a:r>
            <a:r>
              <a:rPr kumimoji="1" lang="en-US" altLang="ja-JP" sz="1200" b="0" i="0" u="none" strike="noStrike" kern="1200" dirty="0">
                <a:solidFill>
                  <a:schemeClr val="tx1"/>
                </a:solidFill>
                <a:effectLst/>
                <a:latin typeface="+mn-lt"/>
                <a:ea typeface="+mn-ea"/>
                <a:cs typeface="+mn-cs"/>
              </a:rPr>
              <a:t>NPO</a:t>
            </a:r>
            <a:r>
              <a:rPr kumimoji="1" lang="ja-JP" altLang="en-US" sz="1200" b="0" i="0" u="none" strike="noStrike" kern="1200" dirty="0">
                <a:solidFill>
                  <a:schemeClr val="tx1"/>
                </a:solidFill>
                <a:effectLst/>
                <a:latin typeface="+mn-lt"/>
                <a:ea typeface="+mn-ea"/>
                <a:cs typeface="+mn-cs"/>
              </a:rPr>
              <a:t>などの団体、国民が力を合わせて取り組む運動です。</a:t>
            </a:r>
            <a:r>
              <a:rPr lang="ja-JP" altLang="en-US" dirty="0"/>
              <a:t> </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6DA9C1-EB1A-455D-82EE-D431B1712D6C}"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7651191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u="none" strike="noStrike" kern="1200" dirty="0">
                <a:solidFill>
                  <a:schemeClr val="tx1"/>
                </a:solidFill>
                <a:effectLst/>
                <a:latin typeface="+mn-lt"/>
                <a:ea typeface="+mn-ea"/>
                <a:cs typeface="+mn-cs"/>
              </a:rPr>
              <a:t>これは、デコ活として、私たちが取り組む活動「デコ活アクション」を示しています。</a:t>
            </a:r>
            <a:br>
              <a:rPr kumimoji="1" lang="ja-JP" altLang="en-US" sz="1200" b="0" i="0" u="none" strike="noStrike" kern="1200" dirty="0">
                <a:solidFill>
                  <a:schemeClr val="tx1"/>
                </a:solidFill>
                <a:effectLst/>
                <a:latin typeface="+mn-lt"/>
                <a:ea typeface="+mn-ea"/>
                <a:cs typeface="+mn-cs"/>
              </a:rPr>
            </a:br>
            <a:endParaRPr kumimoji="1" lang="en-US" altLang="ja-JP" sz="1200" b="0" i="0" u="none" strike="noStrike" kern="1200" dirty="0">
              <a:solidFill>
                <a:schemeClr val="tx1"/>
              </a:solidFill>
              <a:effectLst/>
              <a:latin typeface="+mn-lt"/>
              <a:ea typeface="+mn-ea"/>
              <a:cs typeface="+mn-cs"/>
            </a:endParaRPr>
          </a:p>
          <a:p>
            <a:r>
              <a:rPr kumimoji="1" lang="ja-JP" altLang="en-US" sz="1200" b="0" i="0" u="none" strike="noStrike" kern="1200" dirty="0">
                <a:solidFill>
                  <a:schemeClr val="tx1"/>
                </a:solidFill>
                <a:effectLst/>
                <a:latin typeface="+mn-lt"/>
                <a:ea typeface="+mn-ea"/>
                <a:cs typeface="+mn-cs"/>
              </a:rPr>
              <a:t>・こだわる楽しさエコグッズ、これは環境にやさしいものを使いましょう。</a:t>
            </a:r>
            <a:endParaRPr kumimoji="1" lang="en-US" altLang="ja-JP" sz="1200" b="0" i="0" u="none" strike="noStrike" kern="1200" dirty="0">
              <a:solidFill>
                <a:schemeClr val="tx1"/>
              </a:solidFill>
              <a:effectLst/>
              <a:latin typeface="+mn-lt"/>
              <a:ea typeface="+mn-ea"/>
              <a:cs typeface="+mn-cs"/>
            </a:endParaRPr>
          </a:p>
          <a:p>
            <a:r>
              <a:rPr kumimoji="1" lang="ja-JP" altLang="en-US" sz="1200" b="0" i="0" u="none" strike="noStrike" kern="1200" dirty="0">
                <a:solidFill>
                  <a:schemeClr val="tx1"/>
                </a:solidFill>
                <a:effectLst/>
                <a:latin typeface="+mn-lt"/>
                <a:ea typeface="+mn-ea"/>
                <a:cs typeface="+mn-cs"/>
              </a:rPr>
              <a:t>・ゴミを減らしてきちんと分別、再利用することも二酸化炭素を減らす手伝いになります。</a:t>
            </a:r>
            <a:br>
              <a:rPr kumimoji="1" lang="ja-JP" altLang="en-US" sz="1200" b="0" i="0" u="none" strike="noStrike" kern="1200" dirty="0">
                <a:solidFill>
                  <a:schemeClr val="tx1"/>
                </a:solidFill>
                <a:effectLst/>
                <a:latin typeface="+mn-lt"/>
                <a:ea typeface="+mn-ea"/>
                <a:cs typeface="+mn-cs"/>
              </a:rPr>
            </a:br>
            <a:r>
              <a:rPr kumimoji="1" lang="ja-JP" altLang="en-US" sz="1200" b="0" i="0" u="none" strike="noStrike" kern="1200" dirty="0">
                <a:solidFill>
                  <a:schemeClr val="tx1"/>
                </a:solidFill>
                <a:effectLst/>
                <a:latin typeface="+mn-lt"/>
                <a:ea typeface="+mn-ea"/>
                <a:cs typeface="+mn-cs"/>
              </a:rPr>
              <a:t>・車で物を運ぶと二酸化炭素を出してしまいます。宅配便はなるべく少ない回数で済むようにしたいですね。</a:t>
            </a:r>
            <a:br>
              <a:rPr kumimoji="1" lang="ja-JP" altLang="en-US" sz="1200" b="0" i="0" u="none" strike="noStrike" kern="1200" dirty="0">
                <a:solidFill>
                  <a:schemeClr val="tx1"/>
                </a:solidFill>
                <a:effectLst/>
                <a:latin typeface="+mn-lt"/>
                <a:ea typeface="+mn-ea"/>
                <a:cs typeface="+mn-cs"/>
              </a:rPr>
            </a:br>
            <a:r>
              <a:rPr kumimoji="1" lang="ja-JP" altLang="en-US" sz="1200" b="0" i="0" u="none" strike="noStrike" kern="1200" dirty="0">
                <a:solidFill>
                  <a:schemeClr val="tx1"/>
                </a:solidFill>
                <a:effectLst/>
                <a:latin typeface="+mn-lt"/>
                <a:ea typeface="+mn-ea"/>
                <a:cs typeface="+mn-cs"/>
              </a:rPr>
              <a:t>・地元で採れた食材を食べたり、食べ残しを減らしたりするのも二酸化炭素を減らすことになります。</a:t>
            </a:r>
            <a:br>
              <a:rPr kumimoji="1" lang="ja-JP" altLang="en-US" sz="1200" b="0" i="0" u="none" strike="noStrike" kern="1200" dirty="0">
                <a:solidFill>
                  <a:schemeClr val="tx1"/>
                </a:solidFill>
                <a:effectLst/>
                <a:latin typeface="+mn-lt"/>
                <a:ea typeface="+mn-ea"/>
                <a:cs typeface="+mn-cs"/>
              </a:rPr>
            </a:br>
            <a:r>
              <a:rPr kumimoji="1" lang="ja-JP" altLang="en-US" sz="1200" b="0" i="0" u="none" strike="noStrike" kern="1200" dirty="0">
                <a:solidFill>
                  <a:schemeClr val="tx1"/>
                </a:solidFill>
                <a:effectLst/>
                <a:latin typeface="+mn-lt"/>
                <a:ea typeface="+mn-ea"/>
                <a:cs typeface="+mn-cs"/>
              </a:rPr>
              <a:t>・なるべく公共交通や自転車、徒歩で移動するようにしましょう。</a:t>
            </a:r>
            <a:br>
              <a:rPr kumimoji="1" lang="ja-JP" altLang="en-US" sz="1200" b="0" i="0" u="none" strike="noStrike" kern="1200" dirty="0">
                <a:solidFill>
                  <a:schemeClr val="tx1"/>
                </a:solidFill>
                <a:effectLst/>
                <a:latin typeface="+mn-lt"/>
                <a:ea typeface="+mn-ea"/>
                <a:cs typeface="+mn-cs"/>
              </a:rPr>
            </a:br>
            <a:r>
              <a:rPr kumimoji="1" lang="ja-JP" altLang="en-US" sz="1200" b="0" i="0" u="none" strike="noStrike" kern="1200" dirty="0">
                <a:solidFill>
                  <a:schemeClr val="tx1"/>
                </a:solidFill>
                <a:effectLst/>
                <a:latin typeface="+mn-lt"/>
                <a:ea typeface="+mn-ea"/>
                <a:cs typeface="+mn-cs"/>
              </a:rPr>
              <a:t>・持っている服を長く着たり、買う前に本当に必要か見極めたり、手放し方も考えましょう。</a:t>
            </a:r>
            <a:endParaRPr kumimoji="1" lang="en-US" altLang="ja-JP" sz="1200" b="0" i="0" u="none" strike="noStrike" kern="1200" dirty="0">
              <a:solidFill>
                <a:schemeClr val="tx1"/>
              </a:solidFill>
              <a:effectLst/>
              <a:latin typeface="+mn-lt"/>
              <a:ea typeface="+mn-ea"/>
              <a:cs typeface="+mn-cs"/>
            </a:endParaRPr>
          </a:p>
          <a:p>
            <a:br>
              <a:rPr kumimoji="1" lang="ja-JP" altLang="en-US" sz="1200" b="0" i="0" u="none" strike="noStrike" kern="1200" dirty="0">
                <a:solidFill>
                  <a:schemeClr val="tx1"/>
                </a:solidFill>
                <a:effectLst/>
                <a:latin typeface="+mn-lt"/>
                <a:ea typeface="+mn-ea"/>
                <a:cs typeface="+mn-cs"/>
              </a:rPr>
            </a:br>
            <a:r>
              <a:rPr kumimoji="1" lang="ja-JP" altLang="en-US" sz="1200" b="0" i="0" u="none" strike="noStrike" kern="1200" dirty="0">
                <a:solidFill>
                  <a:schemeClr val="tx1"/>
                </a:solidFill>
                <a:effectLst/>
                <a:latin typeface="+mn-lt"/>
                <a:ea typeface="+mn-ea"/>
                <a:cs typeface="+mn-cs"/>
              </a:rPr>
              <a:t>このような活動によって、空気中に出る二酸化炭素を減らして、地球の温暖化を止め、地球の環境を守ることができるんです。</a:t>
            </a:r>
            <a:r>
              <a:rPr lang="ja-JP" altLang="en-US" dirty="0"/>
              <a:t> </a:t>
            </a:r>
            <a:endParaRPr lang="en-US" altLang="ja-JP" dirty="0"/>
          </a:p>
          <a:p>
            <a:endParaRPr kumimoji="1" lang="en-US" altLang="ja-JP" dirty="0"/>
          </a:p>
          <a:p>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問いかけ</a:t>
            </a:r>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わたしたちにもできること、ほかに何かないかな？</a:t>
            </a:r>
            <a:endParaRPr kumimoji="1" lang="en-US" altLang="ja-JP" dirty="0">
              <a:latin typeface="ＭＳ 明朝" panose="02020609040205080304" pitchFamily="17" charset="-128"/>
              <a:ea typeface="ＭＳ 明朝" panose="02020609040205080304" pitchFamily="17" charset="-128"/>
            </a:endParaRPr>
          </a:p>
          <a:p>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子供</a:t>
            </a:r>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　反応　</a:t>
            </a:r>
            <a:r>
              <a:rPr kumimoji="1" lang="en-US" altLang="ja-JP" dirty="0">
                <a:latin typeface="ＭＳ 明朝" panose="02020609040205080304" pitchFamily="17" charset="-128"/>
                <a:ea typeface="ＭＳ 明朝" panose="02020609040205080304" pitchFamily="17" charset="-128"/>
              </a:rPr>
              <a:t>】</a:t>
            </a:r>
          </a:p>
          <a:p>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今みんなが言ってくれたことも、地球温暖化をとめるためにできることですね！</a:t>
            </a:r>
            <a:endParaRPr kumimoji="1" lang="en-US" altLang="ja-JP" dirty="0">
              <a:latin typeface="ＭＳ 明朝" panose="02020609040205080304" pitchFamily="17" charset="-128"/>
              <a:ea typeface="ＭＳ 明朝" panose="02020609040205080304" pitchFamily="17"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6DA9C1-EB1A-455D-82EE-D431B1712D6C}"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4248628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明朝" panose="02020609040205080304" pitchFamily="17" charset="-128"/>
                <a:ea typeface="ＭＳ 明朝" panose="02020609040205080304" pitchFamily="17" charset="-128"/>
              </a:rPr>
              <a:t>何ができるか分からなかった子も、大丈夫！今日からみんなでとりくむ「とやま環境チャレンジ</a:t>
            </a:r>
            <a:r>
              <a:rPr kumimoji="1" lang="en-US" altLang="ja-JP" dirty="0">
                <a:latin typeface="ＭＳ 明朝" panose="02020609040205080304" pitchFamily="17" charset="-128"/>
                <a:ea typeface="ＭＳ 明朝" panose="02020609040205080304" pitchFamily="17" charset="-128"/>
              </a:rPr>
              <a:t>10</a:t>
            </a:r>
            <a:r>
              <a:rPr kumimoji="1" lang="ja-JP" altLang="en-US" dirty="0">
                <a:latin typeface="ＭＳ 明朝" panose="02020609040205080304" pitchFamily="17" charset="-128"/>
                <a:ea typeface="ＭＳ 明朝" panose="02020609040205080304" pitchFamily="17" charset="-128"/>
              </a:rPr>
              <a:t>」でみんなで地球を守るために一緒にがんばりましょう！</a:t>
            </a:r>
            <a:endParaRPr kumimoji="1" lang="en-US" altLang="ja-JP" dirty="0">
              <a:latin typeface="ＭＳ 明朝" panose="02020609040205080304" pitchFamily="17" charset="-128"/>
              <a:ea typeface="ＭＳ 明朝" panose="02020609040205080304" pitchFamily="17" charset="-128"/>
            </a:endParaRPr>
          </a:p>
          <a:p>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～チャレンジ</a:t>
            </a:r>
            <a:r>
              <a:rPr kumimoji="1" lang="en-US" altLang="ja-JP" dirty="0">
                <a:latin typeface="ＭＳ 明朝" panose="02020609040205080304" pitchFamily="17" charset="-128"/>
                <a:ea typeface="ＭＳ 明朝" panose="02020609040205080304" pitchFamily="17" charset="-128"/>
              </a:rPr>
              <a:t>10</a:t>
            </a:r>
            <a:r>
              <a:rPr kumimoji="1" lang="ja-JP" altLang="en-US" dirty="0">
                <a:latin typeface="ＭＳ 明朝" panose="02020609040205080304" pitchFamily="17" charset="-128"/>
                <a:ea typeface="ＭＳ 明朝" panose="02020609040205080304" pitchFamily="17" charset="-128"/>
              </a:rPr>
              <a:t>の説明～</a:t>
            </a:r>
            <a:endParaRPr kumimoji="1" lang="en-US" altLang="ja-JP" dirty="0">
              <a:latin typeface="ＭＳ 明朝" panose="02020609040205080304" pitchFamily="17" charset="-128"/>
              <a:ea typeface="ＭＳ 明朝" panose="02020609040205080304" pitchFamily="17" charset="-128"/>
            </a:endParaRPr>
          </a:p>
          <a:p>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とやま環境チャレンジ</a:t>
            </a:r>
            <a:r>
              <a:rPr kumimoji="1" lang="en-US" altLang="ja-JP" dirty="0">
                <a:latin typeface="ＭＳ 明朝" panose="02020609040205080304" pitchFamily="17" charset="-128"/>
                <a:ea typeface="ＭＳ 明朝" panose="02020609040205080304" pitchFamily="17" charset="-128"/>
              </a:rPr>
              <a:t>10</a:t>
            </a:r>
            <a:r>
              <a:rPr kumimoji="1" lang="ja-JP" altLang="en-US" dirty="0">
                <a:latin typeface="ＭＳ 明朝" panose="02020609040205080304" pitchFamily="17" charset="-128"/>
                <a:ea typeface="ＭＳ 明朝" panose="02020609040205080304" pitchFamily="17" charset="-128"/>
              </a:rPr>
              <a:t>とは何かというと・・・、</a:t>
            </a:r>
            <a:endParaRPr kumimoji="1" lang="en-US" altLang="ja-JP" dirty="0">
              <a:latin typeface="ＭＳ 明朝" panose="02020609040205080304" pitchFamily="17" charset="-128"/>
              <a:ea typeface="ＭＳ 明朝" panose="02020609040205080304" pitchFamily="17" charset="-128"/>
            </a:endParaRPr>
          </a:p>
          <a:p>
            <a:endParaRPr kumimoji="1" lang="en-US" altLang="ja-JP" dirty="0">
              <a:latin typeface="ＭＳ 明朝" panose="02020609040205080304" pitchFamily="17" charset="-128"/>
              <a:ea typeface="ＭＳ 明朝" panose="02020609040205080304" pitchFamily="17" charset="-128"/>
            </a:endParaRPr>
          </a:p>
          <a:p>
            <a:r>
              <a:rPr kumimoji="1" lang="en-US" altLang="ja-JP" dirty="0">
                <a:latin typeface="ＭＳ 明朝" panose="02020609040205080304" pitchFamily="17" charset="-128"/>
                <a:ea typeface="ＭＳ 明朝" panose="02020609040205080304" pitchFamily="17" charset="-128"/>
              </a:rPr>
              <a:t>10</a:t>
            </a:r>
            <a:r>
              <a:rPr kumimoji="1" lang="ja-JP" altLang="en-US" dirty="0">
                <a:latin typeface="ＭＳ 明朝" panose="02020609040205080304" pitchFamily="17" charset="-128"/>
                <a:ea typeface="ＭＳ 明朝" panose="02020609040205080304" pitchFamily="17" charset="-128"/>
              </a:rPr>
              <a:t>歳になる小学４年生のみんなが、家庭でできる地球温暖化を止める取り組みを</a:t>
            </a:r>
            <a:r>
              <a:rPr kumimoji="1" lang="en-US" altLang="ja-JP" dirty="0">
                <a:latin typeface="ＭＳ 明朝" panose="02020609040205080304" pitchFamily="17" charset="-128"/>
                <a:ea typeface="ＭＳ 明朝" panose="02020609040205080304" pitchFamily="17" charset="-128"/>
              </a:rPr>
              <a:t>10</a:t>
            </a:r>
            <a:r>
              <a:rPr kumimoji="1" lang="ja-JP" altLang="en-US" dirty="0">
                <a:latin typeface="ＭＳ 明朝" panose="02020609040205080304" pitchFamily="17" charset="-128"/>
                <a:ea typeface="ＭＳ 明朝" panose="02020609040205080304" pitchFamily="17" charset="-128"/>
              </a:rPr>
              <a:t>コえらび、家族といっしょに４週間行います。</a:t>
            </a:r>
            <a:endParaRPr kumimoji="1" lang="en-US" altLang="ja-JP" dirty="0">
              <a:latin typeface="ＭＳ 明朝" panose="02020609040205080304" pitchFamily="17" charset="-128"/>
              <a:ea typeface="ＭＳ 明朝" panose="02020609040205080304" pitchFamily="17" charset="-128"/>
            </a:endParaRPr>
          </a:p>
          <a:p>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今年は県内の〇〇校の小学校の、○○人の小学４年生が取り組みます！</a:t>
            </a:r>
          </a:p>
        </p:txBody>
      </p:sp>
      <p:sp>
        <p:nvSpPr>
          <p:cNvPr id="4" name="スライド番号プレースホルダー 3"/>
          <p:cNvSpPr>
            <a:spLocks noGrp="1"/>
          </p:cNvSpPr>
          <p:nvPr>
            <p:ph type="sldNum" sz="quarter" idx="10"/>
          </p:nvPr>
        </p:nvSpPr>
        <p:spPr/>
        <p:txBody>
          <a:bodyPr/>
          <a:lstStyle/>
          <a:p>
            <a:fld id="{210E872E-E8CD-4071-B065-1E1421F249C9}" type="slidenum">
              <a:rPr kumimoji="1" lang="ja-JP" altLang="en-US" smtClean="0"/>
              <a:t>24</a:t>
            </a:fld>
            <a:endParaRPr kumimoji="1" lang="ja-JP" altLang="en-US"/>
          </a:p>
        </p:txBody>
      </p:sp>
    </p:spTree>
    <p:extLst>
      <p:ext uri="{BB962C8B-B14F-4D97-AF65-F5344CB8AC3E}">
        <p14:creationId xmlns:p14="http://schemas.microsoft.com/office/powerpoint/2010/main" val="28314087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明朝" panose="02020609040205080304" pitchFamily="17" charset="-128"/>
                <a:ea typeface="ＭＳ 明朝" panose="02020609040205080304" pitchFamily="17" charset="-128"/>
              </a:rPr>
              <a:t>とやま環境チャレンジ</a:t>
            </a:r>
            <a:r>
              <a:rPr kumimoji="1" lang="en-US" altLang="ja-JP" dirty="0">
                <a:latin typeface="ＭＳ 明朝" panose="02020609040205080304" pitchFamily="17" charset="-128"/>
                <a:ea typeface="ＭＳ 明朝" panose="02020609040205080304" pitchFamily="17" charset="-128"/>
              </a:rPr>
              <a:t>10</a:t>
            </a:r>
            <a:r>
              <a:rPr kumimoji="1" lang="ja-JP" altLang="en-US">
                <a:latin typeface="ＭＳ 明朝" panose="02020609040205080304" pitchFamily="17" charset="-128"/>
                <a:ea typeface="ＭＳ 明朝" panose="02020609040205080304" pitchFamily="17" charset="-128"/>
              </a:rPr>
              <a:t>はアプリがあります！</a:t>
            </a:r>
            <a:endParaRPr kumimoji="1" lang="en-US" altLang="ja-JP" dirty="0">
              <a:latin typeface="ＭＳ 明朝" panose="02020609040205080304" pitchFamily="17" charset="-128"/>
              <a:ea typeface="ＭＳ 明朝" panose="02020609040205080304" pitchFamily="17" charset="-128"/>
            </a:endParaRPr>
          </a:p>
          <a:p>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とやま環境チャレンジ</a:t>
            </a:r>
            <a:r>
              <a:rPr kumimoji="1" lang="en-US" altLang="ja-JP" dirty="0">
                <a:latin typeface="ＭＳ 明朝" panose="02020609040205080304" pitchFamily="17" charset="-128"/>
                <a:ea typeface="ＭＳ 明朝" panose="02020609040205080304" pitchFamily="17" charset="-128"/>
              </a:rPr>
              <a:t>10</a:t>
            </a:r>
            <a:r>
              <a:rPr kumimoji="1" lang="ja-JP" altLang="en-US" dirty="0">
                <a:latin typeface="ＭＳ 明朝" panose="02020609040205080304" pitchFamily="17" charset="-128"/>
                <a:ea typeface="ＭＳ 明朝" panose="02020609040205080304" pitchFamily="17" charset="-128"/>
              </a:rPr>
              <a:t>のアプリの操作の仕方の動画を見ましょう。</a:t>
            </a:r>
          </a:p>
        </p:txBody>
      </p:sp>
      <p:sp>
        <p:nvSpPr>
          <p:cNvPr id="4" name="スライド番号プレースホルダー 3"/>
          <p:cNvSpPr>
            <a:spLocks noGrp="1"/>
          </p:cNvSpPr>
          <p:nvPr>
            <p:ph type="sldNum" sz="quarter" idx="10"/>
          </p:nvPr>
        </p:nvSpPr>
        <p:spPr/>
        <p:txBody>
          <a:bodyPr/>
          <a:lstStyle/>
          <a:p>
            <a:fld id="{210E872E-E8CD-4071-B065-1E1421F249C9}" type="slidenum">
              <a:rPr kumimoji="1" lang="ja-JP" altLang="en-US" smtClean="0"/>
              <a:t>25</a:t>
            </a:fld>
            <a:endParaRPr kumimoji="1" lang="ja-JP" altLang="en-US"/>
          </a:p>
        </p:txBody>
      </p:sp>
    </p:spTree>
    <p:extLst>
      <p:ext uri="{BB962C8B-B14F-4D97-AF65-F5344CB8AC3E}">
        <p14:creationId xmlns:p14="http://schemas.microsoft.com/office/powerpoint/2010/main" val="23079750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明朝" panose="02020609040205080304" pitchFamily="17" charset="-128"/>
                <a:ea typeface="ＭＳ 明朝" panose="02020609040205080304" pitchFamily="17" charset="-128"/>
              </a:rPr>
              <a:t>今日からみんなは、美しい地球を守るわが家の環境大臣です！</a:t>
            </a:r>
            <a:endParaRPr kumimoji="1" lang="en-US" altLang="ja-JP" dirty="0">
              <a:latin typeface="ＭＳ 明朝" panose="02020609040205080304" pitchFamily="17" charset="-128"/>
              <a:ea typeface="ＭＳ 明朝" panose="02020609040205080304" pitchFamily="17" charset="-128"/>
            </a:endParaRPr>
          </a:p>
          <a:p>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家族や友達と一緒に、地球やふるさと富山を守るためにチャレンジ</a:t>
            </a:r>
            <a:r>
              <a:rPr kumimoji="1" lang="en-US" altLang="ja-JP" dirty="0">
                <a:latin typeface="ＭＳ 明朝" panose="02020609040205080304" pitchFamily="17" charset="-128"/>
                <a:ea typeface="ＭＳ 明朝" panose="02020609040205080304" pitchFamily="17" charset="-128"/>
              </a:rPr>
              <a:t>10</a:t>
            </a:r>
            <a:r>
              <a:rPr kumimoji="1" lang="ja-JP" altLang="en-US" dirty="0">
                <a:latin typeface="ＭＳ 明朝" panose="02020609040205080304" pitchFamily="17" charset="-128"/>
                <a:ea typeface="ＭＳ 明朝" panose="02020609040205080304" pitchFamily="17" charset="-128"/>
              </a:rPr>
              <a:t>にとりくみましょう！</a:t>
            </a:r>
            <a:endParaRPr kumimoji="1" lang="en-US" altLang="ja-JP" dirty="0">
              <a:latin typeface="ＭＳ 明朝" panose="02020609040205080304" pitchFamily="17" charset="-128"/>
              <a:ea typeface="ＭＳ 明朝" panose="02020609040205080304" pitchFamily="17" charset="-128"/>
            </a:endParaRPr>
          </a:p>
          <a:p>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みんな、今日勉強したことを１つでもいいからおうちに持ち帰って家族の人と話してみてね！</a:t>
            </a:r>
            <a:endParaRPr kumimoji="1" lang="en-US" altLang="ja-JP" dirty="0">
              <a:latin typeface="ＭＳ 明朝" panose="02020609040205080304" pitchFamily="17" charset="-128"/>
              <a:ea typeface="ＭＳ 明朝" panose="02020609040205080304" pitchFamily="17" charset="-128"/>
            </a:endParaRPr>
          </a:p>
          <a:p>
            <a:endParaRPr kumimoji="1" lang="en-US" altLang="ja-JP" dirty="0"/>
          </a:p>
        </p:txBody>
      </p:sp>
      <p:sp>
        <p:nvSpPr>
          <p:cNvPr id="4" name="スライド番号プレースホルダー 3"/>
          <p:cNvSpPr>
            <a:spLocks noGrp="1"/>
          </p:cNvSpPr>
          <p:nvPr>
            <p:ph type="sldNum" sz="quarter" idx="10"/>
          </p:nvPr>
        </p:nvSpPr>
        <p:spPr/>
        <p:txBody>
          <a:bodyPr/>
          <a:lstStyle/>
          <a:p>
            <a:fld id="{210E872E-E8CD-4071-B065-1E1421F249C9}" type="slidenum">
              <a:rPr lang="ja-JP" altLang="en-US" smtClean="0">
                <a:solidFill>
                  <a:prstClr val="black"/>
                </a:solidFill>
              </a:rPr>
              <a:pPr/>
              <a:t>26</a:t>
            </a:fld>
            <a:endParaRPr lang="ja-JP" altLang="en-US">
              <a:solidFill>
                <a:prstClr val="black"/>
              </a:solidFill>
            </a:endParaRPr>
          </a:p>
        </p:txBody>
      </p:sp>
    </p:spTree>
    <p:extLst>
      <p:ext uri="{BB962C8B-B14F-4D97-AF65-F5344CB8AC3E}">
        <p14:creationId xmlns:p14="http://schemas.microsoft.com/office/powerpoint/2010/main" val="10946920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明朝" panose="02020609040205080304" pitchFamily="17" charset="-128"/>
                <a:ea typeface="ＭＳ 明朝" panose="02020609040205080304" pitchFamily="17" charset="-128"/>
              </a:rPr>
              <a:t>それでは後編教室で会えるのを楽しみにしています！</a:t>
            </a:r>
            <a:endParaRPr kumimoji="1" lang="en-US" altLang="ja-JP" dirty="0">
              <a:latin typeface="ＭＳ 明朝" panose="02020609040205080304" pitchFamily="17" charset="-128"/>
              <a:ea typeface="ＭＳ 明朝" panose="02020609040205080304" pitchFamily="17" charset="-128"/>
            </a:endParaRPr>
          </a:p>
          <a:p>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みんな、１ヶ月間の取組みもがんばってくださいね！</a:t>
            </a:r>
            <a:endParaRPr kumimoji="1" lang="en-US" altLang="ja-JP" dirty="0">
              <a:latin typeface="ＭＳ 明朝" panose="02020609040205080304" pitchFamily="17" charset="-128"/>
              <a:ea typeface="ＭＳ 明朝" panose="02020609040205080304" pitchFamily="17" charset="-128"/>
            </a:endParaRPr>
          </a:p>
          <a:p>
            <a:endParaRPr kumimoji="1" lang="en-US" altLang="ja-JP"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210E872E-E8CD-4071-B065-1E1421F249C9}" type="slidenum">
              <a:rPr kumimoji="1" lang="ja-JP" altLang="en-US" smtClean="0"/>
              <a:t>27</a:t>
            </a:fld>
            <a:endParaRPr kumimoji="1" lang="ja-JP" altLang="en-US"/>
          </a:p>
        </p:txBody>
      </p:sp>
    </p:spTree>
    <p:extLst>
      <p:ext uri="{BB962C8B-B14F-4D97-AF65-F5344CB8AC3E}">
        <p14:creationId xmlns:p14="http://schemas.microsoft.com/office/powerpoint/2010/main" val="1013528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クリック</a:t>
            </a:r>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○○小学校のみなさん、こんにちは。私は地球温暖化防止活動推進員の○○といいます。今日はみんなと「地球温暖化」について楽しく勉強したいと思いますので、よろしくお願いします。</a:t>
            </a:r>
            <a:endParaRPr kumimoji="1" lang="en-US" altLang="ja-JP" dirty="0">
              <a:latin typeface="ＭＳ 明朝" panose="02020609040205080304" pitchFamily="17" charset="-128"/>
              <a:ea typeface="ＭＳ 明朝" panose="02020609040205080304" pitchFamily="17" charset="-128"/>
            </a:endParaRPr>
          </a:p>
          <a:p>
            <a:endParaRPr kumimoji="1" lang="en-US" altLang="ja-JP"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210E872E-E8CD-4071-B065-1E1421F249C9}" type="slidenum">
              <a:rPr kumimoji="1" lang="ja-JP" altLang="en-US" smtClean="0"/>
              <a:t>3</a:t>
            </a:fld>
            <a:endParaRPr kumimoji="1" lang="ja-JP" altLang="en-US"/>
          </a:p>
        </p:txBody>
      </p:sp>
    </p:spTree>
    <p:extLst>
      <p:ext uri="{BB962C8B-B14F-4D97-AF65-F5344CB8AC3E}">
        <p14:creationId xmlns:p14="http://schemas.microsoft.com/office/powerpoint/2010/main" val="3169737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明朝" panose="02020609040205080304" pitchFamily="17" charset="-128"/>
                <a:ea typeface="ＭＳ 明朝" panose="02020609040205080304" pitchFamily="17" charset="-128"/>
              </a:rPr>
              <a:t>今日勉強することは大きく分けて５つです。</a:t>
            </a:r>
            <a:endParaRPr kumimoji="1" lang="en-US" altLang="ja-JP" dirty="0">
              <a:latin typeface="ＭＳ 明朝" panose="02020609040205080304" pitchFamily="17" charset="-128"/>
              <a:ea typeface="ＭＳ 明朝" panose="02020609040205080304" pitchFamily="17" charset="-128"/>
            </a:endParaRPr>
          </a:p>
          <a:p>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１つ目</a:t>
            </a:r>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クリック</a:t>
            </a:r>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「地球温暖化って何だろう？」</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２つ目</a:t>
            </a:r>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クリック</a:t>
            </a:r>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「今、地球では何が起こっているの？」</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３つ目</a:t>
            </a:r>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クリック</a:t>
            </a:r>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「ぼくたち、わたしたちにできることは何だろう？」</a:t>
            </a:r>
            <a:endParaRPr kumimoji="1" lang="en-US" altLang="ja-JP" dirty="0">
              <a:latin typeface="ＭＳ 明朝" panose="02020609040205080304" pitchFamily="17" charset="-128"/>
              <a:ea typeface="ＭＳ 明朝" panose="02020609040205080304" pitchFamily="17" charset="-128"/>
            </a:endParaRPr>
          </a:p>
          <a:p>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この３つです。今日勉強することは全部覚えられなくてもいいです。何か１つだけ覚えて、家に帰って家族の人たちと話をしてみてください。</a:t>
            </a:r>
            <a:endParaRPr kumimoji="1" lang="en-US" altLang="ja-JP" dirty="0">
              <a:latin typeface="ＭＳ 明朝" panose="02020609040205080304" pitchFamily="17" charset="-128"/>
              <a:ea typeface="ＭＳ 明朝" panose="02020609040205080304" pitchFamily="17" charset="-128"/>
            </a:endParaRPr>
          </a:p>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210E872E-E8CD-4071-B065-1E1421F249C9}" type="slidenum">
              <a:rPr kumimoji="1" lang="ja-JP" altLang="en-US" smtClean="0"/>
              <a:t>4</a:t>
            </a:fld>
            <a:endParaRPr kumimoji="1" lang="ja-JP" altLang="en-US"/>
          </a:p>
        </p:txBody>
      </p:sp>
    </p:spTree>
    <p:extLst>
      <p:ext uri="{BB962C8B-B14F-4D97-AF65-F5344CB8AC3E}">
        <p14:creationId xmlns:p14="http://schemas.microsoft.com/office/powerpoint/2010/main" val="2788112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明朝" panose="02020609040205080304" pitchFamily="17" charset="-128"/>
                <a:ea typeface="ＭＳ 明朝" panose="02020609040205080304" pitchFamily="17" charset="-128"/>
              </a:rPr>
              <a:t>それでは始めます。</a:t>
            </a:r>
            <a:endParaRPr kumimoji="1" lang="en-US" altLang="ja-JP" dirty="0">
              <a:latin typeface="ＭＳ 明朝" panose="02020609040205080304" pitchFamily="17" charset="-128"/>
              <a:ea typeface="ＭＳ 明朝" panose="02020609040205080304" pitchFamily="17" charset="-128"/>
            </a:endParaRPr>
          </a:p>
          <a:p>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問いかけ</a:t>
            </a:r>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さて、みんな「地球温暖化」という言葉を聞いたことがある人いるかな？お父さんお母さんが話していたり、ニュースで流れているのを聞いたことがある人はいますか？</a:t>
            </a:r>
            <a:r>
              <a:rPr kumimoji="1" lang="en-US" altLang="ja-JP" dirty="0">
                <a:latin typeface="ＭＳ 明朝" panose="02020609040205080304" pitchFamily="17" charset="-128"/>
                <a:ea typeface="ＭＳ 明朝" panose="02020609040205080304" pitchFamily="17" charset="-128"/>
              </a:rPr>
              <a:t>】</a:t>
            </a:r>
          </a:p>
          <a:p>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子供</a:t>
            </a:r>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　反応　</a:t>
            </a:r>
            <a:r>
              <a:rPr kumimoji="1" lang="en-US" altLang="ja-JP" dirty="0">
                <a:latin typeface="ＭＳ 明朝" panose="02020609040205080304" pitchFamily="17" charset="-128"/>
                <a:ea typeface="ＭＳ 明朝" panose="02020609040205080304" pitchFamily="17" charset="-128"/>
              </a:rPr>
              <a:t>】</a:t>
            </a:r>
          </a:p>
          <a:p>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みんなありがとう。聞いたことがある人、言葉を知っている人、色々いましたね。</a:t>
            </a:r>
            <a:endParaRPr kumimoji="1" lang="en-US" altLang="ja-JP" dirty="0">
              <a:latin typeface="ＭＳ 明朝" panose="02020609040205080304" pitchFamily="17" charset="-128"/>
              <a:ea typeface="ＭＳ 明朝" panose="02020609040205080304" pitchFamily="17" charset="-128"/>
            </a:endParaRPr>
          </a:p>
          <a:p>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では地球温暖化とは一体何なのでしょうか？</a:t>
            </a:r>
            <a:endParaRPr kumimoji="1" lang="en-US" altLang="ja-JP"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210E872E-E8CD-4071-B065-1E1421F249C9}" type="slidenum">
              <a:rPr lang="ja-JP" altLang="en-US" smtClean="0">
                <a:solidFill>
                  <a:prstClr val="black"/>
                </a:solidFill>
              </a:rPr>
              <a:pPr/>
              <a:t>5</a:t>
            </a:fld>
            <a:endParaRPr lang="ja-JP" altLang="en-US">
              <a:solidFill>
                <a:prstClr val="black"/>
              </a:solidFill>
            </a:endParaRPr>
          </a:p>
        </p:txBody>
      </p:sp>
    </p:spTree>
    <p:extLst>
      <p:ext uri="{BB962C8B-B14F-4D97-AF65-F5344CB8AC3E}">
        <p14:creationId xmlns:p14="http://schemas.microsoft.com/office/powerpoint/2010/main" val="1094692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明朝" panose="02020609040205080304" pitchFamily="17" charset="-128"/>
                <a:ea typeface="ＭＳ 明朝" panose="02020609040205080304" pitchFamily="17" charset="-128"/>
              </a:rPr>
              <a:t>地球温暖化とは、地球があたたかくなっていくことです。</a:t>
            </a:r>
            <a:endParaRPr kumimoji="1" lang="en-US" altLang="ja-JP" dirty="0">
              <a:latin typeface="ＭＳ 明朝" panose="02020609040205080304" pitchFamily="17" charset="-128"/>
              <a:ea typeface="ＭＳ 明朝" panose="02020609040205080304" pitchFamily="17" charset="-128"/>
            </a:endParaRPr>
          </a:p>
          <a:p>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今地球は、右側の地球くんのように、寒くないのに、布団の上にもう一枚布団をかぶっている状態なんです。</a:t>
            </a:r>
            <a:endParaRPr kumimoji="1" lang="en-US" altLang="ja-JP" dirty="0">
              <a:latin typeface="ＭＳ 明朝" panose="02020609040205080304" pitchFamily="17" charset="-128"/>
              <a:ea typeface="ＭＳ 明朝" panose="02020609040205080304" pitchFamily="17" charset="-128"/>
            </a:endParaRPr>
          </a:p>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210E872E-E8CD-4071-B065-1E1421F249C9}" type="slidenum">
              <a:rPr kumimoji="1" lang="ja-JP" altLang="en-US" smtClean="0"/>
              <a:t>6</a:t>
            </a:fld>
            <a:endParaRPr kumimoji="1" lang="ja-JP" altLang="en-US"/>
          </a:p>
        </p:txBody>
      </p:sp>
    </p:spTree>
    <p:extLst>
      <p:ext uri="{BB962C8B-B14F-4D97-AF65-F5344CB8AC3E}">
        <p14:creationId xmlns:p14="http://schemas.microsoft.com/office/powerpoint/2010/main" val="1094692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明朝" panose="02020609040205080304" pitchFamily="17" charset="-128"/>
                <a:ea typeface="ＭＳ 明朝" panose="02020609040205080304" pitchFamily="17" charset="-128"/>
              </a:rPr>
              <a:t>それじゃあ、なぜ、あたたかくなっているか、知っていますか？（児童に聞いてみる）</a:t>
            </a:r>
          </a:p>
          <a:p>
            <a:endParaRPr kumimoji="1" lang="ja-JP" altLang="en-US"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・私たちが便利な生活を送るために、</a:t>
            </a:r>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クリック</a:t>
            </a:r>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普段何気なく使っている電気は、</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皆さんの目には見えなくとも、</a:t>
            </a:r>
            <a:endParaRPr kumimoji="1" lang="en-US" altLang="ja-JP" dirty="0">
              <a:latin typeface="ＭＳ 明朝" panose="02020609040205080304" pitchFamily="17" charset="-128"/>
              <a:ea typeface="ＭＳ 明朝" panose="02020609040205080304" pitchFamily="17" charset="-128"/>
            </a:endParaRPr>
          </a:p>
          <a:p>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クリック</a:t>
            </a:r>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遠くにある電気を作る火力発電所で、沢山の石油や石炭などを燃やして発電しています。</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このとき、</a:t>
            </a:r>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クリック</a:t>
            </a:r>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たくさんの「地球をあたためるガス」を出しています。</a:t>
            </a:r>
          </a:p>
          <a:p>
            <a:endParaRPr kumimoji="1" lang="ja-JP" altLang="en-US"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a:t>
            </a:r>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クリック</a:t>
            </a:r>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石油から作られたガソリンで走る車からも、排気ガスと一緒に、</a:t>
            </a:r>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クリック</a:t>
            </a:r>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たくさんの「地球をあたためるガス」を出しています。</a:t>
            </a:r>
            <a:endParaRPr kumimoji="1" lang="en-US" altLang="ja-JP"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210E872E-E8CD-4071-B065-1E1421F249C9}" type="slidenum">
              <a:rPr kumimoji="1" lang="ja-JP" altLang="en-US" smtClean="0"/>
              <a:t>7</a:t>
            </a:fld>
            <a:endParaRPr kumimoji="1" lang="ja-JP" altLang="en-US"/>
          </a:p>
        </p:txBody>
      </p:sp>
    </p:spTree>
    <p:extLst>
      <p:ext uri="{BB962C8B-B14F-4D97-AF65-F5344CB8AC3E}">
        <p14:creationId xmlns:p14="http://schemas.microsoft.com/office/powerpoint/2010/main" val="1662908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F6B0F-7686-996A-38A3-CDA24799D55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9208D34-8EFD-DD6B-1E71-A786725450E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BE3DD85-E7D2-8F24-5E29-C7B15F440007}"/>
              </a:ext>
            </a:extLst>
          </p:cNvPr>
          <p:cNvSpPr>
            <a:spLocks noGrp="1"/>
          </p:cNvSpPr>
          <p:nvPr>
            <p:ph type="body" idx="1"/>
          </p:nvPr>
        </p:nvSpPr>
        <p:spPr/>
        <p:txBody>
          <a:bodyPr/>
          <a:lstStyle/>
          <a:p>
            <a:r>
              <a:rPr kumimoji="1" lang="ja-JP" altLang="en-US" dirty="0">
                <a:latin typeface="ＭＳ 明朝" panose="02020609040205080304" pitchFamily="17" charset="-128"/>
                <a:ea typeface="ＭＳ 明朝" panose="02020609040205080304" pitchFamily="17" charset="-128"/>
              </a:rPr>
              <a:t>私たちが、</a:t>
            </a:r>
            <a:endParaRPr kumimoji="1" lang="en-US" altLang="ja-JP" dirty="0">
              <a:latin typeface="ＭＳ 明朝" panose="02020609040205080304" pitchFamily="17" charset="-128"/>
              <a:ea typeface="ＭＳ 明朝" panose="02020609040205080304" pitchFamily="17" charset="-128"/>
            </a:endParaRPr>
          </a:p>
          <a:p>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クリック</a:t>
            </a:r>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誰もいないのに部屋の照明をつけっぱなし、テレビをつけっぱなしにしたり、</a:t>
            </a:r>
            <a:endParaRPr kumimoji="1" lang="en-US" altLang="ja-JP" dirty="0">
              <a:latin typeface="ＭＳ 明朝" panose="02020609040205080304" pitchFamily="17" charset="-128"/>
              <a:ea typeface="ＭＳ 明朝" panose="02020609040205080304" pitchFamily="17" charset="-128"/>
            </a:endParaRPr>
          </a:p>
          <a:p>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クリック</a:t>
            </a:r>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冷房や暖房をガンガンつけたりするなど、ムダに電気を使ったり、</a:t>
            </a:r>
            <a:endParaRPr kumimoji="1" lang="en-US" altLang="ja-JP" dirty="0">
              <a:latin typeface="ＭＳ 明朝" panose="02020609040205080304" pitchFamily="17" charset="-128"/>
              <a:ea typeface="ＭＳ 明朝" panose="02020609040205080304" pitchFamily="17" charset="-128"/>
            </a:endParaRPr>
          </a:p>
          <a:p>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クリック</a:t>
            </a:r>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発電所や工場などで石油、石炭などをどんどん燃やしたり、</a:t>
            </a:r>
            <a:endParaRPr kumimoji="1" lang="en-US" altLang="ja-JP" dirty="0">
              <a:latin typeface="ＭＳ 明朝" panose="02020609040205080304" pitchFamily="17" charset="-128"/>
              <a:ea typeface="ＭＳ 明朝" panose="02020609040205080304" pitchFamily="17"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クリック</a:t>
            </a:r>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ガソリンで走る車をたくさん走らせたりしたことで、</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「地球をあたためるガス」がたくさん出てしまいました。</a:t>
            </a:r>
            <a:endParaRPr kumimoji="1" lang="en-US" altLang="ja-JP" dirty="0">
              <a:latin typeface="ＭＳ 明朝" panose="02020609040205080304" pitchFamily="17" charset="-128"/>
              <a:ea typeface="ＭＳ 明朝" panose="02020609040205080304" pitchFamily="17" charset="-128"/>
            </a:endParaRPr>
          </a:p>
          <a:p>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これが原因で、</a:t>
            </a:r>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クリック</a:t>
            </a:r>
            <a:r>
              <a:rPr kumimoji="1" lang="en-US" altLang="ja-JP" dirty="0">
                <a:latin typeface="ＭＳ 明朝" panose="02020609040205080304" pitchFamily="17" charset="-128"/>
                <a:ea typeface="ＭＳ 明朝" panose="02020609040205080304" pitchFamily="17" charset="-128"/>
              </a:rPr>
              <a:t>】</a:t>
            </a:r>
            <a:r>
              <a:rPr kumimoji="1" lang="ja-JP" altLang="en-US" dirty="0">
                <a:latin typeface="ＭＳ 明朝" panose="02020609040205080304" pitchFamily="17" charset="-128"/>
                <a:ea typeface="ＭＳ 明朝" panose="02020609040205080304" pitchFamily="17" charset="-128"/>
              </a:rPr>
              <a:t>地球が今まで以上にあたたかくなり、地球温暖化になってしまいました。</a:t>
            </a:r>
            <a:endParaRPr kumimoji="1" lang="en-US" altLang="ja-JP" dirty="0">
              <a:latin typeface="ＭＳ 明朝" panose="02020609040205080304" pitchFamily="17" charset="-128"/>
              <a:ea typeface="ＭＳ 明朝" panose="02020609040205080304" pitchFamily="17" charset="-128"/>
            </a:endParaRPr>
          </a:p>
        </p:txBody>
      </p:sp>
      <p:sp>
        <p:nvSpPr>
          <p:cNvPr id="4" name="スライド番号プレースホルダー 3">
            <a:extLst>
              <a:ext uri="{FF2B5EF4-FFF2-40B4-BE49-F238E27FC236}">
                <a16:creationId xmlns:a16="http://schemas.microsoft.com/office/drawing/2014/main" id="{6C87DD99-67DB-FCE8-F72A-D2AE92601EDE}"/>
              </a:ext>
            </a:extLst>
          </p:cNvPr>
          <p:cNvSpPr>
            <a:spLocks noGrp="1"/>
          </p:cNvSpPr>
          <p:nvPr>
            <p:ph type="sldNum" sz="quarter" idx="10"/>
          </p:nvPr>
        </p:nvSpPr>
        <p:spPr/>
        <p:txBody>
          <a:bodyPr/>
          <a:lstStyle/>
          <a:p>
            <a:fld id="{210E872E-E8CD-4071-B065-1E1421F249C9}" type="slidenum">
              <a:rPr kumimoji="1" lang="ja-JP" altLang="en-US" smtClean="0"/>
              <a:t>8</a:t>
            </a:fld>
            <a:endParaRPr kumimoji="1" lang="ja-JP" altLang="en-US"/>
          </a:p>
        </p:txBody>
      </p:sp>
    </p:spTree>
    <p:extLst>
      <p:ext uri="{BB962C8B-B14F-4D97-AF65-F5344CB8AC3E}">
        <p14:creationId xmlns:p14="http://schemas.microsoft.com/office/powerpoint/2010/main" val="3469433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latin typeface="Arial" pitchFamily="34" charset="0"/>
                <a:ea typeface="ＭＳ Ｐ明朝" pitchFamily="18" charset="-128"/>
              </a:rPr>
              <a:t>簡単に地球温暖化の仕組みをお話しします。</a:t>
            </a:r>
            <a:endParaRPr lang="en-US" altLang="ja-JP" dirty="0">
              <a:latin typeface="Arial" pitchFamily="34" charset="0"/>
              <a:ea typeface="ＭＳ Ｐ明朝" pitchFamily="18" charset="-128"/>
            </a:endParaRPr>
          </a:p>
          <a:p>
            <a:pPr eaLnBrk="1" hangingPunct="1"/>
            <a:endParaRPr lang="en-US" altLang="ja-JP" dirty="0">
              <a:latin typeface="Arial" pitchFamily="34" charset="0"/>
              <a:ea typeface="ＭＳ Ｐ明朝" pitchFamily="18" charset="-128"/>
            </a:endParaRPr>
          </a:p>
          <a:p>
            <a:pPr eaLnBrk="1" hangingPunct="1"/>
            <a:r>
              <a:rPr lang="ja-JP" altLang="en-US" dirty="0">
                <a:latin typeface="Arial" pitchFamily="34" charset="0"/>
                <a:ea typeface="ＭＳ Ｐ明朝" pitchFamily="18" charset="-128"/>
              </a:rPr>
              <a:t>・地球の周りには「温室効果ガス」と呼ばれている地球をあたためるガスがあります。このガスは、二酸化炭素とよばれるものや水蒸気（水）などからできています。</a:t>
            </a:r>
            <a:endParaRPr lang="en-US" altLang="ja-JP" dirty="0">
              <a:latin typeface="Arial" pitchFamily="34" charset="0"/>
              <a:ea typeface="ＭＳ Ｐ明朝" pitchFamily="18" charset="-128"/>
            </a:endParaRPr>
          </a:p>
          <a:p>
            <a:pPr eaLnBrk="1" hangingPunct="1"/>
            <a:endParaRPr lang="en-US" altLang="ja-JP" dirty="0">
              <a:latin typeface="Arial" pitchFamily="34" charset="0"/>
              <a:ea typeface="ＭＳ Ｐ明朝" pitchFamily="18" charset="-128"/>
            </a:endParaRPr>
          </a:p>
          <a:p>
            <a:pPr eaLnBrk="1" hangingPunct="1"/>
            <a:r>
              <a:rPr lang="ja-JP" altLang="en-US" dirty="0">
                <a:latin typeface="Arial" pitchFamily="34" charset="0"/>
                <a:ea typeface="ＭＳ Ｐ明朝" pitchFamily="18" charset="-128"/>
              </a:rPr>
              <a:t>・この地球をあたためるガスは、（太陽から降り注ぐ光が地球の地面を温め、その地面から出てくる熱を吸収して）地球の平均気温を</a:t>
            </a:r>
            <a:r>
              <a:rPr lang="en-US" altLang="ja-JP" dirty="0">
                <a:latin typeface="Arial" pitchFamily="34" charset="0"/>
                <a:ea typeface="ＭＳ Ｐ明朝" pitchFamily="18" charset="-128"/>
              </a:rPr>
              <a:t>【</a:t>
            </a:r>
            <a:r>
              <a:rPr lang="ja-JP" altLang="en-US" dirty="0">
                <a:latin typeface="Arial" pitchFamily="34" charset="0"/>
                <a:ea typeface="ＭＳ Ｐ明朝" pitchFamily="18" charset="-128"/>
              </a:rPr>
              <a:t>クリック</a:t>
            </a:r>
            <a:r>
              <a:rPr lang="en-US" altLang="ja-JP" dirty="0">
                <a:latin typeface="Arial" pitchFamily="34" charset="0"/>
                <a:ea typeface="ＭＳ Ｐ明朝" pitchFamily="18" charset="-128"/>
              </a:rPr>
              <a:t>】</a:t>
            </a:r>
            <a:r>
              <a:rPr lang="ja-JP" altLang="en-US" dirty="0">
                <a:latin typeface="Arial" pitchFamily="34" charset="0"/>
                <a:ea typeface="ＭＳ Ｐ明朝" pitchFamily="18" charset="-128"/>
              </a:rPr>
              <a:t>１４度くらいに保ってくれています。</a:t>
            </a:r>
            <a:endParaRPr lang="en-US" altLang="ja-JP" dirty="0">
              <a:latin typeface="Arial" pitchFamily="34" charset="0"/>
              <a:ea typeface="ＭＳ Ｐ明朝" pitchFamily="18" charset="-128"/>
            </a:endParaRPr>
          </a:p>
          <a:p>
            <a:pPr eaLnBrk="1" hangingPunct="1"/>
            <a:endParaRPr lang="en-US" altLang="ja-JP" dirty="0">
              <a:latin typeface="Arial" pitchFamily="34" charset="0"/>
              <a:ea typeface="ＭＳ Ｐ明朝" pitchFamily="18" charset="-128"/>
            </a:endParaRPr>
          </a:p>
          <a:p>
            <a:pPr eaLnBrk="1" hangingPunct="1"/>
            <a:r>
              <a:rPr lang="ja-JP" altLang="en-US" dirty="0">
                <a:latin typeface="Arial" pitchFamily="34" charset="0"/>
                <a:ea typeface="ＭＳ Ｐ明朝" pitchFamily="18" charset="-128"/>
              </a:rPr>
              <a:t>・このガスがないと、地球は</a:t>
            </a:r>
            <a:r>
              <a:rPr lang="en-US" altLang="ja-JP" dirty="0">
                <a:latin typeface="Arial" pitchFamily="34" charset="0"/>
                <a:ea typeface="ＭＳ Ｐ明朝" pitchFamily="18" charset="-128"/>
              </a:rPr>
              <a:t>【</a:t>
            </a:r>
            <a:r>
              <a:rPr lang="ja-JP" altLang="en-US" dirty="0">
                <a:latin typeface="Arial" pitchFamily="34" charset="0"/>
                <a:ea typeface="ＭＳ Ｐ明朝" pitchFamily="18" charset="-128"/>
              </a:rPr>
              <a:t>クリック</a:t>
            </a:r>
            <a:r>
              <a:rPr lang="en-US" altLang="ja-JP" dirty="0">
                <a:latin typeface="Arial" pitchFamily="34" charset="0"/>
                <a:ea typeface="ＭＳ Ｐ明朝" pitchFamily="18" charset="-128"/>
              </a:rPr>
              <a:t>】</a:t>
            </a:r>
            <a:r>
              <a:rPr lang="ja-JP" altLang="en-US" dirty="0">
                <a:latin typeface="Arial" pitchFamily="34" charset="0"/>
                <a:ea typeface="ＭＳ Ｐ明朝" pitchFamily="18" charset="-128"/>
              </a:rPr>
              <a:t>マイナス１９℃くらいになると言われています。これは、冷蔵庫の冷凍室とだいたい同じ温度です。</a:t>
            </a:r>
            <a:endParaRPr lang="en-US" altLang="ja-JP" dirty="0">
              <a:latin typeface="Arial" pitchFamily="34" charset="0"/>
              <a:ea typeface="ＭＳ Ｐ明朝" pitchFamily="18" charset="-128"/>
            </a:endParaRPr>
          </a:p>
          <a:p>
            <a:pPr eaLnBrk="1" hangingPunct="1"/>
            <a:endParaRPr lang="en-US" altLang="ja-JP" dirty="0">
              <a:latin typeface="Arial" pitchFamily="34" charset="0"/>
              <a:ea typeface="ＭＳ Ｐ明朝" pitchFamily="18" charset="-128"/>
            </a:endParaRPr>
          </a:p>
          <a:p>
            <a:pPr eaLnBrk="1" hangingPunct="1"/>
            <a:r>
              <a:rPr lang="ja-JP" altLang="en-US" dirty="0">
                <a:latin typeface="Arial" pitchFamily="34" charset="0"/>
                <a:ea typeface="ＭＳ Ｐ明朝" pitchFamily="18" charset="-128"/>
              </a:rPr>
              <a:t>問いかけ</a:t>
            </a:r>
            <a:r>
              <a:rPr lang="en-US" altLang="ja-JP" dirty="0">
                <a:latin typeface="Arial" pitchFamily="34" charset="0"/>
                <a:ea typeface="ＭＳ Ｐ明朝" pitchFamily="18" charset="-128"/>
              </a:rPr>
              <a:t>【</a:t>
            </a:r>
            <a:r>
              <a:rPr lang="ja-JP" altLang="en-US" dirty="0">
                <a:latin typeface="Arial" pitchFamily="34" charset="0"/>
                <a:ea typeface="ＭＳ Ｐ明朝" pitchFamily="18" charset="-128"/>
              </a:rPr>
              <a:t>マイナス１９℃になったらみんなどうなると思う？</a:t>
            </a:r>
            <a:r>
              <a:rPr lang="en-US" altLang="ja-JP" dirty="0">
                <a:latin typeface="Arial" pitchFamily="34" charset="0"/>
                <a:ea typeface="ＭＳ Ｐ明朝" pitchFamily="18" charset="-128"/>
              </a:rPr>
              <a:t>】</a:t>
            </a:r>
          </a:p>
          <a:p>
            <a:pPr eaLnBrk="1" hangingPunct="1"/>
            <a:endParaRPr lang="en-US" altLang="ja-JP" dirty="0">
              <a:latin typeface="Arial" pitchFamily="34" charset="0"/>
              <a:ea typeface="ＭＳ Ｐ明朝" pitchFamily="18" charset="-128"/>
            </a:endParaRPr>
          </a:p>
          <a:p>
            <a:pPr eaLnBrk="1" hangingPunct="1"/>
            <a:r>
              <a:rPr lang="ja-JP" altLang="en-US" dirty="0">
                <a:latin typeface="Arial" pitchFamily="34" charset="0"/>
                <a:ea typeface="ＭＳ Ｐ明朝" pitchFamily="18" charset="-128"/>
              </a:rPr>
              <a:t>子供</a:t>
            </a:r>
            <a:r>
              <a:rPr lang="en-US" altLang="ja-JP" dirty="0">
                <a:latin typeface="Arial" pitchFamily="34" charset="0"/>
                <a:ea typeface="ＭＳ Ｐ明朝" pitchFamily="18" charset="-128"/>
              </a:rPr>
              <a:t>【</a:t>
            </a:r>
            <a:r>
              <a:rPr lang="ja-JP" altLang="en-US" dirty="0">
                <a:latin typeface="Arial" pitchFamily="34" charset="0"/>
                <a:ea typeface="ＭＳ Ｐ明朝" pitchFamily="18" charset="-128"/>
              </a:rPr>
              <a:t>死んでしまう！凍ってしまう！</a:t>
            </a:r>
            <a:r>
              <a:rPr lang="en-US" altLang="ja-JP" dirty="0">
                <a:latin typeface="Arial" pitchFamily="34" charset="0"/>
                <a:ea typeface="ＭＳ Ｐ明朝" pitchFamily="18" charset="-128"/>
              </a:rPr>
              <a:t>】</a:t>
            </a:r>
          </a:p>
          <a:p>
            <a:pPr eaLnBrk="1" hangingPunct="1"/>
            <a:endParaRPr lang="en-US" altLang="ja-JP" dirty="0">
              <a:latin typeface="Arial" pitchFamily="34" charset="0"/>
              <a:ea typeface="ＭＳ Ｐ明朝" pitchFamily="18" charset="-128"/>
            </a:endParaRPr>
          </a:p>
          <a:p>
            <a:pPr eaLnBrk="1" hangingPunct="1"/>
            <a:endParaRPr lang="en-US" altLang="ja-JP" dirty="0">
              <a:latin typeface="Arial" pitchFamily="34" charset="0"/>
              <a:ea typeface="ＭＳ Ｐ明朝" pitchFamily="18" charset="-128"/>
            </a:endParaRPr>
          </a:p>
          <a:p>
            <a:pPr eaLnBrk="1" hangingPunct="1"/>
            <a:r>
              <a:rPr lang="ja-JP" altLang="en-US" dirty="0">
                <a:latin typeface="Arial" pitchFamily="34" charset="0"/>
                <a:ea typeface="ＭＳ Ｐ明朝" pitchFamily="18" charset="-128"/>
              </a:rPr>
              <a:t>そうですね、この地球をあたためるガスは私達が生きていくためには大切なものなのです。</a:t>
            </a:r>
            <a:endParaRPr lang="en-US" altLang="ja-JP" dirty="0">
              <a:latin typeface="Arial" pitchFamily="34" charset="0"/>
              <a:ea typeface="ＭＳ Ｐ明朝" pitchFamily="18" charset="-128"/>
            </a:endParaRPr>
          </a:p>
          <a:p>
            <a:pPr eaLnBrk="1" hangingPunct="1"/>
            <a:endParaRPr lang="en-US" altLang="ja-JP" dirty="0">
              <a:latin typeface="Arial" pitchFamily="34" charset="0"/>
              <a:ea typeface="ＭＳ Ｐ明朝" pitchFamily="18" charset="-128"/>
            </a:endParaRPr>
          </a:p>
          <a:p>
            <a:pPr eaLnBrk="1" hangingPunct="1"/>
            <a:r>
              <a:rPr lang="ja-JP" altLang="en-US" dirty="0">
                <a:latin typeface="Arial" pitchFamily="34" charset="0"/>
                <a:ea typeface="ＭＳ Ｐ明朝" pitchFamily="18" charset="-128"/>
              </a:rPr>
              <a:t>このガスは布団と同じだと考えてください。お布団のお陰で、熱が逃げずにちょうどよい温度を保っています。</a:t>
            </a:r>
            <a:endParaRPr lang="en-US" altLang="ja-JP" dirty="0">
              <a:latin typeface="Arial" pitchFamily="34" charset="0"/>
              <a:ea typeface="ＭＳ Ｐ明朝" pitchFamily="18" charset="-128"/>
            </a:endParaRPr>
          </a:p>
        </p:txBody>
      </p:sp>
      <p:sp>
        <p:nvSpPr>
          <p:cNvPr id="4" name="スライド番号プレースホルダー 3"/>
          <p:cNvSpPr>
            <a:spLocks noGrp="1"/>
          </p:cNvSpPr>
          <p:nvPr>
            <p:ph type="sldNum" sz="quarter" idx="10"/>
          </p:nvPr>
        </p:nvSpPr>
        <p:spPr/>
        <p:txBody>
          <a:bodyPr/>
          <a:lstStyle/>
          <a:p>
            <a:fld id="{210E872E-E8CD-4071-B065-1E1421F249C9}" type="slidenum">
              <a:rPr kumimoji="1" lang="ja-JP" altLang="en-US" smtClean="0"/>
              <a:t>9</a:t>
            </a:fld>
            <a:endParaRPr kumimoji="1" lang="ja-JP" altLang="en-US"/>
          </a:p>
        </p:txBody>
      </p:sp>
    </p:spTree>
    <p:extLst>
      <p:ext uri="{BB962C8B-B14F-4D97-AF65-F5344CB8AC3E}">
        <p14:creationId xmlns:p14="http://schemas.microsoft.com/office/powerpoint/2010/main" val="10946920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4282" y="357166"/>
            <a:ext cx="8715436" cy="1470025"/>
          </a:xfrm>
        </p:spPr>
        <p:txBody>
          <a:bodyPr/>
          <a:lstStyle>
            <a:lvl1pPr>
              <a:defRPr b="1" baseline="0">
                <a:ln w="19050" cmpd="sng">
                  <a:solidFill>
                    <a:schemeClr val="bg1"/>
                  </a:solidFill>
                  <a:prstDash val="solid"/>
                </a:ln>
                <a:solidFill>
                  <a:schemeClr val="tx2">
                    <a:lumMod val="50000"/>
                  </a:schemeClr>
                </a:solidFill>
                <a:effectLst/>
                <a:latin typeface="+mj-lt"/>
                <a:ea typeface="+mj-ea"/>
                <a:cs typeface="Tahoma" pitchFamily="34" charset="0"/>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371600" y="1928802"/>
            <a:ext cx="6400800" cy="1428760"/>
          </a:xfrm>
        </p:spPr>
        <p:txBody>
          <a:bodyPr/>
          <a:lstStyle>
            <a:lvl1pPr marL="0" indent="0" algn="ctr">
              <a:buNone/>
              <a:defRPr b="1" cap="none" spc="0">
                <a:ln w="19050">
                  <a:solidFill>
                    <a:srgbClr val="0C3226"/>
                  </a:solidFill>
                </a:ln>
                <a:solidFill>
                  <a:schemeClr val="bg1"/>
                </a:solidFill>
                <a:effectLst/>
                <a:latin typeface="+mn-lt"/>
                <a:cs typeface="Microsoft Sans Serif"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0A427C9-1110-430F-920C-960FE2367354}" type="datetimeFigureOut">
              <a:rPr kumimoji="1" lang="ja-JP" altLang="en-US" smtClean="0"/>
              <a:t>2026/4/30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FC707CC-A0A1-4C17-9A0A-6F814E221CC5}"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lvl1pPr>
              <a:buFontTx/>
              <a:buBlip>
                <a:blip r:embed="rId3"/>
              </a:buBlip>
              <a:defRPr/>
            </a:lvl1pPr>
            <a:lvl2pPr>
              <a:buFontTx/>
              <a:buBlip>
                <a:blip r:embed="rId4"/>
              </a:buBlip>
              <a:defRPr/>
            </a:lvl2pPr>
            <a:lvl3pPr>
              <a:buFontTx/>
              <a:buBlip>
                <a:blip r:embed="rId3"/>
              </a:buBlip>
              <a:defRPr/>
            </a:lvl3pPr>
            <a:lvl4pPr>
              <a:buFontTx/>
              <a:buBlip>
                <a:blip r:embed="rId4"/>
              </a:buBlip>
              <a:defRPr/>
            </a:lvl4pPr>
            <a:lvl5pPr>
              <a:buFontTx/>
              <a:buBlip>
                <a:blip r:embed="rId3"/>
              </a:buBlip>
              <a:defRPr/>
            </a:lvl5pPr>
            <a:lvl6pPr>
              <a:buFontTx/>
              <a:buBlip>
                <a:blip r:embed="rId4"/>
              </a:buBlip>
              <a:defRPr/>
            </a:lvl6pPr>
            <a:lvl7pPr>
              <a:buFontTx/>
              <a:buBlip>
                <a:blip r:embed="rId3"/>
              </a:buBlip>
              <a:defRPr/>
            </a:lvl7pPr>
            <a:lvl8pPr>
              <a:buFontTx/>
              <a:buBlip>
                <a:blip r:embed="rId4"/>
              </a:buBlip>
              <a:defRPr/>
            </a:lvl8pPr>
            <a:lvl9pPr>
              <a:buFontTx/>
              <a:buBlip>
                <a:blip r:embed="rId3"/>
              </a:buBlip>
              <a:defRPr/>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0A427C9-1110-430F-920C-960FE2367354}" type="datetimeFigureOut">
              <a:rPr kumimoji="1" lang="ja-JP" altLang="en-US" smtClean="0"/>
              <a:t>2026/4/30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FC707CC-A0A1-4C17-9A0A-6F814E221CC5}"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buFontTx/>
              <a:buBlip>
                <a:blip r:embed="rId3"/>
              </a:buBlip>
              <a:defRPr/>
            </a:lvl1pPr>
            <a:lvl2pPr>
              <a:buFontTx/>
              <a:buBlip>
                <a:blip r:embed="rId4"/>
              </a:buBlip>
              <a:defRPr/>
            </a:lvl2pPr>
            <a:lvl3pPr>
              <a:buFontTx/>
              <a:buBlip>
                <a:blip r:embed="rId3"/>
              </a:buBlip>
              <a:defRPr/>
            </a:lvl3pPr>
            <a:lvl4pPr>
              <a:buFontTx/>
              <a:buBlip>
                <a:blip r:embed="rId4"/>
              </a:buBlip>
              <a:defRPr/>
            </a:lvl4pPr>
            <a:lvl5pPr>
              <a:buFontTx/>
              <a:buBlip>
                <a:blip r:embed="rId3"/>
              </a:buBlip>
              <a:defRPr/>
            </a:lvl5pPr>
            <a:lvl6pPr>
              <a:buFontTx/>
              <a:buBlip>
                <a:blip r:embed="rId4"/>
              </a:buBlip>
              <a:defRPr/>
            </a:lvl6pPr>
            <a:lvl7pPr>
              <a:buFontTx/>
              <a:buBlip>
                <a:blip r:embed="rId3"/>
              </a:buBlip>
              <a:defRPr/>
            </a:lvl7pPr>
            <a:lvl8pPr>
              <a:buFontTx/>
              <a:buBlip>
                <a:blip r:embed="rId4"/>
              </a:buBlip>
              <a:defRPr/>
            </a:lvl8pPr>
            <a:lvl9pPr>
              <a:buFontTx/>
              <a:buBlip>
                <a:blip r:embed="rId3"/>
              </a:buBlip>
              <a:defRPr/>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0A427C9-1110-430F-920C-960FE2367354}" type="datetimeFigureOut">
              <a:rPr kumimoji="1" lang="ja-JP" altLang="en-US" smtClean="0"/>
              <a:t>2026/4/30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FC707CC-A0A1-4C17-9A0A-6F814E221CC5}"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0A427C9-1110-430F-920C-960FE2367354}" type="datetimeFigureOut">
              <a:rPr kumimoji="1" lang="ja-JP" altLang="en-US" smtClean="0"/>
              <a:t>2026/4/30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FC707CC-A0A1-4C17-9A0A-6F814E221CC5}"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10403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0A427C9-1110-430F-920C-960FE2367354}" type="datetimeFigureOut">
              <a:rPr kumimoji="1" lang="ja-JP" altLang="en-US" smtClean="0"/>
              <a:t>2026/4/30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FC707CC-A0A1-4C17-9A0A-6F814E221CC5}"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80A427C9-1110-430F-920C-960FE2367354}" type="datetimeFigureOut">
              <a:rPr kumimoji="1" lang="ja-JP" altLang="en-US" smtClean="0"/>
              <a:t>2026/4/30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FC707CC-A0A1-4C17-9A0A-6F814E221CC5}"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effectLst>
                  <a:innerShdw blurRad="63500" dist="50800" dir="10800000">
                    <a:prstClr val="black">
                      <a:alpha val="50000"/>
                    </a:prstClr>
                  </a:inn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effectLst>
                  <a:innerShdw blurRad="63500" dist="50800" dir="10800000">
                    <a:prstClr val="black">
                      <a:alpha val="50000"/>
                    </a:prstClr>
                  </a:inn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0A427C9-1110-430F-920C-960FE2367354}" type="datetimeFigureOut">
              <a:rPr kumimoji="1" lang="ja-JP" altLang="en-US" smtClean="0"/>
              <a:t>2026/4/30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FC707CC-A0A1-4C17-9A0A-6F814E221CC5}"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0A427C9-1110-430F-920C-960FE2367354}" type="datetimeFigureOut">
              <a:rPr kumimoji="1" lang="ja-JP" altLang="en-US" smtClean="0"/>
              <a:t>2026/4/30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FC707CC-A0A1-4C17-9A0A-6F814E221CC5}"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A427C9-1110-430F-920C-960FE2367354}" type="datetimeFigureOut">
              <a:rPr kumimoji="1" lang="ja-JP" altLang="en-US" smtClean="0"/>
              <a:t>2026/4/30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FC707CC-A0A1-4C17-9A0A-6F814E221CC5}"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0A427C9-1110-430F-920C-960FE2367354}" type="datetimeFigureOut">
              <a:rPr kumimoji="1" lang="ja-JP" altLang="en-US" smtClean="0"/>
              <a:t>2026/4/30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FC707CC-A0A1-4C17-9A0A-6F814E221CC5}"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0A427C9-1110-430F-920C-960FE2367354}" type="datetimeFigureOut">
              <a:rPr kumimoji="1" lang="ja-JP" altLang="en-US" smtClean="0"/>
              <a:t>2026/4/30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FC707CC-A0A1-4C17-9A0A-6F814E221CC5}"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a:t>マスタ タイトルの書式設定</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0C3226"/>
                </a:solidFill>
              </a:defRPr>
            </a:lvl1pPr>
          </a:lstStyle>
          <a:p>
            <a:fld id="{80A427C9-1110-430F-920C-960FE2367354}" type="datetimeFigureOut">
              <a:rPr kumimoji="1" lang="ja-JP" altLang="en-US" smtClean="0"/>
              <a:t>2026/4/30</a:t>
            </a:fld>
            <a:endParaRPr kumimoji="1" lang="ja-JP"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t"/>
          <a:lstStyle>
            <a:lvl1pPr algn="ctr">
              <a:defRPr sz="1200">
                <a:solidFill>
                  <a:srgbClr val="0C3226"/>
                </a:solidFill>
              </a:defRPr>
            </a:lvl1pPr>
          </a:lstStyle>
          <a:p>
            <a:endParaRPr kumimoji="1" lang="ja-JP"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C3226"/>
                </a:solidFill>
              </a:defRPr>
            </a:lvl1pPr>
          </a:lstStyle>
          <a:p>
            <a:fld id="{9FC707CC-A0A1-4C17-9A0A-6F814E221CC5}"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kumimoji="1" sz="4400" b="1" kern="1200" cap="none" spc="0" baseline="0">
          <a:ln w="19050">
            <a:solidFill>
              <a:schemeClr val="bg1"/>
            </a:solidFill>
          </a:ln>
          <a:solidFill>
            <a:srgbClr val="00133A"/>
          </a:solidFill>
          <a:effectLst/>
          <a:latin typeface="+mj-lt"/>
          <a:ea typeface="+mj-ea"/>
          <a:cs typeface="Tahoma" pitchFamily="34" charset="0"/>
        </a:defRPr>
      </a:lvl1pPr>
    </p:titleStyle>
    <p:bodyStyle>
      <a:lvl1pPr marL="342900" indent="-342900" algn="l" defTabSz="914400" rtl="0" eaLnBrk="1" latinLnBrk="0" hangingPunct="1">
        <a:spcBef>
          <a:spcPct val="20000"/>
        </a:spcBef>
        <a:buFontTx/>
        <a:buBlip>
          <a:blip r:embed="rId14"/>
        </a:buBlip>
        <a:defRPr kumimoji="1" sz="3200" kern="1200">
          <a:solidFill>
            <a:srgbClr val="104031"/>
          </a:solidFill>
          <a:latin typeface="+mn-lt"/>
          <a:ea typeface="+mn-ea"/>
          <a:cs typeface="+mn-cs"/>
        </a:defRPr>
      </a:lvl1pPr>
      <a:lvl2pPr marL="742950" indent="-285750" algn="l" defTabSz="914400" rtl="0" eaLnBrk="1" latinLnBrk="0" hangingPunct="1">
        <a:spcBef>
          <a:spcPct val="20000"/>
        </a:spcBef>
        <a:buFontTx/>
        <a:buBlip>
          <a:blip r:embed="rId15"/>
        </a:buBlip>
        <a:defRPr kumimoji="1" sz="2800" kern="1200">
          <a:solidFill>
            <a:srgbClr val="104031"/>
          </a:solidFill>
          <a:latin typeface="+mn-lt"/>
          <a:ea typeface="+mn-ea"/>
          <a:cs typeface="+mn-cs"/>
        </a:defRPr>
      </a:lvl2pPr>
      <a:lvl3pPr marL="1143000" indent="-228600" algn="l" defTabSz="914400" rtl="0" eaLnBrk="1" latinLnBrk="0" hangingPunct="1">
        <a:spcBef>
          <a:spcPct val="20000"/>
        </a:spcBef>
        <a:buFontTx/>
        <a:buBlip>
          <a:blip r:embed="rId14"/>
        </a:buBlip>
        <a:defRPr kumimoji="1" sz="2400" kern="1200">
          <a:solidFill>
            <a:srgbClr val="104031"/>
          </a:solidFill>
          <a:latin typeface="+mn-lt"/>
          <a:ea typeface="+mn-ea"/>
          <a:cs typeface="+mn-cs"/>
        </a:defRPr>
      </a:lvl3pPr>
      <a:lvl4pPr marL="1600200" indent="-228600" algn="l" defTabSz="914400" rtl="0" eaLnBrk="1" latinLnBrk="0" hangingPunct="1">
        <a:spcBef>
          <a:spcPct val="20000"/>
        </a:spcBef>
        <a:buFontTx/>
        <a:buBlip>
          <a:blip r:embed="rId15"/>
        </a:buBlip>
        <a:defRPr kumimoji="1" sz="2000" kern="1200">
          <a:solidFill>
            <a:srgbClr val="104031"/>
          </a:solidFill>
          <a:latin typeface="+mn-lt"/>
          <a:ea typeface="+mn-ea"/>
          <a:cs typeface="+mn-cs"/>
        </a:defRPr>
      </a:lvl4pPr>
      <a:lvl5pPr marL="2057400" indent="-228600" algn="l" defTabSz="914400" rtl="0" eaLnBrk="1" latinLnBrk="0" hangingPunct="1">
        <a:spcBef>
          <a:spcPct val="20000"/>
        </a:spcBef>
        <a:buFontTx/>
        <a:buBlip>
          <a:blip r:embed="rId14"/>
        </a:buBlip>
        <a:defRPr kumimoji="1"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15"/>
        </a:buBlip>
        <a:defRPr kumimoji="1"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14"/>
        </a:buBlip>
        <a:defRPr kumimoji="1"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15"/>
        </a:buBlip>
        <a:defRPr kumimoji="1"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14"/>
        </a:buBlip>
        <a:defRPr kumimoji="1" sz="1600" kern="1200">
          <a:solidFill>
            <a:srgbClr val="10403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27.jpeg"/><Relationship Id="rId7" Type="http://schemas.openxmlformats.org/officeDocument/2006/relationships/image" Target="../media/image21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customXml" Target="../ink/ink1.xml"/><Relationship Id="rId4" Type="http://schemas.openxmlformats.org/officeDocument/2006/relationships/image" Target="../media/image28.png"/><Relationship Id="rId9" Type="http://schemas.openxmlformats.org/officeDocument/2006/relationships/image" Target="../media/image220.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package" Target="../embeddings/Microsoft_Excel_Worksheet.xlsx"/><Relationship Id="rId7"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9.emf"/><Relationship Id="rId4" Type="http://schemas.openxmlformats.org/officeDocument/2006/relationships/image" Target="../media/image38.emf"/></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5.jpg"/><Relationship Id="rId7"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61.png"/><Relationship Id="rId11" Type="http://schemas.openxmlformats.org/officeDocument/2006/relationships/image" Target="../media/image66.jpe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png"/><Relationship Id="rId9"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3135839-49A9-43A1-AFA7-FF74B8141357}"/>
              </a:ext>
            </a:extLst>
          </p:cNvPr>
          <p:cNvSpPr>
            <a:spLocks noGrp="1"/>
          </p:cNvSpPr>
          <p:nvPr>
            <p:ph type="title"/>
          </p:nvPr>
        </p:nvSpPr>
        <p:spPr/>
        <p:txBody>
          <a:bodyPr/>
          <a:lstStyle/>
          <a:p>
            <a:endParaRPr lang="ja-JP" altLang="en-US"/>
          </a:p>
        </p:txBody>
      </p:sp>
      <p:sp>
        <p:nvSpPr>
          <p:cNvPr id="9" name="コンテンツ プレースホルダー 8">
            <a:extLst>
              <a:ext uri="{FF2B5EF4-FFF2-40B4-BE49-F238E27FC236}">
                <a16:creationId xmlns:a16="http://schemas.microsoft.com/office/drawing/2014/main" id="{4E447A3C-B20C-43FA-B3BA-A22A6DDBFA2F}"/>
              </a:ext>
            </a:extLst>
          </p:cNvPr>
          <p:cNvSpPr>
            <a:spLocks noGrp="1"/>
          </p:cNvSpPr>
          <p:nvPr>
            <p:ph idx="1"/>
          </p:nvPr>
        </p:nvSpPr>
        <p:spPr>
          <a:xfrm>
            <a:off x="457200" y="1664804"/>
            <a:ext cx="8229600" cy="4525963"/>
          </a:xfrm>
        </p:spPr>
        <p:txBody>
          <a:bodyPr>
            <a:normAutofit/>
          </a:bodyPr>
          <a:lstStyle/>
          <a:p>
            <a:r>
              <a:rPr lang="ja-JP" altLang="en-US" sz="4400" dirty="0"/>
              <a:t>このパワーポイントは環境チャレンジ前編教室のサンプルです。</a:t>
            </a:r>
          </a:p>
          <a:p>
            <a:r>
              <a:rPr lang="ja-JP" altLang="en-US" sz="4400" dirty="0"/>
              <a:t>実際の教室の内容は推進員が考えたカリキュラムで行います。</a:t>
            </a:r>
          </a:p>
          <a:p>
            <a:endParaRPr lang="ja-JP" altLang="en-US" sz="4400" dirty="0"/>
          </a:p>
        </p:txBody>
      </p:sp>
    </p:spTree>
    <p:extLst>
      <p:ext uri="{BB962C8B-B14F-4D97-AF65-F5344CB8AC3E}">
        <p14:creationId xmlns:p14="http://schemas.microsoft.com/office/powerpoint/2010/main" val="1896314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 name="円/楕円 19"/>
          <p:cNvSpPr/>
          <p:nvPr/>
        </p:nvSpPr>
        <p:spPr>
          <a:xfrm>
            <a:off x="2211931" y="2261338"/>
            <a:ext cx="4708869" cy="4582834"/>
          </a:xfrm>
          <a:prstGeom prst="ellipse">
            <a:avLst/>
          </a:prstGeom>
          <a:solidFill>
            <a:schemeClr val="bg2">
              <a:lumMod val="75000"/>
            </a:schemeClr>
          </a:solidFill>
          <a:ln>
            <a:noFill/>
          </a:ln>
        </p:spPr>
        <p:txBody>
          <a:bodyPr wrap="none" anchor="ctr"/>
          <a:lstStyle/>
          <a:p>
            <a:pPr fontAlgn="base">
              <a:spcBef>
                <a:spcPct val="0"/>
              </a:spcBef>
              <a:spcAft>
                <a:spcPct val="0"/>
              </a:spcAft>
            </a:pPr>
            <a:endParaRPr lang="ja-JP" altLang="en-US">
              <a:solidFill>
                <a:schemeClr val="tx1"/>
              </a:solidFill>
              <a:latin typeface="Arial" pitchFamily="34" charset="0"/>
              <a:ea typeface="ＭＳ Ｐゴシック" pitchFamily="50" charset="-128"/>
            </a:endParaRPr>
          </a:p>
        </p:txBody>
      </p:sp>
      <p:sp>
        <p:nvSpPr>
          <p:cNvPr id="2" name="タイトル 1"/>
          <p:cNvSpPr>
            <a:spLocks noGrp="1"/>
          </p:cNvSpPr>
          <p:nvPr>
            <p:ph type="title"/>
          </p:nvPr>
        </p:nvSpPr>
        <p:spPr>
          <a:xfrm>
            <a:off x="0" y="1647"/>
            <a:ext cx="9144000" cy="1404156"/>
          </a:xfrm>
          <a:solidFill>
            <a:schemeClr val="accent2">
              <a:lumMod val="60000"/>
              <a:lumOff val="40000"/>
            </a:schemeClr>
          </a:solidFill>
        </p:spPr>
        <p:txBody>
          <a:bodyPr/>
          <a:lstStyle/>
          <a:p>
            <a:pPr algn="l"/>
            <a:r>
              <a:rPr kumimoji="1" lang="ja-JP" altLang="en-US" sz="2400" dirty="0"/>
              <a:t>　　　　　　　　　　　だん</a:t>
            </a:r>
            <a:br>
              <a:rPr kumimoji="1" lang="en-US" altLang="ja-JP" sz="2400" dirty="0"/>
            </a:br>
            <a:r>
              <a:rPr kumimoji="1" lang="ja-JP" altLang="en-US" sz="2400" dirty="0"/>
              <a:t>　　　　　　</a:t>
            </a:r>
            <a:r>
              <a:rPr kumimoji="1" lang="ja-JP" altLang="en-US" sz="4000" dirty="0"/>
              <a:t>地球温暖化のしくみ</a:t>
            </a:r>
          </a:p>
        </p:txBody>
      </p:sp>
      <p:pic>
        <p:nvPicPr>
          <p:cNvPr id="3" name="図 2"/>
          <p:cNvPicPr>
            <a:picLocks noChangeAspect="1"/>
          </p:cNvPicPr>
          <p:nvPr/>
        </p:nvPicPr>
        <p:blipFill>
          <a:blip r:embed="rId3">
            <a:extLst>
              <a:ext uri="{BEBA8EAE-BF5A-486C-A8C5-ECC9F3942E4B}">
                <a14:imgProps xmlns:a14="http://schemas.microsoft.com/office/drawing/2010/main">
                  <a14:imgLayer r:embed="rId4">
                    <a14:imgEffect>
                      <a14:backgroundRemoval t="6600" b="94400" l="4723" r="94867"/>
                    </a14:imgEffect>
                  </a14:imgLayer>
                </a14:imgProps>
              </a:ext>
              <a:ext uri="{28A0092B-C50C-407E-A947-70E740481C1C}">
                <a14:useLocalDpi xmlns:a14="http://schemas.microsoft.com/office/drawing/2010/main" val="0"/>
              </a:ext>
            </a:extLst>
          </a:blip>
          <a:stretch>
            <a:fillRect/>
          </a:stretch>
        </p:blipFill>
        <p:spPr>
          <a:xfrm>
            <a:off x="2663788" y="2852016"/>
            <a:ext cx="3564396" cy="3659545"/>
          </a:xfrm>
          <a:prstGeom prst="rect">
            <a:avLst/>
          </a:prstGeom>
        </p:spPr>
      </p:pic>
      <p:sp>
        <p:nvSpPr>
          <p:cNvPr id="11" name="AutoShape 8"/>
          <p:cNvSpPr>
            <a:spLocks noChangeArrowheads="1"/>
          </p:cNvSpPr>
          <p:nvPr/>
        </p:nvSpPr>
        <p:spPr bwMode="auto">
          <a:xfrm rot="20475005">
            <a:off x="5335787" y="2623415"/>
            <a:ext cx="2272455" cy="1154105"/>
          </a:xfrm>
          <a:prstGeom prst="leftArrow">
            <a:avLst>
              <a:gd name="adj1" fmla="val 32056"/>
              <a:gd name="adj2" fmla="val 28655"/>
            </a:avLst>
          </a:prstGeom>
          <a:gradFill rotWithShape="0">
            <a:gsLst>
              <a:gs pos="0">
                <a:srgbClr val="FF0000"/>
              </a:gs>
              <a:gs pos="100000">
                <a:srgbClr val="FFCC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A50021"/>
              </a:buClr>
              <a:buSzPct val="75000"/>
              <a:buFont typeface="Wingdings" pitchFamily="2" charset="2"/>
              <a:buChar char="n"/>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lr>
                <a:schemeClr val="accent2"/>
              </a:buClr>
              <a:buSzPct val="75000"/>
              <a:buFont typeface="Wingdings" pitchFamily="2" charset="2"/>
              <a:buChar char="n"/>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lr>
                <a:srgbClr val="666699"/>
              </a:buClr>
              <a:buSzPct val="70000"/>
              <a:buFont typeface="Wingdings" pitchFamily="2" charset="2"/>
              <a:buChar char="n"/>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SzPct val="60000"/>
              <a:buFont typeface="Wingdings" pitchFamily="2" charset="2"/>
              <a:buChar char="n"/>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9pPr>
          </a:lstStyle>
          <a:p>
            <a:pPr eaLnBrk="1" hangingPunct="1">
              <a:spcBef>
                <a:spcPct val="0"/>
              </a:spcBef>
              <a:buClrTx/>
              <a:buSzTx/>
              <a:buFontTx/>
              <a:buNone/>
            </a:pPr>
            <a:endParaRPr lang="ja-JP" altLang="en-US" sz="1800">
              <a:latin typeface="Arial" pitchFamily="34" charset="0"/>
            </a:endParaRPr>
          </a:p>
        </p:txBody>
      </p:sp>
      <p:sp>
        <p:nvSpPr>
          <p:cNvPr id="12" name="Text Box 12"/>
          <p:cNvSpPr txBox="1">
            <a:spLocks noChangeArrowheads="1"/>
          </p:cNvSpPr>
          <p:nvPr/>
        </p:nvSpPr>
        <p:spPr bwMode="auto">
          <a:xfrm rot="20463307">
            <a:off x="6195039" y="3012935"/>
            <a:ext cx="722967" cy="307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A50021"/>
              </a:buClr>
              <a:buSzPct val="75000"/>
              <a:buFont typeface="Wingdings" pitchFamily="2" charset="2"/>
              <a:buChar char="n"/>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lr>
                <a:schemeClr val="accent2"/>
              </a:buClr>
              <a:buSzPct val="75000"/>
              <a:buFont typeface="Wingdings" pitchFamily="2" charset="2"/>
              <a:buChar char="n"/>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lr>
                <a:srgbClr val="666699"/>
              </a:buClr>
              <a:buSzPct val="70000"/>
              <a:buFont typeface="Wingdings" pitchFamily="2" charset="2"/>
              <a:buChar char="n"/>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SzPct val="60000"/>
              <a:buFont typeface="Wingdings" pitchFamily="2" charset="2"/>
              <a:buChar char="n"/>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9pPr>
          </a:lstStyle>
          <a:p>
            <a:pPr algn="ctr" eaLnBrk="1" hangingPunct="1">
              <a:spcBef>
                <a:spcPct val="50000"/>
              </a:spcBef>
              <a:buClrTx/>
              <a:buSzTx/>
              <a:buFontTx/>
              <a:buNone/>
            </a:pPr>
            <a:r>
              <a:rPr lang="ja-JP" altLang="en-US" sz="1400" dirty="0"/>
              <a:t>太陽光</a:t>
            </a:r>
          </a:p>
        </p:txBody>
      </p:sp>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0291" y="1670594"/>
            <a:ext cx="1586487" cy="1586487"/>
          </a:xfrm>
          <a:prstGeom prst="rect">
            <a:avLst/>
          </a:prstGeom>
        </p:spPr>
      </p:pic>
      <p:sp>
        <p:nvSpPr>
          <p:cNvPr id="15" name="AutoShape 10"/>
          <p:cNvSpPr>
            <a:spLocks noChangeArrowheads="1"/>
          </p:cNvSpPr>
          <p:nvPr/>
        </p:nvSpPr>
        <p:spPr bwMode="auto">
          <a:xfrm rot="2157028" flipH="1">
            <a:off x="4448745" y="2706576"/>
            <a:ext cx="907298" cy="110101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5 w 21600"/>
              <a:gd name="T19" fmla="*/ 3171 h 21600"/>
              <a:gd name="T20" fmla="*/ 18435 w 21600"/>
              <a:gd name="T21" fmla="*/ 1842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485" y="10333"/>
                </a:moveTo>
                <a:cubicBezTo>
                  <a:pt x="17240" y="6821"/>
                  <a:pt x="14320" y="4098"/>
                  <a:pt x="10800" y="4098"/>
                </a:cubicBezTo>
                <a:cubicBezTo>
                  <a:pt x="7098" y="4098"/>
                  <a:pt x="4098" y="7098"/>
                  <a:pt x="4098" y="10800"/>
                </a:cubicBezTo>
                <a:lnTo>
                  <a:pt x="0" y="10800"/>
                </a:lnTo>
                <a:cubicBezTo>
                  <a:pt x="0" y="4835"/>
                  <a:pt x="4835" y="0"/>
                  <a:pt x="10800" y="0"/>
                </a:cubicBezTo>
                <a:cubicBezTo>
                  <a:pt x="16472" y="0"/>
                  <a:pt x="21178" y="4388"/>
                  <a:pt x="21573" y="10047"/>
                </a:cubicBezTo>
                <a:lnTo>
                  <a:pt x="24267" y="9859"/>
                </a:lnTo>
                <a:lnTo>
                  <a:pt x="19860" y="14927"/>
                </a:lnTo>
                <a:lnTo>
                  <a:pt x="14792" y="10521"/>
                </a:lnTo>
                <a:lnTo>
                  <a:pt x="17485" y="10333"/>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16" name="Line 11"/>
          <p:cNvSpPr>
            <a:spLocks noChangeShapeType="1"/>
          </p:cNvSpPr>
          <p:nvPr/>
        </p:nvSpPr>
        <p:spPr bwMode="auto">
          <a:xfrm flipV="1">
            <a:off x="5218730" y="2451816"/>
            <a:ext cx="577406" cy="1023055"/>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8" name="Text Box 12"/>
          <p:cNvSpPr txBox="1">
            <a:spLocks noChangeArrowheads="1"/>
          </p:cNvSpPr>
          <p:nvPr/>
        </p:nvSpPr>
        <p:spPr bwMode="auto">
          <a:xfrm>
            <a:off x="4969004" y="2773342"/>
            <a:ext cx="3642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A50021"/>
              </a:buClr>
              <a:buSzPct val="75000"/>
              <a:buFont typeface="Wingdings" pitchFamily="2" charset="2"/>
              <a:buChar char="n"/>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lr>
                <a:schemeClr val="accent2"/>
              </a:buClr>
              <a:buSzPct val="75000"/>
              <a:buFont typeface="Wingdings" pitchFamily="2" charset="2"/>
              <a:buChar char="n"/>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lr>
                <a:srgbClr val="666699"/>
              </a:buClr>
              <a:buSzPct val="70000"/>
              <a:buFont typeface="Wingdings" pitchFamily="2" charset="2"/>
              <a:buChar char="n"/>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SzPct val="60000"/>
              <a:buFont typeface="Wingdings" pitchFamily="2" charset="2"/>
              <a:buChar char="n"/>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9pPr>
          </a:lstStyle>
          <a:p>
            <a:pPr algn="ctr" eaLnBrk="1" hangingPunct="1">
              <a:spcBef>
                <a:spcPct val="50000"/>
              </a:spcBef>
              <a:buClrTx/>
              <a:buSzTx/>
              <a:buFontTx/>
              <a:buNone/>
            </a:pPr>
            <a:r>
              <a:rPr lang="ja-JP" altLang="en-US" sz="1400" dirty="0"/>
              <a:t>熱</a:t>
            </a:r>
          </a:p>
        </p:txBody>
      </p:sp>
      <p:grpSp>
        <p:nvGrpSpPr>
          <p:cNvPr id="14" name="グループ化 13"/>
          <p:cNvGrpSpPr/>
          <p:nvPr/>
        </p:nvGrpSpPr>
        <p:grpSpPr>
          <a:xfrm>
            <a:off x="3174464" y="2553381"/>
            <a:ext cx="1296394" cy="1037471"/>
            <a:chOff x="3174464" y="2553381"/>
            <a:chExt cx="1296394" cy="1037471"/>
          </a:xfrm>
        </p:grpSpPr>
        <p:sp>
          <p:nvSpPr>
            <p:cNvPr id="21" name="AutoShape 10"/>
            <p:cNvSpPr>
              <a:spLocks noChangeArrowheads="1"/>
            </p:cNvSpPr>
            <p:nvPr/>
          </p:nvSpPr>
          <p:spPr bwMode="auto">
            <a:xfrm rot="2157028" flipH="1">
              <a:off x="3834500" y="2553382"/>
              <a:ext cx="597913" cy="10374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5 w 21600"/>
                <a:gd name="T19" fmla="*/ 3171 h 21600"/>
                <a:gd name="T20" fmla="*/ 18435 w 21600"/>
                <a:gd name="T21" fmla="*/ 1842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485" y="10333"/>
                  </a:moveTo>
                  <a:cubicBezTo>
                    <a:pt x="17240" y="6821"/>
                    <a:pt x="14320" y="4098"/>
                    <a:pt x="10800" y="4098"/>
                  </a:cubicBezTo>
                  <a:cubicBezTo>
                    <a:pt x="7098" y="4098"/>
                    <a:pt x="4098" y="7098"/>
                    <a:pt x="4098" y="10800"/>
                  </a:cubicBezTo>
                  <a:lnTo>
                    <a:pt x="0" y="10800"/>
                  </a:lnTo>
                  <a:cubicBezTo>
                    <a:pt x="0" y="4835"/>
                    <a:pt x="4835" y="0"/>
                    <a:pt x="10800" y="0"/>
                  </a:cubicBezTo>
                  <a:cubicBezTo>
                    <a:pt x="16472" y="0"/>
                    <a:pt x="21178" y="4388"/>
                    <a:pt x="21573" y="10047"/>
                  </a:cubicBezTo>
                  <a:lnTo>
                    <a:pt x="24267" y="9859"/>
                  </a:lnTo>
                  <a:lnTo>
                    <a:pt x="19860" y="14927"/>
                  </a:lnTo>
                  <a:lnTo>
                    <a:pt x="14792" y="10521"/>
                  </a:lnTo>
                  <a:lnTo>
                    <a:pt x="17485" y="10333"/>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22" name="Text Box 12"/>
            <p:cNvSpPr txBox="1">
              <a:spLocks noChangeArrowheads="1"/>
            </p:cNvSpPr>
            <p:nvPr/>
          </p:nvSpPr>
          <p:spPr bwMode="auto">
            <a:xfrm>
              <a:off x="4180023" y="2583450"/>
              <a:ext cx="2908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A50021"/>
                </a:buClr>
                <a:buSzPct val="75000"/>
                <a:buFont typeface="Wingdings" pitchFamily="2" charset="2"/>
                <a:buChar char="n"/>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lr>
                  <a:schemeClr val="accent2"/>
                </a:buClr>
                <a:buSzPct val="75000"/>
                <a:buFont typeface="Wingdings" pitchFamily="2" charset="2"/>
                <a:buChar char="n"/>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lr>
                  <a:srgbClr val="666699"/>
                </a:buClr>
                <a:buSzPct val="70000"/>
                <a:buFont typeface="Wingdings" pitchFamily="2" charset="2"/>
                <a:buChar char="n"/>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SzPct val="60000"/>
                <a:buFont typeface="Wingdings" pitchFamily="2" charset="2"/>
                <a:buChar char="n"/>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9pPr>
            </a:lstStyle>
            <a:p>
              <a:pPr algn="ctr" eaLnBrk="1" hangingPunct="1">
                <a:spcBef>
                  <a:spcPct val="50000"/>
                </a:spcBef>
                <a:buClrTx/>
                <a:buSzTx/>
                <a:buFontTx/>
                <a:buNone/>
              </a:pPr>
              <a:r>
                <a:rPr lang="ja-JP" altLang="en-US" sz="1400" dirty="0"/>
                <a:t>熱</a:t>
              </a:r>
            </a:p>
          </p:txBody>
        </p:sp>
        <p:sp>
          <p:nvSpPr>
            <p:cNvPr id="25" name="AutoShape 10"/>
            <p:cNvSpPr>
              <a:spLocks noChangeArrowheads="1"/>
            </p:cNvSpPr>
            <p:nvPr/>
          </p:nvSpPr>
          <p:spPr bwMode="auto">
            <a:xfrm rot="2157028" flipH="1">
              <a:off x="3174464" y="2553381"/>
              <a:ext cx="597913" cy="10374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5 w 21600"/>
                <a:gd name="T19" fmla="*/ 3171 h 21600"/>
                <a:gd name="T20" fmla="*/ 18435 w 21600"/>
                <a:gd name="T21" fmla="*/ 1842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485" y="10333"/>
                  </a:moveTo>
                  <a:cubicBezTo>
                    <a:pt x="17240" y="6821"/>
                    <a:pt x="14320" y="4098"/>
                    <a:pt x="10800" y="4098"/>
                  </a:cubicBezTo>
                  <a:cubicBezTo>
                    <a:pt x="7098" y="4098"/>
                    <a:pt x="4098" y="7098"/>
                    <a:pt x="4098" y="10800"/>
                  </a:cubicBezTo>
                  <a:lnTo>
                    <a:pt x="0" y="10800"/>
                  </a:lnTo>
                  <a:cubicBezTo>
                    <a:pt x="0" y="4835"/>
                    <a:pt x="4835" y="0"/>
                    <a:pt x="10800" y="0"/>
                  </a:cubicBezTo>
                  <a:cubicBezTo>
                    <a:pt x="16472" y="0"/>
                    <a:pt x="21178" y="4388"/>
                    <a:pt x="21573" y="10047"/>
                  </a:cubicBezTo>
                  <a:lnTo>
                    <a:pt x="24267" y="9859"/>
                  </a:lnTo>
                  <a:lnTo>
                    <a:pt x="19860" y="14927"/>
                  </a:lnTo>
                  <a:lnTo>
                    <a:pt x="14792" y="10521"/>
                  </a:lnTo>
                  <a:lnTo>
                    <a:pt x="17485" y="10333"/>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26" name="Text Box 12"/>
            <p:cNvSpPr txBox="1">
              <a:spLocks noChangeArrowheads="1"/>
            </p:cNvSpPr>
            <p:nvPr/>
          </p:nvSpPr>
          <p:spPr bwMode="auto">
            <a:xfrm>
              <a:off x="3519987" y="2583449"/>
              <a:ext cx="2908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A50021"/>
                </a:buClr>
                <a:buSzPct val="75000"/>
                <a:buFont typeface="Wingdings" pitchFamily="2" charset="2"/>
                <a:buChar char="n"/>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lr>
                  <a:schemeClr val="accent2"/>
                </a:buClr>
                <a:buSzPct val="75000"/>
                <a:buFont typeface="Wingdings" pitchFamily="2" charset="2"/>
                <a:buChar char="n"/>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lr>
                  <a:srgbClr val="666699"/>
                </a:buClr>
                <a:buSzPct val="70000"/>
                <a:buFont typeface="Wingdings" pitchFamily="2" charset="2"/>
                <a:buChar char="n"/>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SzPct val="60000"/>
                <a:buFont typeface="Wingdings" pitchFamily="2" charset="2"/>
                <a:buChar char="n"/>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9pPr>
            </a:lstStyle>
            <a:p>
              <a:pPr algn="ctr" eaLnBrk="1" hangingPunct="1">
                <a:spcBef>
                  <a:spcPct val="50000"/>
                </a:spcBef>
                <a:buClrTx/>
                <a:buSzTx/>
                <a:buFontTx/>
                <a:buNone/>
              </a:pPr>
              <a:r>
                <a:rPr lang="ja-JP" altLang="en-US" sz="1400" dirty="0"/>
                <a:t>熱</a:t>
              </a:r>
            </a:p>
          </p:txBody>
        </p:sp>
      </p:grpSp>
      <p:sp>
        <p:nvSpPr>
          <p:cNvPr id="4" name="円/楕円 3"/>
          <p:cNvSpPr/>
          <p:nvPr/>
        </p:nvSpPr>
        <p:spPr>
          <a:xfrm>
            <a:off x="3886216" y="4815154"/>
            <a:ext cx="711612" cy="468052"/>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p:cNvCxnSpPr/>
          <p:nvPr/>
        </p:nvCxnSpPr>
        <p:spPr>
          <a:xfrm flipH="1">
            <a:off x="3407907" y="3969060"/>
            <a:ext cx="612068" cy="252028"/>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H="1" flipV="1">
            <a:off x="4589095" y="4041360"/>
            <a:ext cx="533334" cy="216024"/>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涙形 12"/>
          <p:cNvSpPr/>
          <p:nvPr/>
        </p:nvSpPr>
        <p:spPr>
          <a:xfrm>
            <a:off x="2519772" y="3861048"/>
            <a:ext cx="306034" cy="462262"/>
          </a:xfrm>
          <a:prstGeom prst="teardrop">
            <a:avLst>
              <a:gd name="adj" fmla="val 156667"/>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涙形 22"/>
          <p:cNvSpPr/>
          <p:nvPr/>
        </p:nvSpPr>
        <p:spPr>
          <a:xfrm flipH="1">
            <a:off x="5988366" y="3969060"/>
            <a:ext cx="306034" cy="462262"/>
          </a:xfrm>
          <a:prstGeom prst="teardrop">
            <a:avLst>
              <a:gd name="adj" fmla="val 156667"/>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143507" y="2511732"/>
            <a:ext cx="2783357" cy="400110"/>
          </a:xfrm>
          <a:prstGeom prst="rect">
            <a:avLst/>
          </a:prstGeom>
          <a:noFill/>
        </p:spPr>
        <p:txBody>
          <a:bodyPr wrap="square" rtlCol="0">
            <a:spAutoFit/>
          </a:bodyPr>
          <a:lstStyle/>
          <a:p>
            <a:r>
              <a:rPr kumimoji="1" lang="ja-JP" altLang="en-US" sz="2000" dirty="0">
                <a:solidFill>
                  <a:schemeClr val="bg1"/>
                </a:solidFill>
              </a:rPr>
              <a:t>地球をあたためるガス</a:t>
            </a:r>
          </a:p>
        </p:txBody>
      </p:sp>
    </p:spTree>
    <p:extLst>
      <p:ext uri="{BB962C8B-B14F-4D97-AF65-F5344CB8AC3E}">
        <p14:creationId xmlns:p14="http://schemas.microsoft.com/office/powerpoint/2010/main" val="292487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mph" presetSubtype="2" fill="hold" nodeType="clickEffect">
                                  <p:stCondLst>
                                    <p:cond delay="0"/>
                                  </p:stCondLst>
                                  <p:childTnLst>
                                    <p:animClr clrSpc="rgb" dir="cw">
                                      <p:cBhvr>
                                        <p:cTn id="13" dur="2750" fill="hold"/>
                                        <p:tgtEl>
                                          <p:spTgt spid="20"/>
                                        </p:tgtEl>
                                        <p:attrNameLst>
                                          <p:attrName>fillcolor</p:attrName>
                                        </p:attrNameLst>
                                      </p:cBhvr>
                                      <p:to>
                                        <a:srgbClr val="D14124"/>
                                      </p:to>
                                    </p:animClr>
                                    <p:set>
                                      <p:cBhvr>
                                        <p:cTn id="14" dur="2750" fill="hold"/>
                                        <p:tgtEl>
                                          <p:spTgt spid="20"/>
                                        </p:tgtEl>
                                        <p:attrNameLst>
                                          <p:attrName>fill.type</p:attrName>
                                        </p:attrNameLst>
                                      </p:cBhvr>
                                      <p:to>
                                        <p:strVal val="solid"/>
                                      </p:to>
                                    </p:set>
                                    <p:set>
                                      <p:cBhvr>
                                        <p:cTn id="15" dur="2750" fill="hold"/>
                                        <p:tgtEl>
                                          <p:spTgt spid="2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216802" y="1052736"/>
            <a:ext cx="8675677" cy="1938992"/>
          </a:xfrm>
          <a:prstGeom prst="rect">
            <a:avLst/>
          </a:prstGeom>
          <a:noFill/>
        </p:spPr>
        <p:txBody>
          <a:bodyPr wrap="square" rtlCol="0">
            <a:spAutoFit/>
          </a:bodyPr>
          <a:lstStyle/>
          <a:p>
            <a:pPr algn="ctr"/>
            <a:r>
              <a:rPr lang="ja-JP" altLang="en-US" sz="6000" spc="300" dirty="0">
                <a:solidFill>
                  <a:prstClr val="black"/>
                </a:solidFill>
                <a:latin typeface="HGP創英角ｺﾞｼｯｸUB" panose="020B0900000000000000" pitchFamily="50" charset="-128"/>
                <a:ea typeface="HGP創英角ｺﾞｼｯｸUB" panose="020B0900000000000000" pitchFamily="50" charset="-128"/>
              </a:rPr>
              <a:t>今、地球では</a:t>
            </a:r>
            <a:endParaRPr lang="en-US" altLang="ja-JP" sz="6000" spc="300" dirty="0">
              <a:solidFill>
                <a:prstClr val="black"/>
              </a:solidFill>
              <a:latin typeface="HGP創英角ｺﾞｼｯｸUB" panose="020B0900000000000000" pitchFamily="50" charset="-128"/>
              <a:ea typeface="HGP創英角ｺﾞｼｯｸUB" panose="020B0900000000000000" pitchFamily="50" charset="-128"/>
            </a:endParaRPr>
          </a:p>
          <a:p>
            <a:pPr algn="ctr"/>
            <a:r>
              <a:rPr lang="ja-JP" altLang="en-US" sz="6000" spc="300" dirty="0">
                <a:solidFill>
                  <a:prstClr val="black"/>
                </a:solidFill>
                <a:latin typeface="HGP創英角ｺﾞｼｯｸUB" panose="020B0900000000000000" pitchFamily="50" charset="-128"/>
                <a:ea typeface="HGP創英角ｺﾞｼｯｸUB" panose="020B0900000000000000" pitchFamily="50" charset="-128"/>
              </a:rPr>
              <a:t>何がおこっているの？</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2402" y="3140968"/>
            <a:ext cx="4284476" cy="309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1324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0" y="-27385"/>
            <a:ext cx="9144000" cy="1548173"/>
          </a:xfrm>
          <a:solidFill>
            <a:schemeClr val="accent2">
              <a:lumMod val="60000"/>
              <a:lumOff val="40000"/>
            </a:schemeClr>
          </a:solidFill>
        </p:spPr>
        <p:txBody>
          <a:bodyPr>
            <a:normAutofit/>
          </a:bodyPr>
          <a:lstStyle/>
          <a:p>
            <a:r>
              <a:rPr lang="ja-JP" altLang="en-US" sz="3800" dirty="0"/>
              <a:t>今、地球では何が起こっているの？</a:t>
            </a:r>
            <a:endParaRPr kumimoji="1" lang="ja-JP" altLang="en-US" sz="3800" dirty="0"/>
          </a:p>
        </p:txBody>
      </p:sp>
      <p:sp>
        <p:nvSpPr>
          <p:cNvPr id="5" name="コンテンツ プレースホルダー 4"/>
          <p:cNvSpPr>
            <a:spLocks noGrp="1"/>
          </p:cNvSpPr>
          <p:nvPr>
            <p:ph idx="1"/>
          </p:nvPr>
        </p:nvSpPr>
        <p:spPr>
          <a:xfrm>
            <a:off x="313184" y="1672208"/>
            <a:ext cx="6671084" cy="784684"/>
          </a:xfrm>
        </p:spPr>
        <p:txBody>
          <a:bodyPr/>
          <a:lstStyle/>
          <a:p>
            <a:r>
              <a:rPr kumimoji="1" lang="ja-JP" altLang="en-US" dirty="0"/>
              <a:t>ヒマラヤの氷がとけている</a:t>
            </a:r>
          </a:p>
        </p:txBody>
      </p:sp>
      <p:pic>
        <p:nvPicPr>
          <p:cNvPr id="1028" name="Picture 4" descr="Y:\■ハードディスク（これまでのFujitsuのF)\チャレンジ10\平成27年度\パワポ用画像\写真\ヒマラヤ19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573904"/>
            <a:ext cx="3636405" cy="2727304"/>
          </a:xfrm>
          <a:prstGeom prst="rect">
            <a:avLst/>
          </a:prstGeom>
          <a:noFill/>
          <a:extLst>
            <a:ext uri="{909E8E84-426E-40DD-AFC4-6F175D3DCCD1}">
              <a14:hiddenFill xmlns:a14="http://schemas.microsoft.com/office/drawing/2010/main">
                <a:solidFill>
                  <a:srgbClr val="FFFFFF"/>
                </a:solidFill>
              </a14:hiddenFill>
            </a:ext>
          </a:extLst>
        </p:spPr>
      </p:pic>
      <p:sp>
        <p:nvSpPr>
          <p:cNvPr id="6" name="右矢印 5"/>
          <p:cNvSpPr/>
          <p:nvPr/>
        </p:nvSpPr>
        <p:spPr>
          <a:xfrm>
            <a:off x="4013939" y="3649524"/>
            <a:ext cx="954106"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1619672" y="2204864"/>
            <a:ext cx="1368152" cy="400110"/>
          </a:xfrm>
          <a:prstGeom prst="rect">
            <a:avLst/>
          </a:prstGeom>
          <a:noFill/>
        </p:spPr>
        <p:txBody>
          <a:bodyPr wrap="square" rtlCol="0">
            <a:spAutoFit/>
          </a:bodyPr>
          <a:lstStyle/>
          <a:p>
            <a:r>
              <a:rPr kumimoji="1" lang="en-US" altLang="ja-JP" sz="2000" dirty="0"/>
              <a:t>1978</a:t>
            </a:r>
            <a:r>
              <a:rPr kumimoji="1" lang="ja-JP" altLang="en-US" sz="2000" dirty="0"/>
              <a:t>年</a:t>
            </a:r>
          </a:p>
        </p:txBody>
      </p:sp>
      <p:sp>
        <p:nvSpPr>
          <p:cNvPr id="13" name="テキスト ボックス 12"/>
          <p:cNvSpPr txBox="1"/>
          <p:nvPr/>
        </p:nvSpPr>
        <p:spPr>
          <a:xfrm>
            <a:off x="5203696" y="5316159"/>
            <a:ext cx="3744416" cy="276999"/>
          </a:xfrm>
          <a:prstGeom prst="rect">
            <a:avLst/>
          </a:prstGeom>
          <a:noFill/>
        </p:spPr>
        <p:txBody>
          <a:bodyPr wrap="square" rtlCol="0">
            <a:spAutoFit/>
          </a:bodyPr>
          <a:lstStyle/>
          <a:p>
            <a:pPr algn="r"/>
            <a:r>
              <a:rPr kumimoji="1" lang="ja-JP" altLang="en-US" sz="1200" dirty="0"/>
              <a:t>写真：全国地球温暖化防止活動推進センターより</a:t>
            </a:r>
          </a:p>
        </p:txBody>
      </p:sp>
      <p:sp>
        <p:nvSpPr>
          <p:cNvPr id="8" name="テキスト ボックス 7"/>
          <p:cNvSpPr txBox="1"/>
          <p:nvPr/>
        </p:nvSpPr>
        <p:spPr>
          <a:xfrm>
            <a:off x="1511660" y="5913276"/>
            <a:ext cx="6084676" cy="523220"/>
          </a:xfrm>
          <a:prstGeom prst="rect">
            <a:avLst/>
          </a:prstGeom>
          <a:noFill/>
        </p:spPr>
        <p:txBody>
          <a:bodyPr wrap="square" rtlCol="0">
            <a:spAutoFit/>
          </a:bodyPr>
          <a:lstStyle/>
          <a:p>
            <a:pPr algn="ctr"/>
            <a:r>
              <a:rPr lang="en-US" altLang="ja-JP" sz="2800" dirty="0">
                <a:latin typeface="HGP創英角ﾎﾟｯﾌﾟ体" panose="040B0A00000000000000" pitchFamily="50" charset="-128"/>
                <a:ea typeface="HGP創英角ﾎﾟｯﾌﾟ体" panose="040B0A00000000000000" pitchFamily="50" charset="-128"/>
              </a:rPr>
              <a:t>45</a:t>
            </a:r>
            <a:r>
              <a:rPr kumimoji="1" lang="ja-JP" altLang="en-US" sz="2800" dirty="0">
                <a:latin typeface="HGP創英角ﾎﾟｯﾌﾟ体" panose="040B0A00000000000000" pitchFamily="50" charset="-128"/>
                <a:ea typeface="HGP創英角ﾎﾟｯﾌﾟ体" panose="040B0A00000000000000" pitchFamily="50" charset="-128"/>
              </a:rPr>
              <a:t>年でこんなにへってしまった！</a:t>
            </a:r>
          </a:p>
        </p:txBody>
      </p:sp>
      <p:sp>
        <p:nvSpPr>
          <p:cNvPr id="11" name="フリーフォーム 10"/>
          <p:cNvSpPr/>
          <p:nvPr/>
        </p:nvSpPr>
        <p:spPr>
          <a:xfrm>
            <a:off x="2788920" y="3383280"/>
            <a:ext cx="1143000" cy="1889760"/>
          </a:xfrm>
          <a:custGeom>
            <a:avLst/>
            <a:gdLst>
              <a:gd name="connsiteX0" fmla="*/ 0 w 1143000"/>
              <a:gd name="connsiteY0" fmla="*/ 0 h 1889760"/>
              <a:gd name="connsiteX1" fmla="*/ 350520 w 1143000"/>
              <a:gd name="connsiteY1" fmla="*/ 15240 h 1889760"/>
              <a:gd name="connsiteX2" fmla="*/ 594360 w 1143000"/>
              <a:gd name="connsiteY2" fmla="*/ 45720 h 1889760"/>
              <a:gd name="connsiteX3" fmla="*/ 731520 w 1143000"/>
              <a:gd name="connsiteY3" fmla="*/ 60960 h 1889760"/>
              <a:gd name="connsiteX4" fmla="*/ 914400 w 1143000"/>
              <a:gd name="connsiteY4" fmla="*/ 152400 h 1889760"/>
              <a:gd name="connsiteX5" fmla="*/ 960120 w 1143000"/>
              <a:gd name="connsiteY5" fmla="*/ 182880 h 1889760"/>
              <a:gd name="connsiteX6" fmla="*/ 1021080 w 1143000"/>
              <a:gd name="connsiteY6" fmla="*/ 274320 h 1889760"/>
              <a:gd name="connsiteX7" fmla="*/ 1051560 w 1143000"/>
              <a:gd name="connsiteY7" fmla="*/ 365760 h 1889760"/>
              <a:gd name="connsiteX8" fmla="*/ 1112520 w 1143000"/>
              <a:gd name="connsiteY8" fmla="*/ 502920 h 1889760"/>
              <a:gd name="connsiteX9" fmla="*/ 1143000 w 1143000"/>
              <a:gd name="connsiteY9" fmla="*/ 685800 h 1889760"/>
              <a:gd name="connsiteX10" fmla="*/ 1112520 w 1143000"/>
              <a:gd name="connsiteY10" fmla="*/ 1143000 h 1889760"/>
              <a:gd name="connsiteX11" fmla="*/ 1082040 w 1143000"/>
              <a:gd name="connsiteY11" fmla="*/ 1234440 h 1889760"/>
              <a:gd name="connsiteX12" fmla="*/ 1066800 w 1143000"/>
              <a:gd name="connsiteY12" fmla="*/ 1280160 h 1889760"/>
              <a:gd name="connsiteX13" fmla="*/ 1051560 w 1143000"/>
              <a:gd name="connsiteY13" fmla="*/ 1325880 h 1889760"/>
              <a:gd name="connsiteX14" fmla="*/ 1005840 w 1143000"/>
              <a:gd name="connsiteY14" fmla="*/ 1356360 h 1889760"/>
              <a:gd name="connsiteX15" fmla="*/ 975360 w 1143000"/>
              <a:gd name="connsiteY15" fmla="*/ 1402080 h 1889760"/>
              <a:gd name="connsiteX16" fmla="*/ 960120 w 1143000"/>
              <a:gd name="connsiteY16" fmla="*/ 1447800 h 1889760"/>
              <a:gd name="connsiteX17" fmla="*/ 914400 w 1143000"/>
              <a:gd name="connsiteY17" fmla="*/ 1478280 h 1889760"/>
              <a:gd name="connsiteX18" fmla="*/ 853440 w 1143000"/>
              <a:gd name="connsiteY18" fmla="*/ 1554480 h 1889760"/>
              <a:gd name="connsiteX19" fmla="*/ 822960 w 1143000"/>
              <a:gd name="connsiteY19" fmla="*/ 1600200 h 1889760"/>
              <a:gd name="connsiteX20" fmla="*/ 731520 w 1143000"/>
              <a:gd name="connsiteY20" fmla="*/ 1676400 h 1889760"/>
              <a:gd name="connsiteX21" fmla="*/ 701040 w 1143000"/>
              <a:gd name="connsiteY21" fmla="*/ 1722120 h 1889760"/>
              <a:gd name="connsiteX22" fmla="*/ 655320 w 1143000"/>
              <a:gd name="connsiteY22" fmla="*/ 1752600 h 1889760"/>
              <a:gd name="connsiteX23" fmla="*/ 609600 w 1143000"/>
              <a:gd name="connsiteY23" fmla="*/ 1798320 h 1889760"/>
              <a:gd name="connsiteX24" fmla="*/ 487680 w 1143000"/>
              <a:gd name="connsiteY24" fmla="*/ 1889760 h 188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3000" h="1889760">
                <a:moveTo>
                  <a:pt x="0" y="0"/>
                </a:moveTo>
                <a:lnTo>
                  <a:pt x="350520" y="15240"/>
                </a:lnTo>
                <a:cubicBezTo>
                  <a:pt x="444629" y="21122"/>
                  <a:pt x="503636" y="34379"/>
                  <a:pt x="594360" y="45720"/>
                </a:cubicBezTo>
                <a:cubicBezTo>
                  <a:pt x="640006" y="51426"/>
                  <a:pt x="685800" y="55880"/>
                  <a:pt x="731520" y="60960"/>
                </a:cubicBezTo>
                <a:cubicBezTo>
                  <a:pt x="857713" y="103024"/>
                  <a:pt x="796227" y="73618"/>
                  <a:pt x="914400" y="152400"/>
                </a:cubicBezTo>
                <a:lnTo>
                  <a:pt x="960120" y="182880"/>
                </a:lnTo>
                <a:cubicBezTo>
                  <a:pt x="980440" y="213360"/>
                  <a:pt x="1009496" y="239567"/>
                  <a:pt x="1021080" y="274320"/>
                </a:cubicBezTo>
                <a:cubicBezTo>
                  <a:pt x="1031240" y="304800"/>
                  <a:pt x="1033738" y="339027"/>
                  <a:pt x="1051560" y="365760"/>
                </a:cubicBezTo>
                <a:cubicBezTo>
                  <a:pt x="1088046" y="420488"/>
                  <a:pt x="1096975" y="425194"/>
                  <a:pt x="1112520" y="502920"/>
                </a:cubicBezTo>
                <a:cubicBezTo>
                  <a:pt x="1134805" y="614343"/>
                  <a:pt x="1124097" y="553477"/>
                  <a:pt x="1143000" y="685800"/>
                </a:cubicBezTo>
                <a:cubicBezTo>
                  <a:pt x="1140414" y="747866"/>
                  <a:pt x="1144291" y="1015917"/>
                  <a:pt x="1112520" y="1143000"/>
                </a:cubicBezTo>
                <a:cubicBezTo>
                  <a:pt x="1104728" y="1174169"/>
                  <a:pt x="1092200" y="1203960"/>
                  <a:pt x="1082040" y="1234440"/>
                </a:cubicBezTo>
                <a:lnTo>
                  <a:pt x="1066800" y="1280160"/>
                </a:lnTo>
                <a:cubicBezTo>
                  <a:pt x="1061720" y="1295400"/>
                  <a:pt x="1064926" y="1316969"/>
                  <a:pt x="1051560" y="1325880"/>
                </a:cubicBezTo>
                <a:lnTo>
                  <a:pt x="1005840" y="1356360"/>
                </a:lnTo>
                <a:cubicBezTo>
                  <a:pt x="995680" y="1371600"/>
                  <a:pt x="983551" y="1385697"/>
                  <a:pt x="975360" y="1402080"/>
                </a:cubicBezTo>
                <a:cubicBezTo>
                  <a:pt x="968176" y="1416448"/>
                  <a:pt x="970155" y="1435256"/>
                  <a:pt x="960120" y="1447800"/>
                </a:cubicBezTo>
                <a:cubicBezTo>
                  <a:pt x="948678" y="1462103"/>
                  <a:pt x="929640" y="1468120"/>
                  <a:pt x="914400" y="1478280"/>
                </a:cubicBezTo>
                <a:cubicBezTo>
                  <a:pt x="884731" y="1567287"/>
                  <a:pt x="922374" y="1485546"/>
                  <a:pt x="853440" y="1554480"/>
                </a:cubicBezTo>
                <a:cubicBezTo>
                  <a:pt x="840488" y="1567432"/>
                  <a:pt x="834686" y="1586129"/>
                  <a:pt x="822960" y="1600200"/>
                </a:cubicBezTo>
                <a:cubicBezTo>
                  <a:pt x="786290" y="1644204"/>
                  <a:pt x="776475" y="1646430"/>
                  <a:pt x="731520" y="1676400"/>
                </a:cubicBezTo>
                <a:cubicBezTo>
                  <a:pt x="721360" y="1691640"/>
                  <a:pt x="713992" y="1709168"/>
                  <a:pt x="701040" y="1722120"/>
                </a:cubicBezTo>
                <a:cubicBezTo>
                  <a:pt x="688088" y="1735072"/>
                  <a:pt x="669391" y="1740874"/>
                  <a:pt x="655320" y="1752600"/>
                </a:cubicBezTo>
                <a:cubicBezTo>
                  <a:pt x="638763" y="1766398"/>
                  <a:pt x="626613" y="1785088"/>
                  <a:pt x="609600" y="1798320"/>
                </a:cubicBezTo>
                <a:cubicBezTo>
                  <a:pt x="454507" y="1918948"/>
                  <a:pt x="564340" y="1813100"/>
                  <a:pt x="487680" y="188976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13"/>
          <p:cNvSpPr/>
          <p:nvPr/>
        </p:nvSpPr>
        <p:spPr>
          <a:xfrm>
            <a:off x="746760" y="3444240"/>
            <a:ext cx="1158240" cy="1859280"/>
          </a:xfrm>
          <a:custGeom>
            <a:avLst/>
            <a:gdLst>
              <a:gd name="connsiteX0" fmla="*/ 381000 w 1158240"/>
              <a:gd name="connsiteY0" fmla="*/ 0 h 1859280"/>
              <a:gd name="connsiteX1" fmla="*/ 624840 w 1158240"/>
              <a:gd name="connsiteY1" fmla="*/ 30480 h 1859280"/>
              <a:gd name="connsiteX2" fmla="*/ 716280 w 1158240"/>
              <a:gd name="connsiteY2" fmla="*/ 60960 h 1859280"/>
              <a:gd name="connsiteX3" fmla="*/ 762000 w 1158240"/>
              <a:gd name="connsiteY3" fmla="*/ 91440 h 1859280"/>
              <a:gd name="connsiteX4" fmla="*/ 853440 w 1158240"/>
              <a:gd name="connsiteY4" fmla="*/ 121920 h 1859280"/>
              <a:gd name="connsiteX5" fmla="*/ 899160 w 1158240"/>
              <a:gd name="connsiteY5" fmla="*/ 137160 h 1859280"/>
              <a:gd name="connsiteX6" fmla="*/ 944880 w 1158240"/>
              <a:gd name="connsiteY6" fmla="*/ 167640 h 1859280"/>
              <a:gd name="connsiteX7" fmla="*/ 990600 w 1158240"/>
              <a:gd name="connsiteY7" fmla="*/ 213360 h 1859280"/>
              <a:gd name="connsiteX8" fmla="*/ 1082040 w 1158240"/>
              <a:gd name="connsiteY8" fmla="*/ 350520 h 1859280"/>
              <a:gd name="connsiteX9" fmla="*/ 1112520 w 1158240"/>
              <a:gd name="connsiteY9" fmla="*/ 396240 h 1859280"/>
              <a:gd name="connsiteX10" fmla="*/ 1143000 w 1158240"/>
              <a:gd name="connsiteY10" fmla="*/ 487680 h 1859280"/>
              <a:gd name="connsiteX11" fmla="*/ 1158240 w 1158240"/>
              <a:gd name="connsiteY11" fmla="*/ 533400 h 1859280"/>
              <a:gd name="connsiteX12" fmla="*/ 1143000 w 1158240"/>
              <a:gd name="connsiteY12" fmla="*/ 746760 h 1859280"/>
              <a:gd name="connsiteX13" fmla="*/ 1066800 w 1158240"/>
              <a:gd name="connsiteY13" fmla="*/ 883920 h 1859280"/>
              <a:gd name="connsiteX14" fmla="*/ 1036320 w 1158240"/>
              <a:gd name="connsiteY14" fmla="*/ 929640 h 1859280"/>
              <a:gd name="connsiteX15" fmla="*/ 883920 w 1158240"/>
              <a:gd name="connsiteY15" fmla="*/ 1158240 h 1859280"/>
              <a:gd name="connsiteX16" fmla="*/ 822960 w 1158240"/>
              <a:gd name="connsiteY16" fmla="*/ 1249680 h 1859280"/>
              <a:gd name="connsiteX17" fmla="*/ 792480 w 1158240"/>
              <a:gd name="connsiteY17" fmla="*/ 1295400 h 1859280"/>
              <a:gd name="connsiteX18" fmla="*/ 746760 w 1158240"/>
              <a:gd name="connsiteY18" fmla="*/ 1325880 h 1859280"/>
              <a:gd name="connsiteX19" fmla="*/ 670560 w 1158240"/>
              <a:gd name="connsiteY19" fmla="*/ 1402080 h 1859280"/>
              <a:gd name="connsiteX20" fmla="*/ 579120 w 1158240"/>
              <a:gd name="connsiteY20" fmla="*/ 1478280 h 1859280"/>
              <a:gd name="connsiteX21" fmla="*/ 533400 w 1158240"/>
              <a:gd name="connsiteY21" fmla="*/ 1493520 h 1859280"/>
              <a:gd name="connsiteX22" fmla="*/ 441960 w 1158240"/>
              <a:gd name="connsiteY22" fmla="*/ 1554480 h 1859280"/>
              <a:gd name="connsiteX23" fmla="*/ 396240 w 1158240"/>
              <a:gd name="connsiteY23" fmla="*/ 1584960 h 1859280"/>
              <a:gd name="connsiteX24" fmla="*/ 259080 w 1158240"/>
              <a:gd name="connsiteY24" fmla="*/ 1661160 h 1859280"/>
              <a:gd name="connsiteX25" fmla="*/ 213360 w 1158240"/>
              <a:gd name="connsiteY25" fmla="*/ 1706880 h 1859280"/>
              <a:gd name="connsiteX26" fmla="*/ 121920 w 1158240"/>
              <a:gd name="connsiteY26" fmla="*/ 1767840 h 1859280"/>
              <a:gd name="connsiteX27" fmla="*/ 76200 w 1158240"/>
              <a:gd name="connsiteY27" fmla="*/ 1798320 h 1859280"/>
              <a:gd name="connsiteX28" fmla="*/ 30480 w 1158240"/>
              <a:gd name="connsiteY28" fmla="*/ 1828800 h 1859280"/>
              <a:gd name="connsiteX29" fmla="*/ 0 w 1158240"/>
              <a:gd name="connsiteY29" fmla="*/ 1859280 h 185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8240" h="1859280">
                <a:moveTo>
                  <a:pt x="381000" y="0"/>
                </a:moveTo>
                <a:cubicBezTo>
                  <a:pt x="460738" y="7249"/>
                  <a:pt x="546108" y="9008"/>
                  <a:pt x="624840" y="30480"/>
                </a:cubicBezTo>
                <a:cubicBezTo>
                  <a:pt x="655837" y="38934"/>
                  <a:pt x="689547" y="43138"/>
                  <a:pt x="716280" y="60960"/>
                </a:cubicBezTo>
                <a:cubicBezTo>
                  <a:pt x="731520" y="71120"/>
                  <a:pt x="745262" y="84001"/>
                  <a:pt x="762000" y="91440"/>
                </a:cubicBezTo>
                <a:cubicBezTo>
                  <a:pt x="791360" y="104489"/>
                  <a:pt x="822960" y="111760"/>
                  <a:pt x="853440" y="121920"/>
                </a:cubicBezTo>
                <a:cubicBezTo>
                  <a:pt x="868680" y="127000"/>
                  <a:pt x="885794" y="128249"/>
                  <a:pt x="899160" y="137160"/>
                </a:cubicBezTo>
                <a:cubicBezTo>
                  <a:pt x="914400" y="147320"/>
                  <a:pt x="930809" y="155914"/>
                  <a:pt x="944880" y="167640"/>
                </a:cubicBezTo>
                <a:cubicBezTo>
                  <a:pt x="961437" y="181438"/>
                  <a:pt x="977368" y="196347"/>
                  <a:pt x="990600" y="213360"/>
                </a:cubicBezTo>
                <a:lnTo>
                  <a:pt x="1082040" y="350520"/>
                </a:lnTo>
                <a:cubicBezTo>
                  <a:pt x="1092200" y="365760"/>
                  <a:pt x="1106728" y="378864"/>
                  <a:pt x="1112520" y="396240"/>
                </a:cubicBezTo>
                <a:lnTo>
                  <a:pt x="1143000" y="487680"/>
                </a:lnTo>
                <a:lnTo>
                  <a:pt x="1158240" y="533400"/>
                </a:lnTo>
                <a:cubicBezTo>
                  <a:pt x="1153160" y="604520"/>
                  <a:pt x="1151331" y="675947"/>
                  <a:pt x="1143000" y="746760"/>
                </a:cubicBezTo>
                <a:cubicBezTo>
                  <a:pt x="1137252" y="795618"/>
                  <a:pt x="1088610" y="851205"/>
                  <a:pt x="1066800" y="883920"/>
                </a:cubicBezTo>
                <a:lnTo>
                  <a:pt x="1036320" y="929640"/>
                </a:lnTo>
                <a:lnTo>
                  <a:pt x="883920" y="1158240"/>
                </a:lnTo>
                <a:lnTo>
                  <a:pt x="822960" y="1249680"/>
                </a:lnTo>
                <a:cubicBezTo>
                  <a:pt x="812800" y="1264920"/>
                  <a:pt x="807720" y="1285240"/>
                  <a:pt x="792480" y="1295400"/>
                </a:cubicBezTo>
                <a:lnTo>
                  <a:pt x="746760" y="1325880"/>
                </a:lnTo>
                <a:cubicBezTo>
                  <a:pt x="690880" y="1409700"/>
                  <a:pt x="746760" y="1338580"/>
                  <a:pt x="670560" y="1402080"/>
                </a:cubicBezTo>
                <a:cubicBezTo>
                  <a:pt x="620003" y="1444211"/>
                  <a:pt x="635877" y="1449901"/>
                  <a:pt x="579120" y="1478280"/>
                </a:cubicBezTo>
                <a:cubicBezTo>
                  <a:pt x="564752" y="1485464"/>
                  <a:pt x="547443" y="1485718"/>
                  <a:pt x="533400" y="1493520"/>
                </a:cubicBezTo>
                <a:cubicBezTo>
                  <a:pt x="501378" y="1511310"/>
                  <a:pt x="472440" y="1534160"/>
                  <a:pt x="441960" y="1554480"/>
                </a:cubicBezTo>
                <a:cubicBezTo>
                  <a:pt x="426720" y="1564640"/>
                  <a:pt x="413616" y="1579168"/>
                  <a:pt x="396240" y="1584960"/>
                </a:cubicBezTo>
                <a:cubicBezTo>
                  <a:pt x="338748" y="1604124"/>
                  <a:pt x="311483" y="1608757"/>
                  <a:pt x="259080" y="1661160"/>
                </a:cubicBezTo>
                <a:cubicBezTo>
                  <a:pt x="243840" y="1676400"/>
                  <a:pt x="230373" y="1693648"/>
                  <a:pt x="213360" y="1706880"/>
                </a:cubicBezTo>
                <a:cubicBezTo>
                  <a:pt x="184444" y="1729370"/>
                  <a:pt x="152400" y="1747520"/>
                  <a:pt x="121920" y="1767840"/>
                </a:cubicBezTo>
                <a:lnTo>
                  <a:pt x="76200" y="1798320"/>
                </a:lnTo>
                <a:cubicBezTo>
                  <a:pt x="60960" y="1808480"/>
                  <a:pt x="43432" y="1815848"/>
                  <a:pt x="30480" y="1828800"/>
                </a:cubicBezTo>
                <a:lnTo>
                  <a:pt x="0" y="185928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D8E285B4-3A54-2998-CBA7-0D0E5EAF59FC}"/>
              </a:ext>
            </a:extLst>
          </p:cNvPr>
          <p:cNvGrpSpPr>
            <a:grpSpLocks noChangeAspect="1"/>
          </p:cNvGrpSpPr>
          <p:nvPr/>
        </p:nvGrpSpPr>
        <p:grpSpPr>
          <a:xfrm>
            <a:off x="5086628" y="2281671"/>
            <a:ext cx="3869874" cy="2902525"/>
            <a:chOff x="3868513" y="2178594"/>
            <a:chExt cx="4454975" cy="3341369"/>
          </a:xfrm>
        </p:grpSpPr>
        <p:pic>
          <p:nvPicPr>
            <p:cNvPr id="3" name="図 2">
              <a:extLst>
                <a:ext uri="{FF2B5EF4-FFF2-40B4-BE49-F238E27FC236}">
                  <a16:creationId xmlns:a16="http://schemas.microsoft.com/office/drawing/2014/main" id="{DF5BA9BF-63CD-269E-19B7-709AA0CDB6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8513" y="2564904"/>
              <a:ext cx="4454975" cy="2955059"/>
            </a:xfrm>
            <a:prstGeom prst="rect">
              <a:avLst/>
            </a:prstGeom>
          </p:spPr>
        </p:pic>
        <p:grpSp>
          <p:nvGrpSpPr>
            <p:cNvPr id="9" name="グループ化 8">
              <a:extLst>
                <a:ext uri="{FF2B5EF4-FFF2-40B4-BE49-F238E27FC236}">
                  <a16:creationId xmlns:a16="http://schemas.microsoft.com/office/drawing/2014/main" id="{074ED7B3-88F8-30D2-8A3B-2309146A4532}"/>
                </a:ext>
              </a:extLst>
            </p:cNvPr>
            <p:cNvGrpSpPr/>
            <p:nvPr/>
          </p:nvGrpSpPr>
          <p:grpSpPr>
            <a:xfrm>
              <a:off x="5767649" y="3666342"/>
              <a:ext cx="808520" cy="343161"/>
              <a:chOff x="5704694" y="3616522"/>
              <a:chExt cx="915480" cy="421560"/>
            </a:xfrm>
          </p:grpSpPr>
          <mc:AlternateContent xmlns:mc="http://schemas.openxmlformats.org/markup-compatibility/2006" xmlns:p14="http://schemas.microsoft.com/office/powerpoint/2010/main">
            <mc:Choice Requires="p14">
              <p:contentPart p14:bwMode="auto" r:id="rId5">
                <p14:nvContentPartPr>
                  <p14:cNvPr id="17" name="インク 16">
                    <a:extLst>
                      <a:ext uri="{FF2B5EF4-FFF2-40B4-BE49-F238E27FC236}">
                        <a16:creationId xmlns:a16="http://schemas.microsoft.com/office/drawing/2014/main" id="{55C6098C-8F9C-D0FA-A03E-DC039B5B3B6A}"/>
                      </a:ext>
                    </a:extLst>
                  </p14:cNvPr>
                  <p14:cNvContentPartPr/>
                  <p14:nvPr/>
                </p14:nvContentPartPr>
                <p14:xfrm>
                  <a:off x="5704694" y="3657562"/>
                  <a:ext cx="885240" cy="380520"/>
                </p14:xfrm>
              </p:contentPart>
            </mc:Choice>
            <mc:Fallback xmlns="">
              <p:pic>
                <p:nvPicPr>
                  <p:cNvPr id="20" name="インク 19">
                    <a:extLst>
                      <a:ext uri="{FF2B5EF4-FFF2-40B4-BE49-F238E27FC236}">
                        <a16:creationId xmlns:a16="http://schemas.microsoft.com/office/drawing/2014/main" id="{60E5CFE9-0981-905E-1677-D9200133764E}"/>
                      </a:ext>
                    </a:extLst>
                  </p:cNvPr>
                  <p:cNvPicPr/>
                  <p:nvPr/>
                </p:nvPicPr>
                <p:blipFill>
                  <a:blip r:embed="rId7"/>
                  <a:stretch>
                    <a:fillRect/>
                  </a:stretch>
                </p:blipFill>
                <p:spPr>
                  <a:xfrm>
                    <a:off x="5683093" y="3634581"/>
                    <a:ext cx="928035" cy="426925"/>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8" name="インク 17">
                    <a:extLst>
                      <a:ext uri="{FF2B5EF4-FFF2-40B4-BE49-F238E27FC236}">
                        <a16:creationId xmlns:a16="http://schemas.microsoft.com/office/drawing/2014/main" id="{86DF1EB9-0DE3-70F9-9F77-B718364720D3}"/>
                      </a:ext>
                    </a:extLst>
                  </p14:cNvPr>
                  <p14:cNvContentPartPr/>
                  <p14:nvPr/>
                </p14:nvContentPartPr>
                <p14:xfrm>
                  <a:off x="6523694" y="3616522"/>
                  <a:ext cx="96480" cy="381240"/>
                </p14:xfrm>
              </p:contentPart>
            </mc:Choice>
            <mc:Fallback xmlns="">
              <p:pic>
                <p:nvPicPr>
                  <p:cNvPr id="21" name="インク 20">
                    <a:extLst>
                      <a:ext uri="{FF2B5EF4-FFF2-40B4-BE49-F238E27FC236}">
                        <a16:creationId xmlns:a16="http://schemas.microsoft.com/office/drawing/2014/main" id="{5097D8E5-8FF9-C790-E274-0BA7140D7E5A}"/>
                      </a:ext>
                    </a:extLst>
                  </p:cNvPr>
                  <p:cNvPicPr/>
                  <p:nvPr/>
                </p:nvPicPr>
                <p:blipFill>
                  <a:blip r:embed="rId9"/>
                  <a:stretch>
                    <a:fillRect/>
                  </a:stretch>
                </p:blipFill>
                <p:spPr>
                  <a:xfrm>
                    <a:off x="6502118" y="3593081"/>
                    <a:ext cx="139224" cy="427679"/>
                  </a:xfrm>
                  <a:prstGeom prst="rect">
                    <a:avLst/>
                  </a:prstGeom>
                </p:spPr>
              </p:pic>
            </mc:Fallback>
          </mc:AlternateContent>
        </p:grpSp>
        <p:sp>
          <p:nvSpPr>
            <p:cNvPr id="10" name="テキスト ボックス 9">
              <a:extLst>
                <a:ext uri="{FF2B5EF4-FFF2-40B4-BE49-F238E27FC236}">
                  <a16:creationId xmlns:a16="http://schemas.microsoft.com/office/drawing/2014/main" id="{37D73B8B-6420-5E6C-C800-AD38B63D1982}"/>
                </a:ext>
              </a:extLst>
            </p:cNvPr>
            <p:cNvSpPr txBox="1"/>
            <p:nvPr/>
          </p:nvSpPr>
          <p:spPr>
            <a:xfrm>
              <a:off x="5663952" y="2178594"/>
              <a:ext cx="1368152" cy="400110"/>
            </a:xfrm>
            <a:prstGeom prst="rect">
              <a:avLst/>
            </a:prstGeom>
            <a:noFill/>
          </p:spPr>
          <p:txBody>
            <a:bodyPr wrap="square" rtlCol="0">
              <a:spAutoFit/>
            </a:bodyPr>
            <a:lstStyle/>
            <a:p>
              <a:r>
                <a:rPr lang="en-US" altLang="ja-JP" sz="2000" dirty="0"/>
                <a:t>2023</a:t>
              </a:r>
              <a:r>
                <a:rPr lang="ja-JP" altLang="en-US" sz="2000" dirty="0"/>
                <a:t>年</a:t>
              </a:r>
            </a:p>
          </p:txBody>
        </p:sp>
      </p:grpSp>
    </p:spTree>
    <p:extLst>
      <p:ext uri="{BB962C8B-B14F-4D97-AF65-F5344CB8AC3E}">
        <p14:creationId xmlns:p14="http://schemas.microsoft.com/office/powerpoint/2010/main" val="2259134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7F9F86A7-D838-2A45-0C22-429AD640DE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2947" y="-37239"/>
            <a:ext cx="7384429" cy="6858000"/>
          </a:xfrm>
          <a:prstGeom prst="rect">
            <a:avLst/>
          </a:prstGeom>
        </p:spPr>
      </p:pic>
      <p:sp>
        <p:nvSpPr>
          <p:cNvPr id="4" name="タイトル 1"/>
          <p:cNvSpPr>
            <a:spLocks noGrp="1"/>
          </p:cNvSpPr>
          <p:nvPr>
            <p:ph type="title"/>
          </p:nvPr>
        </p:nvSpPr>
        <p:spPr>
          <a:xfrm>
            <a:off x="0" y="-27385"/>
            <a:ext cx="9144000" cy="1548173"/>
          </a:xfrm>
          <a:solidFill>
            <a:schemeClr val="accent2">
              <a:lumMod val="60000"/>
              <a:lumOff val="40000"/>
            </a:schemeClr>
          </a:solidFill>
        </p:spPr>
        <p:txBody>
          <a:bodyPr>
            <a:normAutofit/>
          </a:bodyPr>
          <a:lstStyle/>
          <a:p>
            <a:r>
              <a:rPr lang="ja-JP" altLang="en-US" sz="3800" dirty="0"/>
              <a:t>今、地球では何が起こっているの？</a:t>
            </a:r>
            <a:endParaRPr kumimoji="1" lang="ja-JP" altLang="en-US" sz="3800" dirty="0"/>
          </a:p>
        </p:txBody>
      </p:sp>
      <p:sp>
        <p:nvSpPr>
          <p:cNvPr id="5" name="コンテンツ プレースホルダー 4"/>
          <p:cNvSpPr>
            <a:spLocks noGrp="1"/>
          </p:cNvSpPr>
          <p:nvPr>
            <p:ph idx="1"/>
          </p:nvPr>
        </p:nvSpPr>
        <p:spPr>
          <a:xfrm>
            <a:off x="287524" y="1672208"/>
            <a:ext cx="6671084" cy="784684"/>
          </a:xfrm>
        </p:spPr>
        <p:txBody>
          <a:bodyPr/>
          <a:lstStyle/>
          <a:p>
            <a:r>
              <a:rPr kumimoji="1" lang="ja-JP" altLang="en-US" dirty="0"/>
              <a:t>海水面が上しょうし、島がしずむ</a:t>
            </a:r>
          </a:p>
        </p:txBody>
      </p:sp>
      <p:pic>
        <p:nvPicPr>
          <p:cNvPr id="2050" name="Picture 2" descr="Y:\■ハードディスク（これまでのFujitsuのF)\チャレンジ10\平成27年度\パワポ用画像\写真\ツバル20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108" y="2714760"/>
            <a:ext cx="3431824" cy="257386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Y:\■ハードディスク（これまでのFujitsuのF)\チャレンジ10\平成27年度\パワポ用画像\写真\マーシャル諸島20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065" y="2692366"/>
            <a:ext cx="3461682" cy="2596262"/>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530099" y="5643245"/>
            <a:ext cx="3645857" cy="892552"/>
          </a:xfrm>
          <a:prstGeom prst="rect">
            <a:avLst/>
          </a:prstGeom>
          <a:noFill/>
        </p:spPr>
        <p:txBody>
          <a:bodyPr wrap="square" rtlCol="0">
            <a:spAutoFit/>
          </a:bodyPr>
          <a:lstStyle/>
          <a:p>
            <a:r>
              <a:rPr kumimoji="1" lang="en-US" altLang="ja-JP" sz="2600" b="1" dirty="0"/>
              <a:t>【</a:t>
            </a:r>
            <a:r>
              <a:rPr kumimoji="1" lang="ja-JP" altLang="en-US" sz="2600" b="1" dirty="0"/>
              <a:t>ツバル</a:t>
            </a:r>
            <a:r>
              <a:rPr kumimoji="1" lang="en-US" altLang="ja-JP" sz="2600" b="1" dirty="0"/>
              <a:t>】</a:t>
            </a:r>
          </a:p>
          <a:p>
            <a:r>
              <a:rPr kumimoji="1" lang="ja-JP" altLang="en-US" sz="2600" b="1" dirty="0"/>
              <a:t>家がしん</a:t>
            </a:r>
            <a:r>
              <a:rPr kumimoji="1" lang="ja-JP" altLang="en-US" sz="2600" b="1" dirty="0" err="1"/>
              <a:t>水して</a:t>
            </a:r>
            <a:r>
              <a:rPr kumimoji="1" lang="ja-JP" altLang="en-US" sz="2600" b="1" dirty="0"/>
              <a:t>いる</a:t>
            </a:r>
          </a:p>
        </p:txBody>
      </p:sp>
      <p:sp>
        <p:nvSpPr>
          <p:cNvPr id="13" name="テキスト ボックス 12"/>
          <p:cNvSpPr txBox="1"/>
          <p:nvPr/>
        </p:nvSpPr>
        <p:spPr>
          <a:xfrm>
            <a:off x="4927077" y="5643245"/>
            <a:ext cx="4037411" cy="892552"/>
          </a:xfrm>
          <a:prstGeom prst="rect">
            <a:avLst/>
          </a:prstGeom>
          <a:noFill/>
        </p:spPr>
        <p:txBody>
          <a:bodyPr wrap="square" rtlCol="0">
            <a:spAutoFit/>
          </a:bodyPr>
          <a:lstStyle/>
          <a:p>
            <a:r>
              <a:rPr kumimoji="1" lang="en-US" altLang="ja-JP" sz="2600" b="1" dirty="0"/>
              <a:t>【</a:t>
            </a:r>
            <a:r>
              <a:rPr kumimoji="1" lang="ja-JP" altLang="en-US" sz="2600" b="1" dirty="0"/>
              <a:t>マーシャル</a:t>
            </a:r>
            <a:r>
              <a:rPr kumimoji="1" lang="ja-JP" altLang="en-US" sz="2600" b="1" dirty="0" err="1"/>
              <a:t>しょ</a:t>
            </a:r>
            <a:r>
              <a:rPr kumimoji="1" lang="ja-JP" altLang="en-US" sz="2600" b="1" dirty="0"/>
              <a:t>島</a:t>
            </a:r>
            <a:r>
              <a:rPr kumimoji="1" lang="en-US" altLang="ja-JP" sz="2600" b="1" dirty="0"/>
              <a:t>】</a:t>
            </a:r>
          </a:p>
          <a:p>
            <a:r>
              <a:rPr kumimoji="1" lang="ja-JP" altLang="en-US" sz="2600" b="1" dirty="0"/>
              <a:t>高波で家がこわされる</a:t>
            </a:r>
          </a:p>
        </p:txBody>
      </p:sp>
      <p:sp>
        <p:nvSpPr>
          <p:cNvPr id="14" name="テキスト ボックス 13"/>
          <p:cNvSpPr txBox="1"/>
          <p:nvPr/>
        </p:nvSpPr>
        <p:spPr>
          <a:xfrm>
            <a:off x="5159724" y="5373216"/>
            <a:ext cx="3744416" cy="276999"/>
          </a:xfrm>
          <a:prstGeom prst="rect">
            <a:avLst/>
          </a:prstGeom>
          <a:noFill/>
        </p:spPr>
        <p:txBody>
          <a:bodyPr wrap="square" rtlCol="0">
            <a:spAutoFit/>
          </a:bodyPr>
          <a:lstStyle/>
          <a:p>
            <a:pPr algn="r"/>
            <a:r>
              <a:rPr kumimoji="1" lang="ja-JP" altLang="en-US" sz="1200" dirty="0"/>
              <a:t>写真：全国地球温暖化防止活動推進センターより</a:t>
            </a:r>
          </a:p>
        </p:txBody>
      </p:sp>
      <p:cxnSp>
        <p:nvCxnSpPr>
          <p:cNvPr id="8" name="直線コネクタ 7">
            <a:extLst>
              <a:ext uri="{FF2B5EF4-FFF2-40B4-BE49-F238E27FC236}">
                <a16:creationId xmlns:a16="http://schemas.microsoft.com/office/drawing/2014/main" id="{68B00369-7328-6EE7-34F1-0800A2978A37}"/>
              </a:ext>
            </a:extLst>
          </p:cNvPr>
          <p:cNvCxnSpPr/>
          <p:nvPr/>
        </p:nvCxnSpPr>
        <p:spPr>
          <a:xfrm>
            <a:off x="9576556" y="2096852"/>
            <a:ext cx="3924436" cy="0"/>
          </a:xfrm>
          <a:prstGeom prst="line">
            <a:avLst/>
          </a:prstGeom>
          <a:ln w="381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3F404031-4A69-3D6B-FA4F-D6099ABED56D}"/>
              </a:ext>
            </a:extLst>
          </p:cNvPr>
          <p:cNvCxnSpPr>
            <a:cxnSpLocks/>
          </p:cNvCxnSpPr>
          <p:nvPr/>
        </p:nvCxnSpPr>
        <p:spPr>
          <a:xfrm>
            <a:off x="9593515" y="5193196"/>
            <a:ext cx="4087497" cy="0"/>
          </a:xfrm>
          <a:prstGeom prst="line">
            <a:avLst/>
          </a:prstGeom>
          <a:ln w="381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B39EE404-987C-76E1-5549-6FDCB1E9BE19}"/>
              </a:ext>
            </a:extLst>
          </p:cNvPr>
          <p:cNvSpPr txBox="1"/>
          <p:nvPr/>
        </p:nvSpPr>
        <p:spPr>
          <a:xfrm>
            <a:off x="10908704" y="1818328"/>
            <a:ext cx="923600" cy="492443"/>
          </a:xfrm>
          <a:prstGeom prst="rect">
            <a:avLst/>
          </a:prstGeom>
          <a:noFill/>
        </p:spPr>
        <p:txBody>
          <a:bodyPr wrap="square" rtlCol="0">
            <a:spAutoFit/>
          </a:bodyPr>
          <a:lstStyle/>
          <a:p>
            <a:pPr algn="ctr"/>
            <a:r>
              <a:rPr kumimoji="1" lang="ja-JP" altLang="en-US" sz="2600" b="1" dirty="0"/>
              <a:t>海面</a:t>
            </a:r>
          </a:p>
        </p:txBody>
      </p:sp>
      <p:sp>
        <p:nvSpPr>
          <p:cNvPr id="12" name="テキスト ボックス 11">
            <a:extLst>
              <a:ext uri="{FF2B5EF4-FFF2-40B4-BE49-F238E27FC236}">
                <a16:creationId xmlns:a16="http://schemas.microsoft.com/office/drawing/2014/main" id="{43F86D6A-CF0F-76B0-BA59-C60AFBBF5B40}"/>
              </a:ext>
            </a:extLst>
          </p:cNvPr>
          <p:cNvSpPr txBox="1"/>
          <p:nvPr/>
        </p:nvSpPr>
        <p:spPr>
          <a:xfrm>
            <a:off x="10908704" y="4916777"/>
            <a:ext cx="923600" cy="492443"/>
          </a:xfrm>
          <a:prstGeom prst="rect">
            <a:avLst/>
          </a:prstGeom>
          <a:noFill/>
        </p:spPr>
        <p:txBody>
          <a:bodyPr wrap="square" rtlCol="0">
            <a:spAutoFit/>
          </a:bodyPr>
          <a:lstStyle/>
          <a:p>
            <a:pPr algn="ctr"/>
            <a:r>
              <a:rPr kumimoji="1" lang="ja-JP" altLang="en-US" sz="2600" b="1" dirty="0"/>
              <a:t>海面</a:t>
            </a:r>
          </a:p>
        </p:txBody>
      </p:sp>
      <p:pic>
        <p:nvPicPr>
          <p:cNvPr id="16" name="図 15">
            <a:extLst>
              <a:ext uri="{FF2B5EF4-FFF2-40B4-BE49-F238E27FC236}">
                <a16:creationId xmlns:a16="http://schemas.microsoft.com/office/drawing/2014/main" id="{F249A3A7-A4BA-6317-F7D7-116EC64382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3027" y="865987"/>
            <a:ext cx="1525020" cy="829230"/>
          </a:xfrm>
          <a:prstGeom prst="rect">
            <a:avLst/>
          </a:prstGeom>
        </p:spPr>
      </p:pic>
      <p:pic>
        <p:nvPicPr>
          <p:cNvPr id="17" name="図 16">
            <a:extLst>
              <a:ext uri="{FF2B5EF4-FFF2-40B4-BE49-F238E27FC236}">
                <a16:creationId xmlns:a16="http://schemas.microsoft.com/office/drawing/2014/main" id="{4DFAC167-9902-3B0B-AD79-BCEC678C47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88295" y="746701"/>
            <a:ext cx="1525020" cy="829230"/>
          </a:xfrm>
          <a:prstGeom prst="rect">
            <a:avLst/>
          </a:prstGeom>
        </p:spPr>
      </p:pic>
      <p:pic>
        <p:nvPicPr>
          <p:cNvPr id="18" name="図 17">
            <a:extLst>
              <a:ext uri="{FF2B5EF4-FFF2-40B4-BE49-F238E27FC236}">
                <a16:creationId xmlns:a16="http://schemas.microsoft.com/office/drawing/2014/main" id="{889102AD-3D1C-BBB4-4468-464E0F1888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83042" y="3963658"/>
            <a:ext cx="1525020" cy="829230"/>
          </a:xfrm>
          <a:prstGeom prst="rect">
            <a:avLst/>
          </a:prstGeom>
        </p:spPr>
      </p:pic>
      <p:pic>
        <p:nvPicPr>
          <p:cNvPr id="19" name="図 18">
            <a:extLst>
              <a:ext uri="{FF2B5EF4-FFF2-40B4-BE49-F238E27FC236}">
                <a16:creationId xmlns:a16="http://schemas.microsoft.com/office/drawing/2014/main" id="{3695BC50-C6BF-E87C-0345-16C5F1DD29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98310" y="3844372"/>
            <a:ext cx="1525020" cy="829230"/>
          </a:xfrm>
          <a:prstGeom prst="rect">
            <a:avLst/>
          </a:prstGeom>
        </p:spPr>
      </p:pic>
    </p:spTree>
    <p:extLst>
      <p:ext uri="{BB962C8B-B14F-4D97-AF65-F5344CB8AC3E}">
        <p14:creationId xmlns:p14="http://schemas.microsoft.com/office/powerpoint/2010/main" val="937778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0" y="-27385"/>
            <a:ext cx="9144000" cy="1548173"/>
          </a:xfrm>
          <a:solidFill>
            <a:schemeClr val="accent2">
              <a:lumMod val="60000"/>
              <a:lumOff val="40000"/>
            </a:schemeClr>
          </a:solidFill>
        </p:spPr>
        <p:txBody>
          <a:bodyPr>
            <a:normAutofit/>
          </a:bodyPr>
          <a:lstStyle/>
          <a:p>
            <a:r>
              <a:rPr lang="ja-JP" altLang="en-US" sz="3800" dirty="0"/>
              <a:t>今、地球では何が起こっているの？</a:t>
            </a:r>
            <a:endParaRPr kumimoji="1" lang="ja-JP" altLang="en-US" sz="3800" dirty="0"/>
          </a:p>
        </p:txBody>
      </p:sp>
      <p:sp>
        <p:nvSpPr>
          <p:cNvPr id="5" name="コンテンツ プレースホルダー 4"/>
          <p:cNvSpPr>
            <a:spLocks noGrp="1"/>
          </p:cNvSpPr>
          <p:nvPr>
            <p:ph idx="1"/>
          </p:nvPr>
        </p:nvSpPr>
        <p:spPr>
          <a:xfrm>
            <a:off x="287524" y="1672208"/>
            <a:ext cx="7200800" cy="784684"/>
          </a:xfrm>
        </p:spPr>
        <p:txBody>
          <a:bodyPr>
            <a:normAutofit/>
          </a:bodyPr>
          <a:lstStyle/>
          <a:p>
            <a:r>
              <a:rPr kumimoji="1" lang="ja-JP" altLang="en-US" dirty="0"/>
              <a:t>いじょう気しょうがたくさん起こる</a:t>
            </a:r>
          </a:p>
        </p:txBody>
      </p:sp>
      <p:pic>
        <p:nvPicPr>
          <p:cNvPr id="1028" name="Picture 4" descr="Y:\■ハードディスク（これまでのFujitsuのF)\チャレンジ10\平成27年度\パワポ用画像\写真\洪水20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540" y="2457547"/>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Y:\■ハードディスク（これまでのFujitsuのF)\チャレンジ10\平成27年度\パワポ用画像\写真\大型ハリケーン199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39" y="2456892"/>
            <a:ext cx="3810874" cy="2858155"/>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152914" y="5661248"/>
            <a:ext cx="4311074" cy="892552"/>
          </a:xfrm>
          <a:prstGeom prst="rect">
            <a:avLst/>
          </a:prstGeom>
          <a:noFill/>
        </p:spPr>
        <p:txBody>
          <a:bodyPr wrap="square" rtlCol="0">
            <a:spAutoFit/>
          </a:bodyPr>
          <a:lstStyle/>
          <a:p>
            <a:r>
              <a:rPr lang="en-US" altLang="ja-JP" sz="2600" b="1" dirty="0"/>
              <a:t>【</a:t>
            </a:r>
            <a:r>
              <a:rPr lang="ja-JP" altLang="en-US" sz="2600" b="1" dirty="0"/>
              <a:t>バングラディシュ</a:t>
            </a:r>
            <a:r>
              <a:rPr lang="en-US" altLang="ja-JP" sz="2600" b="1" dirty="0"/>
              <a:t>】</a:t>
            </a:r>
          </a:p>
          <a:p>
            <a:r>
              <a:rPr lang="ja-JP" altLang="en-US" sz="2600" b="1" dirty="0"/>
              <a:t>こう水で町が川のように</a:t>
            </a:r>
            <a:r>
              <a:rPr lang="en-US" altLang="ja-JP" sz="2600" b="1" dirty="0"/>
              <a:t>…</a:t>
            </a:r>
            <a:endParaRPr lang="ja-JP" altLang="en-US" sz="2600" b="1" dirty="0"/>
          </a:p>
        </p:txBody>
      </p:sp>
      <p:sp>
        <p:nvSpPr>
          <p:cNvPr id="9" name="テキスト ボックス 8"/>
          <p:cNvSpPr txBox="1"/>
          <p:nvPr/>
        </p:nvSpPr>
        <p:spPr>
          <a:xfrm>
            <a:off x="4682678" y="5766355"/>
            <a:ext cx="4185917" cy="830997"/>
          </a:xfrm>
          <a:prstGeom prst="rect">
            <a:avLst/>
          </a:prstGeom>
          <a:noFill/>
        </p:spPr>
        <p:txBody>
          <a:bodyPr wrap="square" rtlCol="0">
            <a:spAutoFit/>
          </a:bodyPr>
          <a:lstStyle/>
          <a:p>
            <a:r>
              <a:rPr lang="en-US" altLang="ja-JP" sz="2600" b="1" dirty="0"/>
              <a:t>【</a:t>
            </a:r>
            <a:r>
              <a:rPr lang="ja-JP" altLang="en-US" sz="2600" b="1" dirty="0"/>
              <a:t>ホンジュラス</a:t>
            </a:r>
            <a:r>
              <a:rPr lang="en-US" altLang="ja-JP" sz="2600" b="1" dirty="0"/>
              <a:t>】</a:t>
            </a:r>
          </a:p>
          <a:p>
            <a:r>
              <a:rPr lang="ja-JP" altLang="en-US" sz="2200" b="1" dirty="0"/>
              <a:t>大型ハリケーンで家がこわれる</a:t>
            </a:r>
          </a:p>
        </p:txBody>
      </p:sp>
      <p:sp>
        <p:nvSpPr>
          <p:cNvPr id="10" name="テキスト ボックス 9"/>
          <p:cNvSpPr txBox="1"/>
          <p:nvPr/>
        </p:nvSpPr>
        <p:spPr>
          <a:xfrm>
            <a:off x="5159724" y="5373216"/>
            <a:ext cx="3744416" cy="276999"/>
          </a:xfrm>
          <a:prstGeom prst="rect">
            <a:avLst/>
          </a:prstGeom>
          <a:noFill/>
        </p:spPr>
        <p:txBody>
          <a:bodyPr wrap="square" rtlCol="0">
            <a:spAutoFit/>
          </a:bodyPr>
          <a:lstStyle/>
          <a:p>
            <a:pPr algn="r"/>
            <a:r>
              <a:rPr kumimoji="1" lang="ja-JP" altLang="en-US" sz="1200" dirty="0"/>
              <a:t>写真：全国地球温暖化防止活動推進センターより</a:t>
            </a:r>
          </a:p>
        </p:txBody>
      </p:sp>
    </p:spTree>
    <p:extLst>
      <p:ext uri="{BB962C8B-B14F-4D97-AF65-F5344CB8AC3E}">
        <p14:creationId xmlns:p14="http://schemas.microsoft.com/office/powerpoint/2010/main" val="2259641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0" y="-27385"/>
            <a:ext cx="9144000" cy="1548173"/>
          </a:xfrm>
          <a:solidFill>
            <a:schemeClr val="accent2">
              <a:lumMod val="60000"/>
              <a:lumOff val="40000"/>
            </a:schemeClr>
          </a:solidFill>
        </p:spPr>
        <p:txBody>
          <a:bodyPr>
            <a:normAutofit/>
          </a:bodyPr>
          <a:lstStyle/>
          <a:p>
            <a:r>
              <a:rPr lang="ja-JP" altLang="en-US" sz="3800" dirty="0"/>
              <a:t>今、地球では何が起こっているの？</a:t>
            </a:r>
            <a:br>
              <a:rPr lang="en-US" altLang="ja-JP" sz="3800" dirty="0"/>
            </a:br>
            <a:r>
              <a:rPr lang="ja-JP" altLang="en-US" sz="3800" dirty="0"/>
              <a:t>（世界、日本）</a:t>
            </a:r>
            <a:endParaRPr kumimoji="1" lang="ja-JP" altLang="en-US" sz="3800" dirty="0"/>
          </a:p>
        </p:txBody>
      </p:sp>
      <p:sp>
        <p:nvSpPr>
          <p:cNvPr id="5" name="コンテンツ プレースホルダー 4"/>
          <p:cNvSpPr>
            <a:spLocks noGrp="1"/>
          </p:cNvSpPr>
          <p:nvPr>
            <p:ph idx="1"/>
          </p:nvPr>
        </p:nvSpPr>
        <p:spPr>
          <a:xfrm>
            <a:off x="287524" y="1672208"/>
            <a:ext cx="6671084" cy="784684"/>
          </a:xfrm>
        </p:spPr>
        <p:txBody>
          <a:bodyPr/>
          <a:lstStyle/>
          <a:p>
            <a:r>
              <a:rPr lang="ja-JP" altLang="en-US" dirty="0"/>
              <a:t>食べ物</a:t>
            </a:r>
            <a:r>
              <a:rPr kumimoji="1" lang="ja-JP" altLang="en-US" dirty="0"/>
              <a:t>が育たなくなる</a:t>
            </a:r>
          </a:p>
        </p:txBody>
      </p:sp>
      <p:sp>
        <p:nvSpPr>
          <p:cNvPr id="8" name="テキスト ボックス 7"/>
          <p:cNvSpPr txBox="1"/>
          <p:nvPr/>
        </p:nvSpPr>
        <p:spPr>
          <a:xfrm>
            <a:off x="647564" y="5643245"/>
            <a:ext cx="4185917" cy="461665"/>
          </a:xfrm>
          <a:prstGeom prst="rect">
            <a:avLst/>
          </a:prstGeom>
          <a:noFill/>
        </p:spPr>
        <p:txBody>
          <a:bodyPr wrap="square" rtlCol="0">
            <a:spAutoFit/>
          </a:bodyPr>
          <a:lstStyle/>
          <a:p>
            <a:r>
              <a:rPr lang="ja-JP" altLang="en-US" sz="2400" b="1" dirty="0"/>
              <a:t>高温でリンゴの色がつかない</a:t>
            </a:r>
            <a:endParaRPr kumimoji="1" lang="ja-JP" altLang="en-US" sz="2400" b="1" dirty="0"/>
          </a:p>
        </p:txBody>
      </p:sp>
      <p:sp>
        <p:nvSpPr>
          <p:cNvPr id="9" name="テキスト ボックス 8"/>
          <p:cNvSpPr txBox="1"/>
          <p:nvPr/>
        </p:nvSpPr>
        <p:spPr>
          <a:xfrm>
            <a:off x="5846869" y="5643245"/>
            <a:ext cx="2577559" cy="461665"/>
          </a:xfrm>
          <a:prstGeom prst="rect">
            <a:avLst/>
          </a:prstGeom>
          <a:noFill/>
        </p:spPr>
        <p:txBody>
          <a:bodyPr wrap="square" rtlCol="0">
            <a:spAutoFit/>
          </a:bodyPr>
          <a:lstStyle/>
          <a:p>
            <a:r>
              <a:rPr kumimoji="1" lang="ja-JP" altLang="en-US" sz="2400" b="1" dirty="0"/>
              <a:t>米が育たない</a:t>
            </a:r>
          </a:p>
        </p:txBody>
      </p:sp>
      <p:pic>
        <p:nvPicPr>
          <p:cNvPr id="2050" name="Picture 2" descr="Y:\■ハードディスク（これまでのFujitsuのF)\チャレンジ10\平成27年度\パワポ用画像\写真\リンゴ.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127" y="2564904"/>
            <a:ext cx="3885324" cy="27003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Y:\■ハードディスク（これまでのFujitsuのF)\チャレンジ10\平成27年度\パワポ用画像\写真\米.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2530720"/>
            <a:ext cx="2328198" cy="2768668"/>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923035" y="5265204"/>
            <a:ext cx="3744416" cy="276999"/>
          </a:xfrm>
          <a:prstGeom prst="rect">
            <a:avLst/>
          </a:prstGeom>
          <a:noFill/>
        </p:spPr>
        <p:txBody>
          <a:bodyPr wrap="square" rtlCol="0">
            <a:spAutoFit/>
          </a:bodyPr>
          <a:lstStyle/>
          <a:p>
            <a:pPr algn="r"/>
            <a:r>
              <a:rPr kumimoji="1" lang="ja-JP" altLang="en-US" sz="1200" dirty="0"/>
              <a:t>写真：農研機構　果樹研究所　</a:t>
            </a:r>
          </a:p>
        </p:txBody>
      </p:sp>
    </p:spTree>
    <p:extLst>
      <p:ext uri="{BB962C8B-B14F-4D97-AF65-F5344CB8AC3E}">
        <p14:creationId xmlns:p14="http://schemas.microsoft.com/office/powerpoint/2010/main" val="2661027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0" y="-27385"/>
            <a:ext cx="9144000" cy="1548173"/>
          </a:xfrm>
          <a:solidFill>
            <a:schemeClr val="accent2">
              <a:lumMod val="60000"/>
              <a:lumOff val="40000"/>
            </a:schemeClr>
          </a:solidFill>
        </p:spPr>
        <p:txBody>
          <a:bodyPr>
            <a:normAutofit/>
          </a:bodyPr>
          <a:lstStyle/>
          <a:p>
            <a:r>
              <a:rPr lang="ja-JP" altLang="en-US" sz="3800" dirty="0"/>
              <a:t>今、地球では何が起こっているの？</a:t>
            </a:r>
            <a:br>
              <a:rPr lang="en-US" altLang="ja-JP" sz="3800" dirty="0"/>
            </a:br>
            <a:r>
              <a:rPr lang="ja-JP" altLang="en-US" sz="3800" dirty="0"/>
              <a:t>（世界、日本）</a:t>
            </a:r>
            <a:endParaRPr kumimoji="1" lang="ja-JP" altLang="en-US" sz="3800" dirty="0"/>
          </a:p>
        </p:txBody>
      </p:sp>
      <p:sp>
        <p:nvSpPr>
          <p:cNvPr id="5" name="コンテンツ プレースホルダー 4"/>
          <p:cNvSpPr>
            <a:spLocks noGrp="1"/>
          </p:cNvSpPr>
          <p:nvPr>
            <p:ph idx="1"/>
          </p:nvPr>
        </p:nvSpPr>
        <p:spPr>
          <a:xfrm>
            <a:off x="323528" y="1700881"/>
            <a:ext cx="5030570" cy="784684"/>
          </a:xfrm>
        </p:spPr>
        <p:txBody>
          <a:bodyPr>
            <a:noAutofit/>
          </a:bodyPr>
          <a:lstStyle/>
          <a:p>
            <a:r>
              <a:rPr kumimoji="1" lang="ja-JP" altLang="en-US" dirty="0"/>
              <a:t>生物のぜつめつのおそれ</a:t>
            </a:r>
          </a:p>
        </p:txBody>
      </p:sp>
      <p:pic>
        <p:nvPicPr>
          <p:cNvPr id="3" name="図 2">
            <a:extLst>
              <a:ext uri="{FF2B5EF4-FFF2-40B4-BE49-F238E27FC236}">
                <a16:creationId xmlns:a16="http://schemas.microsoft.com/office/drawing/2014/main" id="{9268A1D1-64B8-DDE2-F9E5-8144C4F18E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4854" y="2348880"/>
            <a:ext cx="4814292" cy="3610719"/>
          </a:xfrm>
          <a:prstGeom prst="rect">
            <a:avLst/>
          </a:prstGeom>
        </p:spPr>
      </p:pic>
      <p:sp>
        <p:nvSpPr>
          <p:cNvPr id="7" name="テキスト ボックス 6">
            <a:extLst>
              <a:ext uri="{FF2B5EF4-FFF2-40B4-BE49-F238E27FC236}">
                <a16:creationId xmlns:a16="http://schemas.microsoft.com/office/drawing/2014/main" id="{72551496-2F2C-2504-D977-CE1E0D5E323D}"/>
              </a:ext>
            </a:extLst>
          </p:cNvPr>
          <p:cNvSpPr txBox="1"/>
          <p:nvPr/>
        </p:nvSpPr>
        <p:spPr>
          <a:xfrm>
            <a:off x="3236416" y="6129300"/>
            <a:ext cx="3744416" cy="276999"/>
          </a:xfrm>
          <a:prstGeom prst="rect">
            <a:avLst/>
          </a:prstGeom>
          <a:noFill/>
        </p:spPr>
        <p:txBody>
          <a:bodyPr wrap="square" rtlCol="0">
            <a:spAutoFit/>
          </a:bodyPr>
          <a:lstStyle/>
          <a:p>
            <a:pPr algn="r"/>
            <a:r>
              <a:rPr kumimoji="1" lang="ja-JP" altLang="en-US" sz="1200" dirty="0"/>
              <a:t>写真：全国地球温暖化防止活動推進センターより</a:t>
            </a:r>
          </a:p>
        </p:txBody>
      </p:sp>
    </p:spTree>
    <p:extLst>
      <p:ext uri="{BB962C8B-B14F-4D97-AF65-F5344CB8AC3E}">
        <p14:creationId xmlns:p14="http://schemas.microsoft.com/office/powerpoint/2010/main" val="3655372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0" y="-27385"/>
            <a:ext cx="9144000" cy="1548173"/>
          </a:xfrm>
          <a:solidFill>
            <a:schemeClr val="accent2">
              <a:lumMod val="60000"/>
              <a:lumOff val="40000"/>
            </a:schemeClr>
          </a:solidFill>
        </p:spPr>
        <p:txBody>
          <a:bodyPr>
            <a:normAutofit/>
          </a:bodyPr>
          <a:lstStyle/>
          <a:p>
            <a:r>
              <a:rPr lang="ja-JP" altLang="en-US" sz="3800" dirty="0"/>
              <a:t>今、地球では何が起こっているの？</a:t>
            </a:r>
            <a:br>
              <a:rPr lang="en-US" altLang="ja-JP" sz="3800" dirty="0"/>
            </a:br>
            <a:r>
              <a:rPr lang="ja-JP" altLang="en-US" sz="3800" dirty="0"/>
              <a:t>（日本、富山県）</a:t>
            </a:r>
            <a:endParaRPr kumimoji="1" lang="ja-JP" altLang="en-US" sz="3800" dirty="0"/>
          </a:p>
        </p:txBody>
      </p:sp>
      <p:sp>
        <p:nvSpPr>
          <p:cNvPr id="5" name="コンテンツ プレースホルダー 4"/>
          <p:cNvSpPr>
            <a:spLocks noGrp="1"/>
          </p:cNvSpPr>
          <p:nvPr>
            <p:ph idx="1"/>
          </p:nvPr>
        </p:nvSpPr>
        <p:spPr>
          <a:xfrm>
            <a:off x="251520" y="1609958"/>
            <a:ext cx="7344816" cy="532656"/>
          </a:xfrm>
        </p:spPr>
        <p:txBody>
          <a:bodyPr>
            <a:noAutofit/>
          </a:bodyPr>
          <a:lstStyle/>
          <a:p>
            <a:r>
              <a:rPr kumimoji="1" lang="ja-JP" altLang="en-US" dirty="0"/>
              <a:t>サクラのさく時期が</a:t>
            </a:r>
            <a:r>
              <a:rPr lang="ja-JP" altLang="en-US" dirty="0"/>
              <a:t>早くなっている</a:t>
            </a:r>
            <a:endParaRPr kumimoji="1" lang="en-US" altLang="ja-JP" dirty="0"/>
          </a:p>
        </p:txBody>
      </p:sp>
      <p:graphicFrame>
        <p:nvGraphicFramePr>
          <p:cNvPr id="7" name="オブジェクト 6"/>
          <p:cNvGraphicFramePr>
            <a:graphicFrameLocks noChangeAspect="1"/>
          </p:cNvGraphicFramePr>
          <p:nvPr>
            <p:extLst>
              <p:ext uri="{D42A27DB-BD31-4B8C-83A1-F6EECF244321}">
                <p14:modId xmlns:p14="http://schemas.microsoft.com/office/powerpoint/2010/main" val="711838498"/>
              </p:ext>
            </p:extLst>
          </p:nvPr>
        </p:nvGraphicFramePr>
        <p:xfrm>
          <a:off x="899591" y="2231784"/>
          <a:ext cx="7344817" cy="1984145"/>
        </p:xfrm>
        <a:graphic>
          <a:graphicData uri="http://schemas.openxmlformats.org/presentationml/2006/ole">
            <mc:AlternateContent xmlns:mc="http://schemas.openxmlformats.org/markup-compatibility/2006">
              <mc:Choice xmlns:v="urn:schemas-microsoft-com:vml" Requires="v">
                <p:oleObj name="ワークシート" r:id="rId3" imgW="6029399" imgH="1628779" progId="Excel.Sheet.12">
                  <p:embed/>
                </p:oleObj>
              </mc:Choice>
              <mc:Fallback>
                <p:oleObj name="ワークシート" r:id="rId3" imgW="6029399" imgH="1628779" progId="Excel.Sheet.12">
                  <p:embed/>
                  <p:pic>
                    <p:nvPicPr>
                      <p:cNvPr id="0" name=""/>
                      <p:cNvPicPr/>
                      <p:nvPr/>
                    </p:nvPicPr>
                    <p:blipFill>
                      <a:blip r:embed="rId4"/>
                      <a:stretch>
                        <a:fillRect/>
                      </a:stretch>
                    </p:blipFill>
                    <p:spPr>
                      <a:xfrm>
                        <a:off x="899591" y="2231784"/>
                        <a:ext cx="7344817" cy="1984145"/>
                      </a:xfrm>
                      <a:prstGeom prst="rect">
                        <a:avLst/>
                      </a:prstGeom>
                    </p:spPr>
                  </p:pic>
                </p:oleObj>
              </mc:Fallback>
            </mc:AlternateContent>
          </a:graphicData>
        </a:graphic>
      </p:graphicFrame>
      <p:pic>
        <p:nvPicPr>
          <p:cNvPr id="3" name="図 2">
            <a:extLst>
              <a:ext uri="{FF2B5EF4-FFF2-40B4-BE49-F238E27FC236}">
                <a16:creationId xmlns:a16="http://schemas.microsoft.com/office/drawing/2014/main" id="{8198F351-897F-406F-8849-C527932C17A6}"/>
              </a:ext>
            </a:extLst>
          </p:cNvPr>
          <p:cNvPicPr>
            <a:picLocks noChangeAspect="1"/>
          </p:cNvPicPr>
          <p:nvPr/>
        </p:nvPicPr>
        <p:blipFill>
          <a:blip r:embed="rId5"/>
          <a:stretch>
            <a:fillRect/>
          </a:stretch>
        </p:blipFill>
        <p:spPr>
          <a:xfrm>
            <a:off x="910962" y="5325265"/>
            <a:ext cx="2788929" cy="1296607"/>
          </a:xfrm>
          <a:prstGeom prst="rect">
            <a:avLst/>
          </a:prstGeom>
        </p:spPr>
      </p:pic>
      <p:sp>
        <p:nvSpPr>
          <p:cNvPr id="8" name="コンテンツ プレースホルダー 4">
            <a:extLst>
              <a:ext uri="{FF2B5EF4-FFF2-40B4-BE49-F238E27FC236}">
                <a16:creationId xmlns:a16="http://schemas.microsoft.com/office/drawing/2014/main" id="{E32B8B8C-99DD-48DA-BEDB-146539B5F37D}"/>
              </a:ext>
            </a:extLst>
          </p:cNvPr>
          <p:cNvSpPr txBox="1">
            <a:spLocks/>
          </p:cNvSpPr>
          <p:nvPr/>
        </p:nvSpPr>
        <p:spPr>
          <a:xfrm>
            <a:off x="251520" y="4365104"/>
            <a:ext cx="7344816" cy="5326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Tx/>
              <a:buBlip>
                <a:blip r:embed="rId6"/>
              </a:buBlip>
              <a:defRPr kumimoji="1" sz="3200" kern="1200">
                <a:solidFill>
                  <a:srgbClr val="104031"/>
                </a:solidFill>
                <a:latin typeface="+mn-lt"/>
                <a:ea typeface="+mn-ea"/>
                <a:cs typeface="+mn-cs"/>
              </a:defRPr>
            </a:lvl1pPr>
            <a:lvl2pPr marL="742950" indent="-285750" algn="l" defTabSz="914400" rtl="0" eaLnBrk="1" latinLnBrk="0" hangingPunct="1">
              <a:spcBef>
                <a:spcPct val="20000"/>
              </a:spcBef>
              <a:buFontTx/>
              <a:buBlip>
                <a:blip r:embed="rId7"/>
              </a:buBlip>
              <a:defRPr kumimoji="1" sz="2800" kern="1200">
                <a:solidFill>
                  <a:srgbClr val="104031"/>
                </a:solidFill>
                <a:latin typeface="+mn-lt"/>
                <a:ea typeface="+mn-ea"/>
                <a:cs typeface="+mn-cs"/>
              </a:defRPr>
            </a:lvl2pPr>
            <a:lvl3pPr marL="1143000" indent="-228600" algn="l" defTabSz="914400" rtl="0" eaLnBrk="1" latinLnBrk="0" hangingPunct="1">
              <a:spcBef>
                <a:spcPct val="20000"/>
              </a:spcBef>
              <a:buFontTx/>
              <a:buBlip>
                <a:blip r:embed="rId6"/>
              </a:buBlip>
              <a:defRPr kumimoji="1" sz="2400" kern="1200">
                <a:solidFill>
                  <a:srgbClr val="104031"/>
                </a:solidFill>
                <a:latin typeface="+mn-lt"/>
                <a:ea typeface="+mn-ea"/>
                <a:cs typeface="+mn-cs"/>
              </a:defRPr>
            </a:lvl3pPr>
            <a:lvl4pPr marL="1600200" indent="-228600" algn="l" defTabSz="914400" rtl="0" eaLnBrk="1" latinLnBrk="0" hangingPunct="1">
              <a:spcBef>
                <a:spcPct val="20000"/>
              </a:spcBef>
              <a:buFontTx/>
              <a:buBlip>
                <a:blip r:embed="rId7"/>
              </a:buBlip>
              <a:defRPr kumimoji="1" sz="2000" kern="1200">
                <a:solidFill>
                  <a:srgbClr val="104031"/>
                </a:solidFill>
                <a:latin typeface="+mn-lt"/>
                <a:ea typeface="+mn-ea"/>
                <a:cs typeface="+mn-cs"/>
              </a:defRPr>
            </a:lvl4pPr>
            <a:lvl5pPr marL="2057400" indent="-228600" algn="l" defTabSz="914400" rtl="0" eaLnBrk="1" latinLnBrk="0" hangingPunct="1">
              <a:spcBef>
                <a:spcPct val="20000"/>
              </a:spcBef>
              <a:buFontTx/>
              <a:buBlip>
                <a:blip r:embed="rId6"/>
              </a:buBlip>
              <a:defRPr kumimoji="1"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7"/>
              </a:buBlip>
              <a:defRPr kumimoji="1"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6"/>
              </a:buBlip>
              <a:defRPr kumimoji="1"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7"/>
              </a:buBlip>
              <a:defRPr kumimoji="1"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6"/>
              </a:buBlip>
              <a:defRPr kumimoji="1" sz="1600" kern="1200">
                <a:solidFill>
                  <a:srgbClr val="104031"/>
                </a:solidFill>
                <a:latin typeface="+mn-lt"/>
                <a:ea typeface="+mn-ea"/>
                <a:cs typeface="+mn-cs"/>
              </a:defRPr>
            </a:lvl9pPr>
          </a:lstStyle>
          <a:p>
            <a:r>
              <a:rPr lang="ja-JP" altLang="en-US" dirty="0"/>
              <a:t>雪が少なくなってきている</a:t>
            </a:r>
            <a:endParaRPr lang="en-US" altLang="ja-JP" dirty="0"/>
          </a:p>
        </p:txBody>
      </p:sp>
      <p:pic>
        <p:nvPicPr>
          <p:cNvPr id="9" name="図 8">
            <a:extLst>
              <a:ext uri="{FF2B5EF4-FFF2-40B4-BE49-F238E27FC236}">
                <a16:creationId xmlns:a16="http://schemas.microsoft.com/office/drawing/2014/main" id="{314F5953-9949-4018-930C-8C80F3ED6A6B}"/>
              </a:ext>
            </a:extLst>
          </p:cNvPr>
          <p:cNvPicPr>
            <a:picLocks noChangeAspect="1"/>
          </p:cNvPicPr>
          <p:nvPr/>
        </p:nvPicPr>
        <p:blipFill>
          <a:blip r:embed="rId8"/>
          <a:stretch>
            <a:fillRect/>
          </a:stretch>
        </p:blipFill>
        <p:spPr>
          <a:xfrm>
            <a:off x="5525022" y="5325265"/>
            <a:ext cx="2716040" cy="1258432"/>
          </a:xfrm>
          <a:prstGeom prst="rect">
            <a:avLst/>
          </a:prstGeom>
        </p:spPr>
      </p:pic>
      <p:sp>
        <p:nvSpPr>
          <p:cNvPr id="10" name="テキスト ボックス 9">
            <a:extLst>
              <a:ext uri="{FF2B5EF4-FFF2-40B4-BE49-F238E27FC236}">
                <a16:creationId xmlns:a16="http://schemas.microsoft.com/office/drawing/2014/main" id="{B44596EA-3823-43A1-8EF0-7FAB68A5DA81}"/>
              </a:ext>
            </a:extLst>
          </p:cNvPr>
          <p:cNvSpPr txBox="1"/>
          <p:nvPr/>
        </p:nvSpPr>
        <p:spPr>
          <a:xfrm>
            <a:off x="902938" y="4955933"/>
            <a:ext cx="1900188" cy="369332"/>
          </a:xfrm>
          <a:prstGeom prst="rect">
            <a:avLst/>
          </a:prstGeom>
          <a:solidFill>
            <a:schemeClr val="accent1">
              <a:lumMod val="60000"/>
              <a:lumOff val="40000"/>
            </a:schemeClr>
          </a:solidFill>
        </p:spPr>
        <p:txBody>
          <a:bodyPr wrap="square" rtlCol="0">
            <a:spAutoFit/>
          </a:bodyPr>
          <a:lstStyle/>
          <a:p>
            <a:r>
              <a:rPr kumimoji="1" lang="en-US" altLang="ja-JP" dirty="0"/>
              <a:t>2000</a:t>
            </a:r>
            <a:r>
              <a:rPr kumimoji="1" lang="ja-JP" altLang="en-US" dirty="0"/>
              <a:t>年代３月</a:t>
            </a:r>
          </a:p>
        </p:txBody>
      </p:sp>
      <p:sp>
        <p:nvSpPr>
          <p:cNvPr id="11" name="テキスト ボックス 10">
            <a:extLst>
              <a:ext uri="{FF2B5EF4-FFF2-40B4-BE49-F238E27FC236}">
                <a16:creationId xmlns:a16="http://schemas.microsoft.com/office/drawing/2014/main" id="{6F35B618-BC29-4949-9918-2FFC3F62A372}"/>
              </a:ext>
            </a:extLst>
          </p:cNvPr>
          <p:cNvSpPr txBox="1"/>
          <p:nvPr/>
        </p:nvSpPr>
        <p:spPr>
          <a:xfrm>
            <a:off x="5521686" y="4955933"/>
            <a:ext cx="1900188" cy="369332"/>
          </a:xfrm>
          <a:prstGeom prst="rect">
            <a:avLst/>
          </a:prstGeom>
          <a:solidFill>
            <a:schemeClr val="accent2">
              <a:lumMod val="60000"/>
              <a:lumOff val="40000"/>
            </a:schemeClr>
          </a:solidFill>
        </p:spPr>
        <p:txBody>
          <a:bodyPr wrap="square" rtlCol="0">
            <a:spAutoFit/>
          </a:bodyPr>
          <a:lstStyle/>
          <a:p>
            <a:r>
              <a:rPr kumimoji="1" lang="en-US" altLang="ja-JP" dirty="0"/>
              <a:t>2030</a:t>
            </a:r>
            <a:r>
              <a:rPr kumimoji="1" lang="ja-JP" altLang="en-US" dirty="0"/>
              <a:t>年代３月</a:t>
            </a:r>
          </a:p>
        </p:txBody>
      </p:sp>
      <p:sp>
        <p:nvSpPr>
          <p:cNvPr id="12" name="矢印: 右 11">
            <a:extLst>
              <a:ext uri="{FF2B5EF4-FFF2-40B4-BE49-F238E27FC236}">
                <a16:creationId xmlns:a16="http://schemas.microsoft.com/office/drawing/2014/main" id="{4477606C-C55F-4DEC-AC3F-A0D9FAF5974D}"/>
              </a:ext>
            </a:extLst>
          </p:cNvPr>
          <p:cNvSpPr/>
          <p:nvPr/>
        </p:nvSpPr>
        <p:spPr>
          <a:xfrm>
            <a:off x="3810349" y="5577293"/>
            <a:ext cx="1633762" cy="8611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雪がふらなくなるかも！？</a:t>
            </a:r>
          </a:p>
        </p:txBody>
      </p:sp>
    </p:spTree>
    <p:extLst>
      <p:ext uri="{BB962C8B-B14F-4D97-AF65-F5344CB8AC3E}">
        <p14:creationId xmlns:p14="http://schemas.microsoft.com/office/powerpoint/2010/main" val="1744977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0" y="-27385"/>
            <a:ext cx="9144000" cy="1548173"/>
          </a:xfrm>
          <a:solidFill>
            <a:schemeClr val="accent2">
              <a:lumMod val="60000"/>
              <a:lumOff val="40000"/>
            </a:schemeClr>
          </a:solidFill>
        </p:spPr>
        <p:txBody>
          <a:bodyPr>
            <a:normAutofit/>
          </a:bodyPr>
          <a:lstStyle/>
          <a:p>
            <a:r>
              <a:rPr lang="ja-JP" altLang="en-US" sz="3800" dirty="0"/>
              <a:t>地球温暖化がすすむと・・・</a:t>
            </a:r>
            <a:br>
              <a:rPr lang="en-US" altLang="ja-JP" sz="3800" dirty="0"/>
            </a:br>
            <a:r>
              <a:rPr lang="ja-JP" altLang="en-US" sz="3800" dirty="0"/>
              <a:t>（日本、富山県）</a:t>
            </a:r>
            <a:endParaRPr kumimoji="1" lang="ja-JP" altLang="en-US" sz="3800" dirty="0"/>
          </a:p>
        </p:txBody>
      </p:sp>
      <p:grpSp>
        <p:nvGrpSpPr>
          <p:cNvPr id="8" name="グループ化 7">
            <a:extLst>
              <a:ext uri="{FF2B5EF4-FFF2-40B4-BE49-F238E27FC236}">
                <a16:creationId xmlns:a16="http://schemas.microsoft.com/office/drawing/2014/main" id="{F694A14B-C35D-286C-3048-C8A20619D066}"/>
              </a:ext>
            </a:extLst>
          </p:cNvPr>
          <p:cNvGrpSpPr/>
          <p:nvPr/>
        </p:nvGrpSpPr>
        <p:grpSpPr>
          <a:xfrm>
            <a:off x="320735" y="3919934"/>
            <a:ext cx="4384880" cy="2877473"/>
            <a:chOff x="320735" y="3919934"/>
            <a:chExt cx="4384880" cy="2877473"/>
          </a:xfrm>
        </p:grpSpPr>
        <p:grpSp>
          <p:nvGrpSpPr>
            <p:cNvPr id="6" name="グループ化 5">
              <a:extLst>
                <a:ext uri="{FF2B5EF4-FFF2-40B4-BE49-F238E27FC236}">
                  <a16:creationId xmlns:a16="http://schemas.microsoft.com/office/drawing/2014/main" id="{951F439C-E662-F6CA-CB5E-E06A3FD31E99}"/>
                </a:ext>
              </a:extLst>
            </p:cNvPr>
            <p:cNvGrpSpPr/>
            <p:nvPr/>
          </p:nvGrpSpPr>
          <p:grpSpPr>
            <a:xfrm>
              <a:off x="320735" y="3919934"/>
              <a:ext cx="4384880" cy="2877473"/>
              <a:chOff x="320735" y="3919934"/>
              <a:chExt cx="4384880" cy="2877473"/>
            </a:xfrm>
          </p:grpSpPr>
          <p:pic>
            <p:nvPicPr>
              <p:cNvPr id="20" name="図 19">
                <a:extLst>
                  <a:ext uri="{FF2B5EF4-FFF2-40B4-BE49-F238E27FC236}">
                    <a16:creationId xmlns:a16="http://schemas.microsoft.com/office/drawing/2014/main" id="{3AF2D072-50AA-455D-AC55-279D2374F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3919934"/>
                <a:ext cx="3060340" cy="2557085"/>
              </a:xfrm>
              <a:prstGeom prst="rect">
                <a:avLst/>
              </a:prstGeom>
            </p:spPr>
          </p:pic>
          <p:sp>
            <p:nvSpPr>
              <p:cNvPr id="3" name="テキスト ボックス 2">
                <a:extLst>
                  <a:ext uri="{FF2B5EF4-FFF2-40B4-BE49-F238E27FC236}">
                    <a16:creationId xmlns:a16="http://schemas.microsoft.com/office/drawing/2014/main" id="{FBE73DDF-98C6-ED2E-E446-C9E187E1AA65}"/>
                  </a:ext>
                </a:extLst>
              </p:cNvPr>
              <p:cNvSpPr txBox="1"/>
              <p:nvPr/>
            </p:nvSpPr>
            <p:spPr>
              <a:xfrm>
                <a:off x="320735" y="6397297"/>
                <a:ext cx="4384880" cy="400110"/>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2000" b="1" dirty="0"/>
                  <a:t>スキーができなくなるかも</a:t>
                </a:r>
                <a:endParaRPr kumimoji="1" lang="ja-JP" altLang="en-US" sz="2000" b="1" dirty="0"/>
              </a:p>
            </p:txBody>
          </p:sp>
        </p:grpSp>
        <p:pic>
          <p:nvPicPr>
            <p:cNvPr id="27" name="図 26">
              <a:extLst>
                <a:ext uri="{FF2B5EF4-FFF2-40B4-BE49-F238E27FC236}">
                  <a16:creationId xmlns:a16="http://schemas.microsoft.com/office/drawing/2014/main" id="{F9B40B20-F759-44F9-BBC2-BC769292DD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0130" y="4651989"/>
              <a:ext cx="1887674" cy="1887674"/>
            </a:xfrm>
            <a:prstGeom prst="rect">
              <a:avLst/>
            </a:prstGeom>
          </p:spPr>
        </p:pic>
      </p:grpSp>
      <p:grpSp>
        <p:nvGrpSpPr>
          <p:cNvPr id="2" name="グループ化 1">
            <a:extLst>
              <a:ext uri="{FF2B5EF4-FFF2-40B4-BE49-F238E27FC236}">
                <a16:creationId xmlns:a16="http://schemas.microsoft.com/office/drawing/2014/main" id="{7BB95DDE-20C1-4C38-BAA6-02B46A47685E}"/>
              </a:ext>
            </a:extLst>
          </p:cNvPr>
          <p:cNvGrpSpPr/>
          <p:nvPr/>
        </p:nvGrpSpPr>
        <p:grpSpPr>
          <a:xfrm>
            <a:off x="647564" y="1709004"/>
            <a:ext cx="3699222" cy="2287784"/>
            <a:chOff x="867662" y="1709004"/>
            <a:chExt cx="3699222" cy="2287784"/>
          </a:xfrm>
        </p:grpSpPr>
        <p:pic>
          <p:nvPicPr>
            <p:cNvPr id="14" name="図 13">
              <a:extLst>
                <a:ext uri="{FF2B5EF4-FFF2-40B4-BE49-F238E27FC236}">
                  <a16:creationId xmlns:a16="http://schemas.microsoft.com/office/drawing/2014/main" id="{0A8CA9D4-7252-491D-8E36-E8461C85A2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942" y="1709004"/>
              <a:ext cx="1887674" cy="1887674"/>
            </a:xfrm>
            <a:prstGeom prst="rect">
              <a:avLst/>
            </a:prstGeom>
          </p:spPr>
        </p:pic>
        <p:sp>
          <p:nvSpPr>
            <p:cNvPr id="12" name="テキスト ボックス 11">
              <a:extLst>
                <a:ext uri="{FF2B5EF4-FFF2-40B4-BE49-F238E27FC236}">
                  <a16:creationId xmlns:a16="http://schemas.microsoft.com/office/drawing/2014/main" id="{16D14A8B-FF96-4EC3-A0FB-4376477E4A97}"/>
                </a:ext>
              </a:extLst>
            </p:cNvPr>
            <p:cNvSpPr txBox="1"/>
            <p:nvPr/>
          </p:nvSpPr>
          <p:spPr>
            <a:xfrm>
              <a:off x="867662" y="3596678"/>
              <a:ext cx="3699222" cy="400110"/>
            </a:xfrm>
            <a:prstGeom prst="rect">
              <a:avLst/>
            </a:prstGeom>
            <a:noFill/>
          </p:spPr>
          <p:txBody>
            <a:bodyPr wrap="square" rtlCol="0">
              <a:spAutoFit/>
            </a:bodyPr>
            <a:lstStyle/>
            <a:p>
              <a:pPr algn="ctr"/>
              <a:r>
                <a:rPr kumimoji="1" lang="ja-JP" altLang="en-US" sz="2000" b="1" dirty="0"/>
                <a:t>ライチョウがいなくなるかも</a:t>
              </a:r>
            </a:p>
          </p:txBody>
        </p:sp>
      </p:grpSp>
      <p:grpSp>
        <p:nvGrpSpPr>
          <p:cNvPr id="15" name="グループ化 14">
            <a:extLst>
              <a:ext uri="{FF2B5EF4-FFF2-40B4-BE49-F238E27FC236}">
                <a16:creationId xmlns:a16="http://schemas.microsoft.com/office/drawing/2014/main" id="{4FDA2CF1-B7BA-4DC3-96A2-047621484989}"/>
              </a:ext>
            </a:extLst>
          </p:cNvPr>
          <p:cNvGrpSpPr/>
          <p:nvPr/>
        </p:nvGrpSpPr>
        <p:grpSpPr>
          <a:xfrm>
            <a:off x="4539022" y="1278286"/>
            <a:ext cx="4384880" cy="2718502"/>
            <a:chOff x="4759120" y="1278286"/>
            <a:chExt cx="4384880" cy="2718502"/>
          </a:xfrm>
        </p:grpSpPr>
        <p:pic>
          <p:nvPicPr>
            <p:cNvPr id="17" name="図 16">
              <a:extLst>
                <a:ext uri="{FF2B5EF4-FFF2-40B4-BE49-F238E27FC236}">
                  <a16:creationId xmlns:a16="http://schemas.microsoft.com/office/drawing/2014/main" id="{A0C64BA7-40FC-4AC7-955C-20C9D12D76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3953" y="1278286"/>
              <a:ext cx="3335214" cy="2501410"/>
            </a:xfrm>
            <a:prstGeom prst="rect">
              <a:avLst/>
            </a:prstGeom>
          </p:spPr>
        </p:pic>
        <p:sp>
          <p:nvSpPr>
            <p:cNvPr id="19" name="テキスト ボックス 18">
              <a:extLst>
                <a:ext uri="{FF2B5EF4-FFF2-40B4-BE49-F238E27FC236}">
                  <a16:creationId xmlns:a16="http://schemas.microsoft.com/office/drawing/2014/main" id="{98D12845-F9C2-4C24-A497-84FB12828501}"/>
                </a:ext>
              </a:extLst>
            </p:cNvPr>
            <p:cNvSpPr txBox="1"/>
            <p:nvPr/>
          </p:nvSpPr>
          <p:spPr>
            <a:xfrm>
              <a:off x="4759120" y="3596678"/>
              <a:ext cx="4384880" cy="400110"/>
            </a:xfrm>
            <a:prstGeom prst="rect">
              <a:avLst/>
            </a:prstGeom>
            <a:noFill/>
          </p:spPr>
          <p:txBody>
            <a:bodyPr wrap="square" rtlCol="0">
              <a:spAutoFit/>
            </a:bodyPr>
            <a:lstStyle/>
            <a:p>
              <a:pPr algn="ctr"/>
              <a:r>
                <a:rPr lang="ja-JP" altLang="en-US" sz="2000" b="1" dirty="0"/>
                <a:t>砂はま</a:t>
              </a:r>
              <a:r>
                <a:rPr kumimoji="1" lang="ja-JP" altLang="en-US" sz="2000" b="1" dirty="0"/>
                <a:t>が海にしずんでなくなるかも</a:t>
              </a:r>
            </a:p>
          </p:txBody>
        </p:sp>
      </p:grpSp>
      <p:grpSp>
        <p:nvGrpSpPr>
          <p:cNvPr id="7" name="グループ化 6">
            <a:extLst>
              <a:ext uri="{FF2B5EF4-FFF2-40B4-BE49-F238E27FC236}">
                <a16:creationId xmlns:a16="http://schemas.microsoft.com/office/drawing/2014/main" id="{67DD697F-F8F5-C928-AA08-5EEFA0D4C28F}"/>
              </a:ext>
            </a:extLst>
          </p:cNvPr>
          <p:cNvGrpSpPr/>
          <p:nvPr/>
        </p:nvGrpSpPr>
        <p:grpSpPr>
          <a:xfrm>
            <a:off x="4587201" y="4040266"/>
            <a:ext cx="4384880" cy="2757141"/>
            <a:chOff x="4587201" y="4040266"/>
            <a:chExt cx="4384880" cy="2757141"/>
          </a:xfrm>
        </p:grpSpPr>
        <p:grpSp>
          <p:nvGrpSpPr>
            <p:cNvPr id="23" name="グループ化 22">
              <a:extLst>
                <a:ext uri="{FF2B5EF4-FFF2-40B4-BE49-F238E27FC236}">
                  <a16:creationId xmlns:a16="http://schemas.microsoft.com/office/drawing/2014/main" id="{3F4E2E2E-BEFB-404B-A867-81F465DC398F}"/>
                </a:ext>
              </a:extLst>
            </p:cNvPr>
            <p:cNvGrpSpPr/>
            <p:nvPr/>
          </p:nvGrpSpPr>
          <p:grpSpPr>
            <a:xfrm>
              <a:off x="4824028" y="4040266"/>
              <a:ext cx="3803056" cy="2436753"/>
              <a:chOff x="4858121" y="3906760"/>
              <a:chExt cx="3803056" cy="2436753"/>
            </a:xfrm>
          </p:grpSpPr>
          <p:pic>
            <p:nvPicPr>
              <p:cNvPr id="16" name="図 15">
                <a:extLst>
                  <a:ext uri="{FF2B5EF4-FFF2-40B4-BE49-F238E27FC236}">
                    <a16:creationId xmlns:a16="http://schemas.microsoft.com/office/drawing/2014/main" id="{99677E6D-098E-40D3-B941-9FF60298B6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58121" y="4581128"/>
                <a:ext cx="1762385" cy="1762385"/>
              </a:xfrm>
              <a:prstGeom prst="rect">
                <a:avLst/>
              </a:prstGeom>
            </p:spPr>
          </p:pic>
          <p:pic>
            <p:nvPicPr>
              <p:cNvPr id="18" name="図 17">
                <a:extLst>
                  <a:ext uri="{FF2B5EF4-FFF2-40B4-BE49-F238E27FC236}">
                    <a16:creationId xmlns:a16="http://schemas.microsoft.com/office/drawing/2014/main" id="{F224F5B4-5F69-4CB1-B028-4FE6EBC5A7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7067" y="3906760"/>
                <a:ext cx="2394110" cy="2436753"/>
              </a:xfrm>
              <a:prstGeom prst="rect">
                <a:avLst/>
              </a:prstGeom>
            </p:spPr>
          </p:pic>
        </p:grpSp>
        <p:sp>
          <p:nvSpPr>
            <p:cNvPr id="5" name="テキスト ボックス 4">
              <a:extLst>
                <a:ext uri="{FF2B5EF4-FFF2-40B4-BE49-F238E27FC236}">
                  <a16:creationId xmlns:a16="http://schemas.microsoft.com/office/drawing/2014/main" id="{F8A17E48-F6CC-74F5-6B85-8F2A23F395BB}"/>
                </a:ext>
              </a:extLst>
            </p:cNvPr>
            <p:cNvSpPr txBox="1"/>
            <p:nvPr/>
          </p:nvSpPr>
          <p:spPr>
            <a:xfrm>
              <a:off x="4587201" y="6397297"/>
              <a:ext cx="4384880" cy="400110"/>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ja-JP" altLang="en-US" sz="2000" b="1" dirty="0"/>
                <a:t>水不足になるかも</a:t>
              </a:r>
            </a:p>
          </p:txBody>
        </p:sp>
      </p:grpSp>
    </p:spTree>
    <p:extLst>
      <p:ext uri="{BB962C8B-B14F-4D97-AF65-F5344CB8AC3E}">
        <p14:creationId xmlns:p14="http://schemas.microsoft.com/office/powerpoint/2010/main" val="345238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234161" y="2420888"/>
            <a:ext cx="8675677" cy="1938992"/>
          </a:xfrm>
          <a:prstGeom prst="rect">
            <a:avLst/>
          </a:prstGeom>
          <a:noFill/>
        </p:spPr>
        <p:txBody>
          <a:bodyPr wrap="square" rtlCol="0">
            <a:spAutoFit/>
          </a:bodyPr>
          <a:lstStyle/>
          <a:p>
            <a:pPr algn="ctr"/>
            <a:r>
              <a:rPr lang="ja-JP" altLang="en-US" sz="6000" spc="300" dirty="0">
                <a:solidFill>
                  <a:prstClr val="black"/>
                </a:solidFill>
                <a:latin typeface="HGP創英角ｺﾞｼｯｸUB" panose="020B0900000000000000" pitchFamily="50" charset="-128"/>
                <a:ea typeface="HGP創英角ｺﾞｼｯｸUB" panose="020B0900000000000000" pitchFamily="50" charset="-128"/>
              </a:rPr>
              <a:t>わたしたちに</a:t>
            </a:r>
            <a:endParaRPr lang="en-US" altLang="ja-JP" sz="6000" spc="300" dirty="0">
              <a:solidFill>
                <a:prstClr val="black"/>
              </a:solidFill>
              <a:latin typeface="HGP創英角ｺﾞｼｯｸUB" panose="020B0900000000000000" pitchFamily="50" charset="-128"/>
              <a:ea typeface="HGP創英角ｺﾞｼｯｸUB" panose="020B0900000000000000" pitchFamily="50" charset="-128"/>
            </a:endParaRPr>
          </a:p>
          <a:p>
            <a:pPr algn="ctr"/>
            <a:r>
              <a:rPr lang="ja-JP" altLang="en-US" sz="6000" spc="300" dirty="0">
                <a:solidFill>
                  <a:prstClr val="black"/>
                </a:solidFill>
                <a:latin typeface="HGP創英角ｺﾞｼｯｸUB" panose="020B0900000000000000" pitchFamily="50" charset="-128"/>
                <a:ea typeface="HGP創英角ｺﾞｼｯｸUB" panose="020B0900000000000000" pitchFamily="50" charset="-128"/>
              </a:rPr>
              <a:t>できることは何だろう？</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3444" y="4905164"/>
            <a:ext cx="2059035" cy="1698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タイトル 2"/>
          <p:cNvSpPr>
            <a:spLocks noGrp="1"/>
          </p:cNvSpPr>
          <p:nvPr>
            <p:ph type="title"/>
          </p:nvPr>
        </p:nvSpPr>
        <p:spPr/>
        <p:txBody>
          <a:bodyPr>
            <a:normAutofit fontScale="90000"/>
          </a:bodyPr>
          <a:lstStyle/>
          <a:p>
            <a:r>
              <a:rPr kumimoji="1" lang="ja-JP" altLang="en-US" dirty="0"/>
              <a:t>大切な地球を未来につなぐために</a:t>
            </a:r>
          </a:p>
        </p:txBody>
      </p:sp>
    </p:spTree>
    <p:extLst>
      <p:ext uri="{BB962C8B-B14F-4D97-AF65-F5344CB8AC3E}">
        <p14:creationId xmlns:p14="http://schemas.microsoft.com/office/powerpoint/2010/main" val="3376758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2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214282" y="332656"/>
            <a:ext cx="8715436" cy="2852936"/>
          </a:xfrm>
        </p:spPr>
        <p:txBody>
          <a:bodyPr>
            <a:noAutofit/>
          </a:bodyPr>
          <a:lstStyle/>
          <a:p>
            <a:pPr>
              <a:lnSpc>
                <a:spcPts val="7100"/>
              </a:lnSpc>
            </a:pPr>
            <a:r>
              <a:rPr lang="ja-JP" altLang="en-US" sz="4800" spc="300" dirty="0">
                <a:latin typeface="HGP創英角ｺﾞｼｯｸUB" panose="020B0900000000000000" pitchFamily="50" charset="-128"/>
                <a:ea typeface="HGP創英角ｺﾞｼｯｸUB" panose="020B0900000000000000" pitchFamily="50" charset="-128"/>
              </a:rPr>
              <a:t>○○</a:t>
            </a:r>
            <a:r>
              <a:rPr kumimoji="1" lang="ja-JP" altLang="en-US" sz="4800" spc="300" dirty="0">
                <a:latin typeface="HGP創英角ｺﾞｼｯｸUB" panose="020B0900000000000000" pitchFamily="50" charset="-128"/>
                <a:ea typeface="HGP創英角ｺﾞｼｯｸUB" panose="020B0900000000000000" pitchFamily="50" charset="-128"/>
              </a:rPr>
              <a:t>小学校</a:t>
            </a:r>
            <a:br>
              <a:rPr kumimoji="1" lang="en-US" altLang="ja-JP" sz="4800" spc="300" dirty="0">
                <a:latin typeface="HGP創英角ｺﾞｼｯｸUB" panose="020B0900000000000000" pitchFamily="50" charset="-128"/>
                <a:ea typeface="HGP創英角ｺﾞｼｯｸUB" panose="020B0900000000000000" pitchFamily="50" charset="-128"/>
              </a:rPr>
            </a:br>
            <a:r>
              <a:rPr lang="ja-JP" altLang="en-US" sz="4800" spc="300" dirty="0">
                <a:latin typeface="HGP創英角ｺﾞｼｯｸUB" panose="020B0900000000000000" pitchFamily="50" charset="-128"/>
                <a:ea typeface="HGP創英角ｺﾞｼｯｸUB" panose="020B0900000000000000" pitchFamily="50" charset="-128"/>
              </a:rPr>
              <a:t>とやま環境チャレンジ</a:t>
            </a:r>
            <a:r>
              <a:rPr lang="en-US" altLang="ja-JP" sz="4800" spc="300" dirty="0">
                <a:latin typeface="HGP創英角ｺﾞｼｯｸUB" panose="020B0900000000000000" pitchFamily="50" charset="-128"/>
                <a:ea typeface="HGP創英角ｺﾞｼｯｸUB" panose="020B0900000000000000" pitchFamily="50" charset="-128"/>
              </a:rPr>
              <a:t>10</a:t>
            </a:r>
            <a:br>
              <a:rPr lang="en-US" altLang="ja-JP" sz="4800" spc="300" dirty="0">
                <a:latin typeface="HGP創英角ｺﾞｼｯｸUB" panose="020B0900000000000000" pitchFamily="50" charset="-128"/>
                <a:ea typeface="HGP創英角ｺﾞｼｯｸUB" panose="020B0900000000000000" pitchFamily="50" charset="-128"/>
              </a:rPr>
            </a:br>
            <a:r>
              <a:rPr lang="ja-JP" altLang="en-US" sz="4800" spc="300" dirty="0">
                <a:latin typeface="HGP創英角ｺﾞｼｯｸUB" panose="020B0900000000000000" pitchFamily="50" charset="-128"/>
                <a:ea typeface="HGP創英角ｺﾞｼｯｸUB" panose="020B0900000000000000" pitchFamily="50" charset="-128"/>
              </a:rPr>
              <a:t>前 編</a:t>
            </a:r>
            <a:endParaRPr kumimoji="1" lang="ja-JP" altLang="en-US" sz="4800" spc="300" dirty="0">
              <a:latin typeface="HGP創英角ｺﾞｼｯｸUB" panose="020B0900000000000000" pitchFamily="50" charset="-128"/>
              <a:ea typeface="HGP創英角ｺﾞｼｯｸUB" panose="020B0900000000000000" pitchFamily="50" charset="-128"/>
            </a:endParaRPr>
          </a:p>
        </p:txBody>
      </p:sp>
      <p:sp>
        <p:nvSpPr>
          <p:cNvPr id="3" name="サブタイトル 2"/>
          <p:cNvSpPr>
            <a:spLocks noGrp="1"/>
          </p:cNvSpPr>
          <p:nvPr>
            <p:ph type="subTitle" idx="1"/>
          </p:nvPr>
        </p:nvSpPr>
        <p:spPr>
          <a:xfrm>
            <a:off x="611560" y="3645024"/>
            <a:ext cx="7920880" cy="2520280"/>
          </a:xfrm>
          <a:solidFill>
            <a:schemeClr val="bg2">
              <a:lumMod val="90000"/>
              <a:alpha val="66000"/>
            </a:schemeClr>
          </a:solidFill>
        </p:spPr>
        <p:txBody>
          <a:bodyPr>
            <a:noAutofit/>
          </a:bodyPr>
          <a:lstStyle/>
          <a:p>
            <a:pPr algn="l">
              <a:lnSpc>
                <a:spcPts val="4000"/>
              </a:lnSpc>
            </a:pPr>
            <a:r>
              <a:rPr kumimoji="1" lang="ja-JP" altLang="en-US" sz="2500" spc="300" dirty="0">
                <a:solidFill>
                  <a:srgbClr val="FF6600"/>
                </a:solidFill>
                <a:latin typeface="HGP創英角ｺﾞｼｯｸUB" panose="020B0900000000000000" pitchFamily="50" charset="-128"/>
                <a:ea typeface="HGP創英角ｺﾞｼｯｸUB" panose="020B0900000000000000" pitchFamily="50" charset="-128"/>
              </a:rPr>
              <a:t>　　 　　　　　　　</a:t>
            </a:r>
            <a:r>
              <a:rPr kumimoji="1" lang="ja-JP" altLang="en-US" sz="2000" spc="300" dirty="0" err="1">
                <a:solidFill>
                  <a:srgbClr val="FF6600"/>
                </a:solidFill>
                <a:latin typeface="HGP創英角ｺﾞｼｯｸUB" panose="020B0900000000000000" pitchFamily="50" charset="-128"/>
                <a:ea typeface="HGP創英角ｺﾞｼｯｸUB" panose="020B0900000000000000" pitchFamily="50" charset="-128"/>
              </a:rPr>
              <a:t>だん</a:t>
            </a:r>
            <a:endParaRPr kumimoji="1" lang="en-US" altLang="ja-JP" sz="2000" spc="300" dirty="0">
              <a:solidFill>
                <a:srgbClr val="FF6600"/>
              </a:solidFill>
              <a:latin typeface="HGP創英角ｺﾞｼｯｸUB" panose="020B0900000000000000" pitchFamily="50" charset="-128"/>
              <a:ea typeface="HGP創英角ｺﾞｼｯｸUB" panose="020B0900000000000000" pitchFamily="50" charset="-128"/>
            </a:endParaRPr>
          </a:p>
          <a:p>
            <a:pPr>
              <a:lnSpc>
                <a:spcPts val="4000"/>
              </a:lnSpc>
            </a:pPr>
            <a:r>
              <a:rPr kumimoji="1" lang="ja-JP" altLang="en-US" sz="5400" spc="300" dirty="0">
                <a:solidFill>
                  <a:srgbClr val="FF6600"/>
                </a:solidFill>
                <a:latin typeface="HGP創英角ｺﾞｼｯｸUB" panose="020B0900000000000000" pitchFamily="50" charset="-128"/>
                <a:ea typeface="HGP創英角ｺﾞｼｯｸUB" panose="020B0900000000000000" pitchFamily="50" charset="-128"/>
              </a:rPr>
              <a:t>地球温暖</a:t>
            </a:r>
            <a:r>
              <a:rPr lang="ja-JP" altLang="en-US" sz="5400" spc="300" dirty="0">
                <a:solidFill>
                  <a:srgbClr val="FF6600"/>
                </a:solidFill>
                <a:latin typeface="HGP創英角ｺﾞｼｯｸUB" panose="020B0900000000000000" pitchFamily="50" charset="-128"/>
                <a:ea typeface="HGP創英角ｺﾞｼｯｸUB" panose="020B0900000000000000" pitchFamily="50" charset="-128"/>
              </a:rPr>
              <a:t>化をふせぐため</a:t>
            </a:r>
            <a:endParaRPr lang="en-US" altLang="ja-JP" sz="5400" spc="300" dirty="0">
              <a:solidFill>
                <a:srgbClr val="FF6600"/>
              </a:solidFill>
              <a:latin typeface="HGP創英角ｺﾞｼｯｸUB" panose="020B0900000000000000" pitchFamily="50" charset="-128"/>
              <a:ea typeface="HGP創英角ｺﾞｼｯｸUB" panose="020B0900000000000000" pitchFamily="50" charset="-128"/>
            </a:endParaRPr>
          </a:p>
          <a:p>
            <a:r>
              <a:rPr lang="ja-JP" altLang="en-US" sz="5400" spc="300" dirty="0">
                <a:solidFill>
                  <a:srgbClr val="FF6600"/>
                </a:solidFill>
                <a:latin typeface="HGP創英角ｺﾞｼｯｸUB" panose="020B0900000000000000" pitchFamily="50" charset="-128"/>
                <a:ea typeface="HGP創英角ｺﾞｼｯｸUB" panose="020B0900000000000000" pitchFamily="50" charset="-128"/>
              </a:rPr>
              <a:t>みんなでチャレンジ！</a:t>
            </a:r>
            <a:endParaRPr lang="en-US" altLang="ja-JP" sz="5400" spc="300" dirty="0">
              <a:solidFill>
                <a:srgbClr val="FF6600"/>
              </a:solidFill>
              <a:latin typeface="HGP創英角ｺﾞｼｯｸUB" panose="020B0900000000000000" pitchFamily="50" charset="-128"/>
              <a:ea typeface="HGP創英角ｺﾞｼｯｸUB" panose="020B0900000000000000" pitchFamily="50" charset="-128"/>
            </a:endParaRPr>
          </a:p>
        </p:txBody>
      </p:sp>
      <p:sp>
        <p:nvSpPr>
          <p:cNvPr id="4" name="テキスト ボックス 3"/>
          <p:cNvSpPr txBox="1"/>
          <p:nvPr/>
        </p:nvSpPr>
        <p:spPr>
          <a:xfrm>
            <a:off x="2951820" y="1187460"/>
            <a:ext cx="1872208" cy="369332"/>
          </a:xfrm>
          <a:prstGeom prst="rect">
            <a:avLst/>
          </a:prstGeom>
          <a:noFill/>
        </p:spPr>
        <p:txBody>
          <a:bodyPr wrap="square" rtlCol="0">
            <a:spAutoFit/>
          </a:bodyPr>
          <a:lstStyle/>
          <a:p>
            <a:r>
              <a:rPr kumimoji="1" lang="ja-JP" altLang="en-US" b="1" dirty="0"/>
              <a:t>かんきょう</a:t>
            </a:r>
          </a:p>
        </p:txBody>
      </p:sp>
      <p:sp>
        <p:nvSpPr>
          <p:cNvPr id="5" name="テキスト ボックス 4">
            <a:extLst>
              <a:ext uri="{FF2B5EF4-FFF2-40B4-BE49-F238E27FC236}">
                <a16:creationId xmlns:a16="http://schemas.microsoft.com/office/drawing/2014/main" id="{80D3F98F-758E-431E-9DF3-BE24A6AE357D}"/>
              </a:ext>
            </a:extLst>
          </p:cNvPr>
          <p:cNvSpPr txBox="1"/>
          <p:nvPr/>
        </p:nvSpPr>
        <p:spPr>
          <a:xfrm>
            <a:off x="4680012" y="2096852"/>
            <a:ext cx="972108" cy="369332"/>
          </a:xfrm>
          <a:prstGeom prst="rect">
            <a:avLst/>
          </a:prstGeom>
          <a:noFill/>
        </p:spPr>
        <p:txBody>
          <a:bodyPr wrap="square" rtlCol="0">
            <a:spAutoFit/>
          </a:bodyPr>
          <a:lstStyle/>
          <a:p>
            <a:r>
              <a:rPr kumimoji="1" lang="ja-JP" altLang="en-US" b="1" dirty="0"/>
              <a:t>ぺん</a:t>
            </a:r>
          </a:p>
        </p:txBody>
      </p:sp>
    </p:spTree>
    <p:extLst>
      <p:ext uri="{BB962C8B-B14F-4D97-AF65-F5344CB8AC3E}">
        <p14:creationId xmlns:p14="http://schemas.microsoft.com/office/powerpoint/2010/main" val="1904279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0" y="-35978"/>
            <a:ext cx="9144000" cy="1556765"/>
          </a:xfrm>
          <a:prstGeom prst="rect">
            <a:avLst/>
          </a:prstGeom>
          <a:solidFill>
            <a:schemeClr val="accent2">
              <a:lumMod val="60000"/>
              <a:lumOff val="40000"/>
            </a:schemeClr>
          </a:solidFill>
        </p:spPr>
        <p:txBody>
          <a:bodyPr vert="horz" lIns="91440" tIns="45720" rIns="91440" bIns="45720" rtlCol="0" anchor="ctr">
            <a:normAutofit/>
          </a:bodyPr>
          <a:lstStyle>
            <a:lvl1pPr algn="ctr" defTabSz="914400" rtl="0" eaLnBrk="1" latinLnBrk="0" hangingPunct="1">
              <a:spcBef>
                <a:spcPct val="0"/>
              </a:spcBef>
              <a:buNone/>
              <a:defRPr kumimoji="1" sz="4400" b="1" kern="1200" cap="none" spc="0" baseline="0">
                <a:ln w="19050">
                  <a:solidFill>
                    <a:schemeClr val="bg1"/>
                  </a:solidFill>
                </a:ln>
                <a:solidFill>
                  <a:srgbClr val="00133A"/>
                </a:solidFill>
                <a:effectLst/>
                <a:latin typeface="+mj-lt"/>
                <a:ea typeface="+mj-ea"/>
                <a:cs typeface="Tahoma" pitchFamily="34" charset="0"/>
              </a:defRPr>
            </a:lvl1pPr>
          </a:lstStyle>
          <a:p>
            <a:r>
              <a:rPr lang="ja-JP" altLang="en-US" sz="4000" dirty="0"/>
              <a:t>ぼくたち、わたしたちに</a:t>
            </a:r>
          </a:p>
          <a:p>
            <a:r>
              <a:rPr lang="ja-JP" altLang="en-US" sz="4000" dirty="0"/>
              <a:t>できることは何だろう？</a:t>
            </a:r>
          </a:p>
        </p:txBody>
      </p:sp>
      <p:pic>
        <p:nvPicPr>
          <p:cNvPr id="11" name="図 10">
            <a:extLst>
              <a:ext uri="{FF2B5EF4-FFF2-40B4-BE49-F238E27FC236}">
                <a16:creationId xmlns:a16="http://schemas.microsoft.com/office/drawing/2014/main" id="{2E4D8337-F9E2-4101-89D0-12507A4AB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1273" y="2150322"/>
            <a:ext cx="2545451" cy="2021088"/>
          </a:xfrm>
          <a:prstGeom prst="rect">
            <a:avLst/>
          </a:prstGeom>
        </p:spPr>
      </p:pic>
      <p:grpSp>
        <p:nvGrpSpPr>
          <p:cNvPr id="23" name="グループ化 22">
            <a:extLst>
              <a:ext uri="{FF2B5EF4-FFF2-40B4-BE49-F238E27FC236}">
                <a16:creationId xmlns:a16="http://schemas.microsoft.com/office/drawing/2014/main" id="{83CCE5F0-2475-4AE5-89ED-5AE4FF718976}"/>
              </a:ext>
            </a:extLst>
          </p:cNvPr>
          <p:cNvGrpSpPr/>
          <p:nvPr/>
        </p:nvGrpSpPr>
        <p:grpSpPr>
          <a:xfrm>
            <a:off x="107504" y="4240943"/>
            <a:ext cx="4462657" cy="2382066"/>
            <a:chOff x="1474966" y="4279260"/>
            <a:chExt cx="4462657" cy="2382066"/>
          </a:xfrm>
        </p:grpSpPr>
        <p:pic>
          <p:nvPicPr>
            <p:cNvPr id="13" name="図 12">
              <a:extLst>
                <a:ext uri="{FF2B5EF4-FFF2-40B4-BE49-F238E27FC236}">
                  <a16:creationId xmlns:a16="http://schemas.microsoft.com/office/drawing/2014/main" id="{8EF14C7D-7830-4034-8A7B-E081F53E55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4966" y="4279260"/>
              <a:ext cx="2084308" cy="2382066"/>
            </a:xfrm>
            <a:prstGeom prst="rect">
              <a:avLst/>
            </a:prstGeom>
          </p:spPr>
        </p:pic>
        <p:pic>
          <p:nvPicPr>
            <p:cNvPr id="17" name="図 16">
              <a:extLst>
                <a:ext uri="{FF2B5EF4-FFF2-40B4-BE49-F238E27FC236}">
                  <a16:creationId xmlns:a16="http://schemas.microsoft.com/office/drawing/2014/main" id="{A6B477B7-BCCD-4219-9F6A-D5943AAB27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9274" y="4501065"/>
              <a:ext cx="2378349" cy="1920517"/>
            </a:xfrm>
            <a:prstGeom prst="rect">
              <a:avLst/>
            </a:prstGeom>
          </p:spPr>
        </p:pic>
      </p:grpSp>
      <p:grpSp>
        <p:nvGrpSpPr>
          <p:cNvPr id="20" name="グループ化 19">
            <a:extLst>
              <a:ext uri="{FF2B5EF4-FFF2-40B4-BE49-F238E27FC236}">
                <a16:creationId xmlns:a16="http://schemas.microsoft.com/office/drawing/2014/main" id="{8EAD2196-243C-41E8-926C-8B1FEE0E77BB}"/>
              </a:ext>
            </a:extLst>
          </p:cNvPr>
          <p:cNvGrpSpPr/>
          <p:nvPr/>
        </p:nvGrpSpPr>
        <p:grpSpPr>
          <a:xfrm>
            <a:off x="1476953" y="1583365"/>
            <a:ext cx="3083392" cy="2338091"/>
            <a:chOff x="1314334" y="1808820"/>
            <a:chExt cx="3083392" cy="2338091"/>
          </a:xfrm>
        </p:grpSpPr>
        <p:pic>
          <p:nvPicPr>
            <p:cNvPr id="15" name="図 14">
              <a:extLst>
                <a:ext uri="{FF2B5EF4-FFF2-40B4-BE49-F238E27FC236}">
                  <a16:creationId xmlns:a16="http://schemas.microsoft.com/office/drawing/2014/main" id="{686DE9C7-3B94-4867-8073-17C2A0A62C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1957" y="1808820"/>
              <a:ext cx="1115769" cy="1115769"/>
            </a:xfrm>
            <a:prstGeom prst="rect">
              <a:avLst/>
            </a:prstGeom>
          </p:spPr>
        </p:pic>
        <p:pic>
          <p:nvPicPr>
            <p:cNvPr id="19" name="図 18">
              <a:extLst>
                <a:ext uri="{FF2B5EF4-FFF2-40B4-BE49-F238E27FC236}">
                  <a16:creationId xmlns:a16="http://schemas.microsoft.com/office/drawing/2014/main" id="{849E2E73-B736-4452-B22B-44CF9271E5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4334" y="2256199"/>
              <a:ext cx="1890712" cy="1890712"/>
            </a:xfrm>
            <a:prstGeom prst="rect">
              <a:avLst/>
            </a:prstGeom>
          </p:spPr>
        </p:pic>
      </p:grpSp>
      <p:pic>
        <p:nvPicPr>
          <p:cNvPr id="22" name="図 21">
            <a:extLst>
              <a:ext uri="{FF2B5EF4-FFF2-40B4-BE49-F238E27FC236}">
                <a16:creationId xmlns:a16="http://schemas.microsoft.com/office/drawing/2014/main" id="{E329A3A1-A0B1-478A-852B-9A5B1422D7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441" y="4286017"/>
            <a:ext cx="5143500" cy="2571750"/>
          </a:xfrm>
          <a:prstGeom prst="rect">
            <a:avLst/>
          </a:prstGeom>
        </p:spPr>
      </p:pic>
      <p:pic>
        <p:nvPicPr>
          <p:cNvPr id="14" name="図 13">
            <a:extLst>
              <a:ext uri="{FF2B5EF4-FFF2-40B4-BE49-F238E27FC236}">
                <a16:creationId xmlns:a16="http://schemas.microsoft.com/office/drawing/2014/main" id="{32F4718E-F01F-6E28-811C-E61B4D09295C}"/>
              </a:ext>
            </a:extLst>
          </p:cNvPr>
          <p:cNvPicPr>
            <a:picLocks noChangeAspect="1"/>
          </p:cNvPicPr>
          <p:nvPr/>
        </p:nvPicPr>
        <p:blipFill>
          <a:blip r:embed="rId9" cstate="print">
            <a:extLst>
              <a:ext uri="{28A0092B-C50C-407E-A947-70E740481C1C}">
                <a14:useLocalDpi xmlns:a14="http://schemas.microsoft.com/office/drawing/2010/main" val="0"/>
              </a:ext>
            </a:extLst>
          </a:blip>
          <a:srcRect l="11807" t="21452" r="12594" b="21451"/>
          <a:stretch>
            <a:fillRect/>
          </a:stretch>
        </p:blipFill>
        <p:spPr>
          <a:xfrm>
            <a:off x="4556048" y="4078972"/>
            <a:ext cx="4478314" cy="2391325"/>
          </a:xfrm>
          <a:prstGeom prst="rect">
            <a:avLst/>
          </a:prstGeom>
        </p:spPr>
      </p:pic>
    </p:spTree>
    <p:extLst>
      <p:ext uri="{BB962C8B-B14F-4D97-AF65-F5344CB8AC3E}">
        <p14:creationId xmlns:p14="http://schemas.microsoft.com/office/powerpoint/2010/main" val="363412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9EDF9-AE3B-3C6C-F293-D742CFF14D38}"/>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BCA0A302-0988-366A-BB70-EE393D1555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005" y="2816932"/>
            <a:ext cx="8051990" cy="2772308"/>
          </a:xfrm>
          <a:prstGeom prst="rect">
            <a:avLst/>
          </a:prstGeom>
        </p:spPr>
      </p:pic>
      <p:sp>
        <p:nvSpPr>
          <p:cNvPr id="19" name="タイトル 1">
            <a:extLst>
              <a:ext uri="{FF2B5EF4-FFF2-40B4-BE49-F238E27FC236}">
                <a16:creationId xmlns:a16="http://schemas.microsoft.com/office/drawing/2014/main" id="{E37DC786-21E0-5D69-47D8-2EAF85B24561}"/>
              </a:ext>
            </a:extLst>
          </p:cNvPr>
          <p:cNvSpPr txBox="1">
            <a:spLocks/>
          </p:cNvSpPr>
          <p:nvPr/>
        </p:nvSpPr>
        <p:spPr>
          <a:xfrm>
            <a:off x="0" y="5628"/>
            <a:ext cx="9144000" cy="1556765"/>
          </a:xfrm>
          <a:prstGeom prst="rect">
            <a:avLst/>
          </a:prstGeom>
          <a:solidFill>
            <a:schemeClr val="accent2">
              <a:lumMod val="60000"/>
              <a:lumOff val="40000"/>
            </a:schemeClr>
          </a:solidFill>
        </p:spPr>
        <p:txBody>
          <a:bodyPr vert="horz" lIns="91440" tIns="45720" rIns="91440" bIns="45720" rtlCol="0" anchor="ctr">
            <a:normAutofit/>
          </a:bodyPr>
          <a:lstStyle>
            <a:lvl1pPr algn="ctr" defTabSz="914400" rtl="0" eaLnBrk="1" latinLnBrk="0" hangingPunct="1">
              <a:spcBef>
                <a:spcPct val="0"/>
              </a:spcBef>
              <a:buNone/>
              <a:defRPr kumimoji="1" sz="4400" b="1" kern="1200" cap="none" spc="0" baseline="0">
                <a:ln w="19050">
                  <a:solidFill>
                    <a:schemeClr val="bg1"/>
                  </a:solidFill>
                </a:ln>
                <a:solidFill>
                  <a:srgbClr val="00133A"/>
                </a:solidFill>
                <a:effectLst/>
                <a:latin typeface="+mj-lt"/>
                <a:ea typeface="+mj-ea"/>
                <a:cs typeface="Tahoma" pitchFamily="34" charset="0"/>
              </a:defRPr>
            </a:lvl1pPr>
          </a:lstStyle>
          <a:p>
            <a:r>
              <a:rPr lang="ja-JP" altLang="en-US" sz="4000" dirty="0"/>
              <a:t>ぼくたち、わたしたちに</a:t>
            </a:r>
          </a:p>
          <a:p>
            <a:r>
              <a:rPr lang="ja-JP" altLang="en-US" sz="4000" dirty="0"/>
              <a:t>できることは何だろう？（日本）</a:t>
            </a:r>
          </a:p>
        </p:txBody>
      </p:sp>
    </p:spTree>
    <p:extLst>
      <p:ext uri="{BB962C8B-B14F-4D97-AF65-F5344CB8AC3E}">
        <p14:creationId xmlns:p14="http://schemas.microsoft.com/office/powerpoint/2010/main" val="2037046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46" name="グループ化 45">
            <a:extLst>
              <a:ext uri="{FF2B5EF4-FFF2-40B4-BE49-F238E27FC236}">
                <a16:creationId xmlns:a16="http://schemas.microsoft.com/office/drawing/2014/main" id="{4695FA56-DAAD-C131-9137-8A7A1856D378}"/>
              </a:ext>
            </a:extLst>
          </p:cNvPr>
          <p:cNvGrpSpPr/>
          <p:nvPr/>
        </p:nvGrpSpPr>
        <p:grpSpPr>
          <a:xfrm>
            <a:off x="-3120" y="708270"/>
            <a:ext cx="9147120" cy="5925086"/>
            <a:chOff x="-3120" y="1523401"/>
            <a:chExt cx="9147120" cy="5091249"/>
          </a:xfrm>
        </p:grpSpPr>
        <p:sp>
          <p:nvSpPr>
            <p:cNvPr id="41" name="正方形/長方形 40">
              <a:extLst>
                <a:ext uri="{FF2B5EF4-FFF2-40B4-BE49-F238E27FC236}">
                  <a16:creationId xmlns:a16="http://schemas.microsoft.com/office/drawing/2014/main" id="{81DA1B04-F46F-E1FE-7A67-FC5E5AA15E7D}"/>
                </a:ext>
              </a:extLst>
            </p:cNvPr>
            <p:cNvSpPr/>
            <p:nvPr/>
          </p:nvSpPr>
          <p:spPr>
            <a:xfrm>
              <a:off x="-3120" y="1523401"/>
              <a:ext cx="2813214" cy="5091249"/>
            </a:xfrm>
            <a:prstGeom prst="rect">
              <a:avLst/>
            </a:prstGeom>
            <a:solidFill>
              <a:srgbClr val="FBFE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566205EE-3834-4C29-2D20-C54CE18FA117}"/>
                </a:ext>
              </a:extLst>
            </p:cNvPr>
            <p:cNvSpPr/>
            <p:nvPr/>
          </p:nvSpPr>
          <p:spPr>
            <a:xfrm>
              <a:off x="2784340" y="1523401"/>
              <a:ext cx="4149240" cy="5091249"/>
            </a:xfrm>
            <a:prstGeom prst="rect">
              <a:avLst/>
            </a:prstGeom>
            <a:solidFill>
              <a:srgbClr val="D2F6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DBA45B4E-E9D1-3A19-11A7-88C5C4B9D584}"/>
                </a:ext>
              </a:extLst>
            </p:cNvPr>
            <p:cNvSpPr/>
            <p:nvPr/>
          </p:nvSpPr>
          <p:spPr>
            <a:xfrm>
              <a:off x="6843815" y="1523401"/>
              <a:ext cx="2300185" cy="5091249"/>
            </a:xfrm>
            <a:prstGeom prst="rect">
              <a:avLst/>
            </a:prstGeom>
            <a:solidFill>
              <a:srgbClr val="FAE4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タイトル 1">
            <a:extLst>
              <a:ext uri="{FF2B5EF4-FFF2-40B4-BE49-F238E27FC236}">
                <a16:creationId xmlns:a16="http://schemas.microsoft.com/office/drawing/2014/main" id="{B158CB51-28E8-6721-72C1-B5033B4BE4AC}"/>
              </a:ext>
            </a:extLst>
          </p:cNvPr>
          <p:cNvSpPr>
            <a:spLocks noGrp="1"/>
          </p:cNvSpPr>
          <p:nvPr>
            <p:ph type="title"/>
          </p:nvPr>
        </p:nvSpPr>
        <p:spPr>
          <a:xfrm>
            <a:off x="457200" y="-162272"/>
            <a:ext cx="8229600" cy="1143000"/>
          </a:xfrm>
        </p:spPr>
        <p:txBody>
          <a:bodyPr>
            <a:normAutofit/>
          </a:bodyPr>
          <a:lstStyle/>
          <a:p>
            <a:pPr algn="l"/>
            <a:r>
              <a:rPr kumimoji="1" lang="ja-JP" altLang="en-US" sz="3600" dirty="0"/>
              <a:t>デコ活って何？</a:t>
            </a:r>
          </a:p>
        </p:txBody>
      </p:sp>
      <p:sp>
        <p:nvSpPr>
          <p:cNvPr id="3" name="テキスト ボックス 2">
            <a:extLst>
              <a:ext uri="{FF2B5EF4-FFF2-40B4-BE49-F238E27FC236}">
                <a16:creationId xmlns:a16="http://schemas.microsoft.com/office/drawing/2014/main" id="{4A51419C-8DDA-46C8-82F4-B2D8F4FDFEE3}"/>
              </a:ext>
            </a:extLst>
          </p:cNvPr>
          <p:cNvSpPr txBox="1"/>
          <p:nvPr/>
        </p:nvSpPr>
        <p:spPr>
          <a:xfrm>
            <a:off x="385445" y="1324027"/>
            <a:ext cx="2377574" cy="507831"/>
          </a:xfrm>
          <a:prstGeom prst="rect">
            <a:avLst/>
          </a:prstGeom>
          <a:noFill/>
        </p:spPr>
        <p:txBody>
          <a:bodyPr wrap="none" rtlCol="0">
            <a:spAutoFit/>
          </a:bodyPr>
          <a:lstStyle/>
          <a:p>
            <a:pPr defTabSz="342900">
              <a:defRPr/>
            </a:pPr>
            <a:r>
              <a:rPr lang="ja-JP" altLang="en-US" sz="2700" b="1" dirty="0">
                <a:solidFill>
                  <a:srgbClr val="00B0F0"/>
                </a:solidFill>
                <a:latin typeface="Calibri" panose="020F0502020204030204"/>
                <a:ea typeface="游ゴシック" panose="020B0400000000000000" pitchFamily="50" charset="-128"/>
              </a:rPr>
              <a:t>脱炭素</a:t>
            </a:r>
            <a:r>
              <a:rPr lang="ja-JP" altLang="en-US" b="1" dirty="0">
                <a:solidFill>
                  <a:prstClr val="black"/>
                </a:solidFill>
                <a:latin typeface="Calibri" panose="020F0502020204030204"/>
                <a:ea typeface="游ゴシック" panose="020B0400000000000000" pitchFamily="50" charset="-128"/>
              </a:rPr>
              <a:t>につながる</a:t>
            </a:r>
          </a:p>
        </p:txBody>
      </p:sp>
      <p:sp>
        <p:nvSpPr>
          <p:cNvPr id="5" name="テキスト ボックス 4">
            <a:extLst>
              <a:ext uri="{FF2B5EF4-FFF2-40B4-BE49-F238E27FC236}">
                <a16:creationId xmlns:a16="http://schemas.microsoft.com/office/drawing/2014/main" id="{FA73A106-D639-4361-2078-7317A92A1C44}"/>
              </a:ext>
            </a:extLst>
          </p:cNvPr>
          <p:cNvSpPr txBox="1"/>
          <p:nvPr/>
        </p:nvSpPr>
        <p:spPr>
          <a:xfrm>
            <a:off x="2805402" y="1328561"/>
            <a:ext cx="3993401" cy="507831"/>
          </a:xfrm>
          <a:prstGeom prst="rect">
            <a:avLst/>
          </a:prstGeom>
          <a:noFill/>
        </p:spPr>
        <p:txBody>
          <a:bodyPr wrap="none" rtlCol="0">
            <a:spAutoFit/>
          </a:bodyPr>
          <a:lstStyle/>
          <a:p>
            <a:pPr defTabSz="342900">
              <a:defRPr/>
            </a:pPr>
            <a:r>
              <a:rPr lang="ja-JP" altLang="en-US" sz="2700" b="1" dirty="0">
                <a:solidFill>
                  <a:srgbClr val="00B0F0"/>
                </a:solidFill>
                <a:latin typeface="Calibri" panose="020F0502020204030204"/>
                <a:ea typeface="游ゴシック" panose="020B0400000000000000" pitchFamily="50" charset="-128"/>
              </a:rPr>
              <a:t>新しい豊かな暮らし</a:t>
            </a:r>
            <a:r>
              <a:rPr lang="ja-JP" altLang="en-US" b="1" dirty="0">
                <a:solidFill>
                  <a:prstClr val="black"/>
                </a:solidFill>
                <a:latin typeface="Calibri" panose="020F0502020204030204"/>
                <a:ea typeface="游ゴシック" panose="020B0400000000000000" pitchFamily="50" charset="-128"/>
              </a:rPr>
              <a:t>を創る</a:t>
            </a:r>
          </a:p>
        </p:txBody>
      </p:sp>
      <p:sp>
        <p:nvSpPr>
          <p:cNvPr id="22" name="テキスト ボックス 21">
            <a:extLst>
              <a:ext uri="{FF2B5EF4-FFF2-40B4-BE49-F238E27FC236}">
                <a16:creationId xmlns:a16="http://schemas.microsoft.com/office/drawing/2014/main" id="{F9B03F23-4C26-9565-1BA3-1C75144E118A}"/>
              </a:ext>
            </a:extLst>
          </p:cNvPr>
          <p:cNvSpPr txBox="1"/>
          <p:nvPr/>
        </p:nvSpPr>
        <p:spPr>
          <a:xfrm>
            <a:off x="492404" y="1949231"/>
            <a:ext cx="1050288" cy="300082"/>
          </a:xfrm>
          <a:prstGeom prst="rect">
            <a:avLst/>
          </a:prstGeom>
          <a:noFill/>
        </p:spPr>
        <p:txBody>
          <a:bodyPr wrap="none" rtlCol="0">
            <a:spAutoFit/>
          </a:bodyPr>
          <a:lstStyle/>
          <a:p>
            <a:pPr defTabSz="342900">
              <a:defRPr/>
            </a:pPr>
            <a:r>
              <a:rPr lang="ja-JP" altLang="en-US" sz="1350" b="1" u="sng" dirty="0">
                <a:solidFill>
                  <a:prstClr val="black"/>
                </a:solidFill>
                <a:latin typeface="游ゴシック" panose="020B0400000000000000" pitchFamily="50" charset="-128"/>
                <a:ea typeface="游ゴシック" panose="020B0400000000000000" pitchFamily="50" charset="-128"/>
              </a:rPr>
              <a:t>日本の目標</a:t>
            </a:r>
            <a:endParaRPr lang="ja-JP" altLang="en-US" sz="1350" b="1" u="sng" dirty="0">
              <a:solidFill>
                <a:prstClr val="black"/>
              </a:solidFill>
              <a:latin typeface="Calibri" panose="020F0502020204030204"/>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AFA05C84-5B07-503A-7E91-77007729F0AC}"/>
              </a:ext>
            </a:extLst>
          </p:cNvPr>
          <p:cNvSpPr txBox="1"/>
          <p:nvPr/>
        </p:nvSpPr>
        <p:spPr>
          <a:xfrm>
            <a:off x="6943691" y="1329254"/>
            <a:ext cx="1569660" cy="507831"/>
          </a:xfrm>
          <a:prstGeom prst="rect">
            <a:avLst/>
          </a:prstGeom>
          <a:noFill/>
        </p:spPr>
        <p:txBody>
          <a:bodyPr wrap="none" rtlCol="0">
            <a:spAutoFit/>
          </a:bodyPr>
          <a:lstStyle/>
          <a:p>
            <a:pPr defTabSz="342900">
              <a:defRPr/>
            </a:pPr>
            <a:r>
              <a:rPr lang="ja-JP" altLang="en-US" sz="2700" b="1" dirty="0">
                <a:solidFill>
                  <a:srgbClr val="00B0F0"/>
                </a:solidFill>
                <a:latin typeface="Calibri" panose="020F0502020204030204"/>
                <a:ea typeface="游ゴシック" panose="020B0400000000000000" pitchFamily="50" charset="-128"/>
              </a:rPr>
              <a:t>国民運動</a:t>
            </a:r>
          </a:p>
        </p:txBody>
      </p:sp>
      <p:sp>
        <p:nvSpPr>
          <p:cNvPr id="28" name="テキスト ボックス 27">
            <a:extLst>
              <a:ext uri="{FF2B5EF4-FFF2-40B4-BE49-F238E27FC236}">
                <a16:creationId xmlns:a16="http://schemas.microsoft.com/office/drawing/2014/main" id="{9307AFDA-A9D8-8E9D-C3D1-B913C6383124}"/>
              </a:ext>
            </a:extLst>
          </p:cNvPr>
          <p:cNvSpPr txBox="1"/>
          <p:nvPr/>
        </p:nvSpPr>
        <p:spPr>
          <a:xfrm>
            <a:off x="491172" y="2237961"/>
            <a:ext cx="1877437" cy="1292662"/>
          </a:xfrm>
          <a:prstGeom prst="rect">
            <a:avLst/>
          </a:prstGeom>
          <a:noFill/>
        </p:spPr>
        <p:txBody>
          <a:bodyPr wrap="none" rtlCol="0">
            <a:spAutoFit/>
          </a:bodyPr>
          <a:lstStyle/>
          <a:p>
            <a:pPr defTabSz="342900">
              <a:defRPr/>
            </a:pPr>
            <a:r>
              <a:rPr lang="en-US" altLang="ja-JP" sz="1650" b="1" dirty="0">
                <a:solidFill>
                  <a:prstClr val="black"/>
                </a:solidFill>
                <a:latin typeface="游ゴシック" panose="020B0400000000000000" pitchFamily="50" charset="-128"/>
                <a:ea typeface="游ゴシック" panose="020B0400000000000000" pitchFamily="50" charset="-128"/>
              </a:rPr>
              <a:t>2030</a:t>
            </a:r>
            <a:r>
              <a:rPr lang="ja-JP" altLang="en-US" sz="1650" b="1" dirty="0">
                <a:solidFill>
                  <a:prstClr val="black"/>
                </a:solidFill>
                <a:latin typeface="游ゴシック" panose="020B0400000000000000" pitchFamily="50" charset="-128"/>
                <a:ea typeface="游ゴシック" panose="020B0400000000000000" pitchFamily="50" charset="-128"/>
              </a:rPr>
              <a:t>年までに</a:t>
            </a:r>
            <a:endParaRPr lang="en-US" altLang="ja-JP" sz="1650" b="1" dirty="0">
              <a:solidFill>
                <a:prstClr val="black"/>
              </a:solidFill>
              <a:latin typeface="游ゴシック" panose="020B0400000000000000" pitchFamily="50" charset="-128"/>
              <a:ea typeface="游ゴシック" panose="020B0400000000000000" pitchFamily="50" charset="-128"/>
            </a:endParaRPr>
          </a:p>
          <a:p>
            <a:pPr defTabSz="342900">
              <a:defRPr/>
            </a:pPr>
            <a:r>
              <a:rPr lang="ja-JP" altLang="en-US" sz="1650" b="1" dirty="0">
                <a:solidFill>
                  <a:prstClr val="black"/>
                </a:solidFill>
                <a:latin typeface="游ゴシック" panose="020B0400000000000000" pitchFamily="50" charset="-128"/>
                <a:ea typeface="游ゴシック" panose="020B0400000000000000" pitchFamily="50" charset="-128"/>
              </a:rPr>
              <a:t>温室こう果ガスの</a:t>
            </a:r>
            <a:endParaRPr lang="en-US" altLang="ja-JP" sz="1650" b="1" dirty="0">
              <a:solidFill>
                <a:prstClr val="black"/>
              </a:solidFill>
              <a:latin typeface="游ゴシック" panose="020B0400000000000000" pitchFamily="50" charset="-128"/>
              <a:ea typeface="游ゴシック" panose="020B0400000000000000" pitchFamily="50" charset="-128"/>
            </a:endParaRPr>
          </a:p>
          <a:p>
            <a:pPr defTabSz="342900">
              <a:defRPr/>
            </a:pPr>
            <a:r>
              <a:rPr lang="ja-JP" altLang="en-US" sz="1650" b="1" dirty="0">
                <a:solidFill>
                  <a:prstClr val="black"/>
                </a:solidFill>
                <a:latin typeface="游ゴシック" panose="020B0400000000000000" pitchFamily="50" charset="-128"/>
                <a:ea typeface="游ゴシック" panose="020B0400000000000000" pitchFamily="50" charset="-128"/>
              </a:rPr>
              <a:t>はい出量を</a:t>
            </a:r>
            <a:endParaRPr lang="en-US" altLang="ja-JP" sz="1650" b="1" dirty="0">
              <a:solidFill>
                <a:prstClr val="black"/>
              </a:solidFill>
              <a:latin typeface="游ゴシック" panose="020B0400000000000000" pitchFamily="50" charset="-128"/>
              <a:ea typeface="游ゴシック" panose="020B0400000000000000" pitchFamily="50" charset="-128"/>
            </a:endParaRPr>
          </a:p>
          <a:p>
            <a:pPr defTabSz="342900">
              <a:defRPr/>
            </a:pPr>
            <a:r>
              <a:rPr lang="en-US" altLang="ja-JP" sz="1650" b="1" dirty="0">
                <a:solidFill>
                  <a:prstClr val="black"/>
                </a:solidFill>
                <a:latin typeface="游ゴシック" panose="020B0400000000000000" pitchFamily="50" charset="-128"/>
                <a:ea typeface="游ゴシック" panose="020B0400000000000000" pitchFamily="50" charset="-128"/>
              </a:rPr>
              <a:t>46</a:t>
            </a:r>
            <a:r>
              <a:rPr lang="ja-JP" altLang="en-US" sz="1650" b="1" dirty="0">
                <a:solidFill>
                  <a:prstClr val="black"/>
                </a:solidFill>
                <a:latin typeface="游ゴシック" panose="020B0400000000000000" pitchFamily="50" charset="-128"/>
                <a:ea typeface="游ゴシック" panose="020B0400000000000000" pitchFamily="50" charset="-128"/>
              </a:rPr>
              <a:t>％へらす</a:t>
            </a:r>
            <a:br>
              <a:rPr lang="en-US" altLang="ja-JP" b="1" dirty="0">
                <a:solidFill>
                  <a:prstClr val="black"/>
                </a:solidFill>
                <a:latin typeface="游ゴシック" panose="020B0400000000000000" pitchFamily="50" charset="-128"/>
                <a:ea typeface="游ゴシック" panose="020B0400000000000000" pitchFamily="50" charset="-128"/>
              </a:rPr>
            </a:br>
            <a:r>
              <a:rPr lang="ja-JP" altLang="en-US" sz="1200" b="1" dirty="0">
                <a:solidFill>
                  <a:prstClr val="black"/>
                </a:solidFill>
                <a:latin typeface="游ゴシック" panose="020B0400000000000000" pitchFamily="50" charset="-128"/>
                <a:ea typeface="游ゴシック" panose="020B0400000000000000" pitchFamily="50" charset="-128"/>
              </a:rPr>
              <a:t>（</a:t>
            </a:r>
            <a:r>
              <a:rPr lang="en-US" altLang="ja-JP" sz="1200" b="1" dirty="0">
                <a:solidFill>
                  <a:prstClr val="black"/>
                </a:solidFill>
                <a:latin typeface="游ゴシック" panose="020B0400000000000000" pitchFamily="50" charset="-128"/>
                <a:ea typeface="游ゴシック" panose="020B0400000000000000" pitchFamily="50" charset="-128"/>
              </a:rPr>
              <a:t>2013</a:t>
            </a:r>
            <a:r>
              <a:rPr lang="ja-JP" altLang="en-US" sz="1200" b="1" dirty="0">
                <a:solidFill>
                  <a:prstClr val="black"/>
                </a:solidFill>
                <a:latin typeface="游ゴシック" panose="020B0400000000000000" pitchFamily="50" charset="-128"/>
                <a:ea typeface="游ゴシック" panose="020B0400000000000000" pitchFamily="50" charset="-128"/>
              </a:rPr>
              <a:t>年とくらべて）</a:t>
            </a:r>
          </a:p>
        </p:txBody>
      </p:sp>
      <p:sp>
        <p:nvSpPr>
          <p:cNvPr id="29" name="テキスト ボックス 28">
            <a:extLst>
              <a:ext uri="{FF2B5EF4-FFF2-40B4-BE49-F238E27FC236}">
                <a16:creationId xmlns:a16="http://schemas.microsoft.com/office/drawing/2014/main" id="{25580294-D925-9962-7436-8E1EFA26B4EF}"/>
              </a:ext>
            </a:extLst>
          </p:cNvPr>
          <p:cNvSpPr txBox="1"/>
          <p:nvPr/>
        </p:nvSpPr>
        <p:spPr>
          <a:xfrm>
            <a:off x="2866361" y="1933055"/>
            <a:ext cx="3980828" cy="738664"/>
          </a:xfrm>
          <a:prstGeom prst="rect">
            <a:avLst/>
          </a:prstGeom>
          <a:noFill/>
        </p:spPr>
        <p:txBody>
          <a:bodyPr wrap="square" rtlCol="0">
            <a:spAutoFit/>
          </a:bodyPr>
          <a:lstStyle/>
          <a:p>
            <a:pPr defTabSz="342900">
              <a:defRPr/>
            </a:pPr>
            <a:r>
              <a:rPr lang="ja-JP" altLang="en-US" sz="1650" b="1" dirty="0">
                <a:solidFill>
                  <a:prstClr val="black"/>
                </a:solidFill>
                <a:latin typeface="游ゴシック" panose="020B0400000000000000" pitchFamily="50" charset="-128"/>
                <a:ea typeface="游ゴシック" panose="020B0400000000000000" pitchFamily="50" charset="-128"/>
              </a:rPr>
              <a:t>今よりゆたかで、自分らしく生きられる</a:t>
            </a:r>
            <a:endParaRPr lang="en-US" altLang="ja-JP" sz="1650" b="1" dirty="0">
              <a:solidFill>
                <a:prstClr val="black"/>
              </a:solidFill>
              <a:latin typeface="游ゴシック" panose="020B0400000000000000" pitchFamily="50" charset="-128"/>
              <a:ea typeface="游ゴシック" panose="020B0400000000000000" pitchFamily="50" charset="-128"/>
            </a:endParaRPr>
          </a:p>
          <a:p>
            <a:pPr defTabSz="342900">
              <a:defRPr/>
            </a:pPr>
            <a:endParaRPr lang="en-US" altLang="ja-JP" sz="900" b="1" dirty="0">
              <a:solidFill>
                <a:prstClr val="black"/>
              </a:solidFill>
              <a:latin typeface="游ゴシック" panose="020B0400000000000000" pitchFamily="50" charset="-128"/>
              <a:ea typeface="游ゴシック" panose="020B0400000000000000" pitchFamily="50" charset="-128"/>
            </a:endParaRPr>
          </a:p>
          <a:p>
            <a:pPr defTabSz="342900">
              <a:defRPr/>
            </a:pPr>
            <a:r>
              <a:rPr lang="ja-JP" altLang="en-US" sz="1650" b="1" dirty="0">
                <a:solidFill>
                  <a:prstClr val="black"/>
                </a:solidFill>
                <a:latin typeface="Calibri" panose="020F0502020204030204"/>
                <a:ea typeface="游ゴシック" panose="020B0400000000000000" pitchFamily="50" charset="-128"/>
              </a:rPr>
              <a:t>快適で健康な社会</a:t>
            </a:r>
          </a:p>
        </p:txBody>
      </p:sp>
      <p:grpSp>
        <p:nvGrpSpPr>
          <p:cNvPr id="14" name="グループ化 13">
            <a:extLst>
              <a:ext uri="{FF2B5EF4-FFF2-40B4-BE49-F238E27FC236}">
                <a16:creationId xmlns:a16="http://schemas.microsoft.com/office/drawing/2014/main" id="{DAF4DC46-1A4C-802E-5354-8BC1B1B71B8E}"/>
              </a:ext>
            </a:extLst>
          </p:cNvPr>
          <p:cNvGrpSpPr/>
          <p:nvPr/>
        </p:nvGrpSpPr>
        <p:grpSpPr>
          <a:xfrm>
            <a:off x="2513572" y="4079476"/>
            <a:ext cx="5620928" cy="2016572"/>
            <a:chOff x="2716852" y="3722485"/>
            <a:chExt cx="5620928" cy="2016572"/>
          </a:xfrm>
        </p:grpSpPr>
        <p:grpSp>
          <p:nvGrpSpPr>
            <p:cNvPr id="27" name="グループ化 26">
              <a:extLst>
                <a:ext uri="{FF2B5EF4-FFF2-40B4-BE49-F238E27FC236}">
                  <a16:creationId xmlns:a16="http://schemas.microsoft.com/office/drawing/2014/main" id="{FB1361BC-793A-422F-296E-135F0CD522B6}"/>
                </a:ext>
              </a:extLst>
            </p:cNvPr>
            <p:cNvGrpSpPr/>
            <p:nvPr/>
          </p:nvGrpSpPr>
          <p:grpSpPr>
            <a:xfrm>
              <a:off x="2716852" y="3722485"/>
              <a:ext cx="5620928" cy="2016572"/>
              <a:chOff x="3181702" y="3772718"/>
              <a:chExt cx="7684705" cy="2688763"/>
            </a:xfrm>
          </p:grpSpPr>
          <p:sp>
            <p:nvSpPr>
              <p:cNvPr id="26" name="四角形: 角を丸くする 25">
                <a:extLst>
                  <a:ext uri="{FF2B5EF4-FFF2-40B4-BE49-F238E27FC236}">
                    <a16:creationId xmlns:a16="http://schemas.microsoft.com/office/drawing/2014/main" id="{909A5D03-12AB-5186-7058-3E3E0BACAA53}"/>
                  </a:ext>
                </a:extLst>
              </p:cNvPr>
              <p:cNvSpPr/>
              <p:nvPr/>
            </p:nvSpPr>
            <p:spPr>
              <a:xfrm>
                <a:off x="3181702" y="3772718"/>
                <a:ext cx="7684705" cy="2688763"/>
              </a:xfrm>
              <a:prstGeom prst="roundRect">
                <a:avLst>
                  <a:gd name="adj" fmla="val 10250"/>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defRPr/>
                </a:pPr>
                <a:endParaRPr lang="ja-JP" altLang="en-US" sz="1350">
                  <a:solidFill>
                    <a:prstClr val="white"/>
                  </a:solidFill>
                  <a:latin typeface="Calibri" panose="020F0502020204030204"/>
                  <a:ea typeface="游ゴシック" panose="020B0400000000000000" pitchFamily="50" charset="-128"/>
                </a:endParaRPr>
              </a:p>
            </p:txBody>
          </p:sp>
          <p:grpSp>
            <p:nvGrpSpPr>
              <p:cNvPr id="18" name="グループ化 17">
                <a:extLst>
                  <a:ext uri="{FF2B5EF4-FFF2-40B4-BE49-F238E27FC236}">
                    <a16:creationId xmlns:a16="http://schemas.microsoft.com/office/drawing/2014/main" id="{2040E95A-922B-63A0-DCFB-AECAAE644498}"/>
                  </a:ext>
                </a:extLst>
              </p:cNvPr>
              <p:cNvGrpSpPr/>
              <p:nvPr/>
            </p:nvGrpSpPr>
            <p:grpSpPr>
              <a:xfrm>
                <a:off x="3652940" y="3806928"/>
                <a:ext cx="5390415" cy="2615886"/>
                <a:chOff x="803847" y="2323532"/>
                <a:chExt cx="5390415" cy="2615886"/>
              </a:xfrm>
            </p:grpSpPr>
            <p:sp>
              <p:nvSpPr>
                <p:cNvPr id="7" name="テキスト ボックス 6">
                  <a:extLst>
                    <a:ext uri="{FF2B5EF4-FFF2-40B4-BE49-F238E27FC236}">
                      <a16:creationId xmlns:a16="http://schemas.microsoft.com/office/drawing/2014/main" id="{624AC536-89FC-1631-581C-EB99D8191047}"/>
                    </a:ext>
                  </a:extLst>
                </p:cNvPr>
                <p:cNvSpPr txBox="1"/>
                <p:nvPr/>
              </p:nvSpPr>
              <p:spPr>
                <a:xfrm>
                  <a:off x="803847" y="2684115"/>
                  <a:ext cx="1199222" cy="492443"/>
                </a:xfrm>
                <a:prstGeom prst="rect">
                  <a:avLst/>
                </a:prstGeom>
                <a:noFill/>
              </p:spPr>
              <p:txBody>
                <a:bodyPr wrap="none" rtlCol="0">
                  <a:spAutoFit/>
                </a:bodyPr>
                <a:lstStyle/>
                <a:p>
                  <a:pPr defTabSz="342900">
                    <a:defRPr/>
                  </a:pPr>
                  <a:r>
                    <a:rPr lang="ja-JP" altLang="en-US" b="1" dirty="0">
                      <a:solidFill>
                        <a:prstClr val="black"/>
                      </a:solidFill>
                      <a:latin typeface="Calibri" panose="020F0502020204030204"/>
                      <a:ea typeface="游ゴシック" panose="020B0400000000000000" pitchFamily="50" charset="-128"/>
                    </a:rPr>
                    <a:t>脱炭素</a:t>
                  </a:r>
                </a:p>
              </p:txBody>
            </p:sp>
            <p:sp>
              <p:nvSpPr>
                <p:cNvPr id="8" name="テキスト ボックス 7">
                  <a:extLst>
                    <a:ext uri="{FF2B5EF4-FFF2-40B4-BE49-F238E27FC236}">
                      <a16:creationId xmlns:a16="http://schemas.microsoft.com/office/drawing/2014/main" id="{1A520B99-E858-114B-FA66-59E2042D59EC}"/>
                    </a:ext>
                  </a:extLst>
                </p:cNvPr>
                <p:cNvSpPr txBox="1"/>
                <p:nvPr/>
              </p:nvSpPr>
              <p:spPr>
                <a:xfrm>
                  <a:off x="1942195" y="2323532"/>
                  <a:ext cx="4252067" cy="1046440"/>
                </a:xfrm>
                <a:prstGeom prst="rect">
                  <a:avLst/>
                </a:prstGeom>
                <a:noFill/>
              </p:spPr>
              <p:txBody>
                <a:bodyPr wrap="none" rtlCol="0">
                  <a:spAutoFit/>
                </a:bodyPr>
                <a:lstStyle/>
                <a:p>
                  <a:pPr defTabSz="342900">
                    <a:defRPr/>
                  </a:pPr>
                  <a:r>
                    <a:rPr lang="en-US" altLang="ja-JP" sz="4500" b="1" dirty="0" err="1">
                      <a:solidFill>
                        <a:srgbClr val="00B0F0"/>
                      </a:solidFill>
                      <a:latin typeface="Calibri" panose="020F0502020204030204"/>
                      <a:ea typeface="游ゴシック" panose="020B0400000000000000" pitchFamily="50" charset="-128"/>
                    </a:rPr>
                    <a:t>DE</a:t>
                  </a:r>
                  <a:r>
                    <a:rPr lang="en-US" altLang="ja-JP" sz="3150" b="1" dirty="0" err="1">
                      <a:solidFill>
                        <a:prstClr val="white">
                          <a:lumMod val="65000"/>
                        </a:prstClr>
                      </a:solidFill>
                      <a:latin typeface="Calibri" panose="020F0502020204030204"/>
                      <a:ea typeface="游ゴシック" panose="020B0400000000000000" pitchFamily="50" charset="-128"/>
                    </a:rPr>
                    <a:t>carbonization</a:t>
                  </a:r>
                  <a:endParaRPr lang="ja-JP" altLang="en-US" sz="3150" b="1" dirty="0">
                    <a:solidFill>
                      <a:prstClr val="white">
                        <a:lumMod val="65000"/>
                      </a:prstClr>
                    </a:solidFill>
                    <a:latin typeface="Calibri" panose="020F0502020204030204"/>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10293EFB-7A87-F6BC-91A0-2E5DE279345B}"/>
                    </a:ext>
                  </a:extLst>
                </p:cNvPr>
                <p:cNvSpPr txBox="1"/>
                <p:nvPr/>
              </p:nvSpPr>
              <p:spPr>
                <a:xfrm>
                  <a:off x="883155" y="3445739"/>
                  <a:ext cx="936235" cy="523220"/>
                </a:xfrm>
                <a:prstGeom prst="rect">
                  <a:avLst/>
                </a:prstGeom>
                <a:noFill/>
              </p:spPr>
              <p:txBody>
                <a:bodyPr wrap="none" rtlCol="0">
                  <a:spAutoFit/>
                </a:bodyPr>
                <a:lstStyle/>
                <a:p>
                  <a:pPr defTabSz="342900">
                    <a:defRPr/>
                  </a:pPr>
                  <a:r>
                    <a:rPr lang="ja-JP" altLang="en-US" sz="1950" b="1" dirty="0">
                      <a:solidFill>
                        <a:prstClr val="black"/>
                      </a:solidFill>
                      <a:latin typeface="Calibri" panose="020F0502020204030204"/>
                      <a:ea typeface="游ゴシック" panose="020B0400000000000000" pitchFamily="50" charset="-128"/>
                    </a:rPr>
                    <a:t>エコ</a:t>
                  </a:r>
                </a:p>
              </p:txBody>
            </p:sp>
            <p:sp>
              <p:nvSpPr>
                <p:cNvPr id="10" name="テキスト ボックス 9">
                  <a:extLst>
                    <a:ext uri="{FF2B5EF4-FFF2-40B4-BE49-F238E27FC236}">
                      <a16:creationId xmlns:a16="http://schemas.microsoft.com/office/drawing/2014/main" id="{D3B1D06A-3682-ED01-7E6D-14418B70CD5E}"/>
                    </a:ext>
                  </a:extLst>
                </p:cNvPr>
                <p:cNvSpPr txBox="1"/>
                <p:nvPr/>
              </p:nvSpPr>
              <p:spPr>
                <a:xfrm>
                  <a:off x="2457421" y="3097677"/>
                  <a:ext cx="1571963" cy="1046440"/>
                </a:xfrm>
                <a:prstGeom prst="rect">
                  <a:avLst/>
                </a:prstGeom>
                <a:noFill/>
              </p:spPr>
              <p:txBody>
                <a:bodyPr wrap="none" rtlCol="0">
                  <a:spAutoFit/>
                </a:bodyPr>
                <a:lstStyle/>
                <a:p>
                  <a:pPr defTabSz="342900">
                    <a:defRPr/>
                  </a:pPr>
                  <a:r>
                    <a:rPr lang="en-US" altLang="ja-JP" sz="4500" b="1" dirty="0">
                      <a:solidFill>
                        <a:srgbClr val="70AD47">
                          <a:lumMod val="60000"/>
                          <a:lumOff val="40000"/>
                        </a:srgbClr>
                      </a:solidFill>
                      <a:latin typeface="Calibri" panose="020F0502020204030204"/>
                      <a:ea typeface="游ゴシック" panose="020B0400000000000000" pitchFamily="50" charset="-128"/>
                    </a:rPr>
                    <a:t>ECO</a:t>
                  </a:r>
                  <a:endParaRPr lang="ja-JP" altLang="en-US" sz="4500" b="1" dirty="0">
                    <a:solidFill>
                      <a:srgbClr val="70AD47">
                        <a:lumMod val="60000"/>
                        <a:lumOff val="40000"/>
                      </a:srgbClr>
                    </a:solidFill>
                    <a:latin typeface="Calibri" panose="020F0502020204030204"/>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1E8C0B9A-421E-47D6-8742-E47D48FFF1FA}"/>
                    </a:ext>
                  </a:extLst>
                </p:cNvPr>
                <p:cNvSpPr txBox="1"/>
                <p:nvPr/>
              </p:nvSpPr>
              <p:spPr>
                <a:xfrm>
                  <a:off x="1959872" y="3892978"/>
                  <a:ext cx="2069448" cy="1046440"/>
                </a:xfrm>
                <a:prstGeom prst="rect">
                  <a:avLst/>
                </a:prstGeom>
                <a:noFill/>
              </p:spPr>
              <p:txBody>
                <a:bodyPr wrap="none" rtlCol="0">
                  <a:spAutoFit/>
                </a:bodyPr>
                <a:lstStyle/>
                <a:p>
                  <a:pPr defTabSz="342900">
                    <a:defRPr/>
                  </a:pPr>
                  <a:r>
                    <a:rPr lang="en-US" altLang="ja-JP" sz="4500" b="1" dirty="0">
                      <a:solidFill>
                        <a:srgbClr val="00B0F0"/>
                      </a:solidFill>
                      <a:latin typeface="Calibri" panose="020F0502020204030204"/>
                      <a:ea typeface="游ゴシック" panose="020B0400000000000000" pitchFamily="50" charset="-128"/>
                    </a:rPr>
                    <a:t>D</a:t>
                  </a:r>
                  <a:r>
                    <a:rPr lang="en-US" altLang="ja-JP" sz="4500" b="1" dirty="0">
                      <a:solidFill>
                        <a:srgbClr val="00B050"/>
                      </a:solidFill>
                      <a:latin typeface="Calibri" panose="020F0502020204030204"/>
                      <a:ea typeface="游ゴシック" panose="020B0400000000000000" pitchFamily="50" charset="-128"/>
                    </a:rPr>
                    <a:t>E</a:t>
                  </a:r>
                  <a:r>
                    <a:rPr lang="en-US" altLang="ja-JP" sz="4500" b="1" dirty="0">
                      <a:solidFill>
                        <a:srgbClr val="70AD47">
                          <a:lumMod val="60000"/>
                          <a:lumOff val="40000"/>
                        </a:srgbClr>
                      </a:solidFill>
                      <a:latin typeface="Calibri" panose="020F0502020204030204"/>
                      <a:ea typeface="游ゴシック" panose="020B0400000000000000" pitchFamily="50" charset="-128"/>
                    </a:rPr>
                    <a:t>CO</a:t>
                  </a:r>
                  <a:endParaRPr lang="ja-JP" altLang="en-US" sz="4500" b="1" dirty="0">
                    <a:solidFill>
                      <a:srgbClr val="70AD47">
                        <a:lumMod val="60000"/>
                        <a:lumOff val="40000"/>
                      </a:srgbClr>
                    </a:solidFill>
                    <a:latin typeface="Calibri" panose="020F0502020204030204"/>
                    <a:ea typeface="游ゴシック" panose="020B0400000000000000" pitchFamily="50" charset="-128"/>
                  </a:endParaRPr>
                </a:p>
              </p:txBody>
            </p:sp>
            <p:sp>
              <p:nvSpPr>
                <p:cNvPr id="4" name="テキスト ボックス 3">
                  <a:extLst>
                    <a:ext uri="{FF2B5EF4-FFF2-40B4-BE49-F238E27FC236}">
                      <a16:creationId xmlns:a16="http://schemas.microsoft.com/office/drawing/2014/main" id="{51C0920B-D350-B425-A06F-E554D5D810BE}"/>
                    </a:ext>
                  </a:extLst>
                </p:cNvPr>
                <p:cNvSpPr txBox="1"/>
                <p:nvPr/>
              </p:nvSpPr>
              <p:spPr>
                <a:xfrm>
                  <a:off x="2964095" y="2453903"/>
                  <a:ext cx="3000686" cy="369332"/>
                </a:xfrm>
                <a:prstGeom prst="rect">
                  <a:avLst/>
                </a:prstGeom>
                <a:noFill/>
              </p:spPr>
              <p:txBody>
                <a:bodyPr wrap="none" rtlCol="0">
                  <a:spAutoFit/>
                </a:bodyPr>
                <a:lstStyle/>
                <a:p>
                  <a:pPr defTabSz="342900">
                    <a:defRPr/>
                  </a:pPr>
                  <a:r>
                    <a:rPr lang="ja-JP" altLang="en-US" sz="1200" b="1" spc="225" dirty="0">
                      <a:solidFill>
                        <a:srgbClr val="0070C0"/>
                      </a:solidFill>
                      <a:latin typeface="Calibri" panose="020F0502020204030204"/>
                      <a:ea typeface="游ゴシック" panose="020B0400000000000000" pitchFamily="50" charset="-128"/>
                    </a:rPr>
                    <a:t>デ</a:t>
                  </a:r>
                  <a:r>
                    <a:rPr lang="ja-JP" altLang="en-US" sz="1200" spc="225" dirty="0">
                      <a:solidFill>
                        <a:prstClr val="black"/>
                      </a:solidFill>
                      <a:latin typeface="Calibri" panose="020F0502020204030204"/>
                      <a:ea typeface="游ゴシック" panose="020B0400000000000000" pitchFamily="50" charset="-128"/>
                    </a:rPr>
                    <a:t>カーボナイゼーション</a:t>
                  </a:r>
                </a:p>
              </p:txBody>
            </p:sp>
            <p:sp>
              <p:nvSpPr>
                <p:cNvPr id="13" name="テキスト ボックス 12">
                  <a:extLst>
                    <a:ext uri="{FF2B5EF4-FFF2-40B4-BE49-F238E27FC236}">
                      <a16:creationId xmlns:a16="http://schemas.microsoft.com/office/drawing/2014/main" id="{37BFBD55-FBC8-5B61-EE1A-23ADABECD3CB}"/>
                    </a:ext>
                  </a:extLst>
                </p:cNvPr>
                <p:cNvSpPr txBox="1"/>
                <p:nvPr/>
              </p:nvSpPr>
              <p:spPr>
                <a:xfrm>
                  <a:off x="1051471" y="2925817"/>
                  <a:ext cx="515455" cy="738664"/>
                </a:xfrm>
                <a:prstGeom prst="rect">
                  <a:avLst/>
                </a:prstGeom>
                <a:noFill/>
              </p:spPr>
              <p:txBody>
                <a:bodyPr wrap="none" rtlCol="0">
                  <a:spAutoFit/>
                </a:bodyPr>
                <a:lstStyle/>
                <a:p>
                  <a:pPr defTabSz="342900">
                    <a:defRPr/>
                  </a:pPr>
                  <a:r>
                    <a:rPr lang="en-US" altLang="ja-JP" sz="3000" dirty="0">
                      <a:solidFill>
                        <a:prstClr val="black"/>
                      </a:solidFill>
                      <a:latin typeface="Calibri" panose="020F0502020204030204"/>
                      <a:ea typeface="游ゴシック" panose="020B0400000000000000" pitchFamily="50" charset="-128"/>
                    </a:rPr>
                    <a:t>+</a:t>
                  </a:r>
                  <a:endParaRPr lang="ja-JP" altLang="en-US" sz="3000" dirty="0">
                    <a:solidFill>
                      <a:prstClr val="black"/>
                    </a:solidFill>
                    <a:latin typeface="Calibri" panose="020F0502020204030204"/>
                    <a:ea typeface="游ゴシック" panose="020B0400000000000000" pitchFamily="50" charset="-128"/>
                  </a:endParaRPr>
                </a:p>
              </p:txBody>
            </p:sp>
            <p:cxnSp>
              <p:nvCxnSpPr>
                <p:cNvPr id="15" name="直線コネクタ 14">
                  <a:extLst>
                    <a:ext uri="{FF2B5EF4-FFF2-40B4-BE49-F238E27FC236}">
                      <a16:creationId xmlns:a16="http://schemas.microsoft.com/office/drawing/2014/main" id="{8330A6EF-1C5F-FAA8-EE65-3E0B93BDD70F}"/>
                    </a:ext>
                  </a:extLst>
                </p:cNvPr>
                <p:cNvCxnSpPr>
                  <a:cxnSpLocks/>
                </p:cNvCxnSpPr>
                <p:nvPr/>
              </p:nvCxnSpPr>
              <p:spPr>
                <a:xfrm>
                  <a:off x="803847" y="4013092"/>
                  <a:ext cx="5026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C671CCA5-215B-7AC0-E7B9-E0A4B6262C73}"/>
                    </a:ext>
                  </a:extLst>
                </p:cNvPr>
                <p:cNvSpPr txBox="1"/>
                <p:nvPr/>
              </p:nvSpPr>
              <p:spPr>
                <a:xfrm>
                  <a:off x="806209" y="4141978"/>
                  <a:ext cx="1094027" cy="615553"/>
                </a:xfrm>
                <a:prstGeom prst="rect">
                  <a:avLst/>
                </a:prstGeom>
                <a:noFill/>
              </p:spPr>
              <p:txBody>
                <a:bodyPr wrap="none" rtlCol="0">
                  <a:spAutoFit/>
                </a:bodyPr>
                <a:lstStyle/>
                <a:p>
                  <a:pPr defTabSz="342900">
                    <a:defRPr/>
                  </a:pPr>
                  <a:r>
                    <a:rPr lang="ja-JP" altLang="en-US" sz="2400" b="1" dirty="0">
                      <a:solidFill>
                        <a:srgbClr val="0070C0"/>
                      </a:solidFill>
                      <a:latin typeface="Calibri" panose="020F0502020204030204"/>
                      <a:ea typeface="游ゴシック" panose="020B0400000000000000" pitchFamily="50" charset="-128"/>
                    </a:rPr>
                    <a:t>デコ</a:t>
                  </a:r>
                </a:p>
              </p:txBody>
            </p:sp>
            <p:sp>
              <p:nvSpPr>
                <p:cNvPr id="17" name="テキスト ボックス 16">
                  <a:extLst>
                    <a:ext uri="{FF2B5EF4-FFF2-40B4-BE49-F238E27FC236}">
                      <a16:creationId xmlns:a16="http://schemas.microsoft.com/office/drawing/2014/main" id="{0872FCE0-A7C8-723A-215C-B34785013AB8}"/>
                    </a:ext>
                  </a:extLst>
                </p:cNvPr>
                <p:cNvSpPr txBox="1"/>
                <p:nvPr/>
              </p:nvSpPr>
              <p:spPr>
                <a:xfrm>
                  <a:off x="3807450" y="4142631"/>
                  <a:ext cx="1357014" cy="677108"/>
                </a:xfrm>
                <a:prstGeom prst="rect">
                  <a:avLst/>
                </a:prstGeom>
                <a:noFill/>
              </p:spPr>
              <p:txBody>
                <a:bodyPr wrap="none" rtlCol="0">
                  <a:spAutoFit/>
                </a:bodyPr>
                <a:lstStyle/>
                <a:p>
                  <a:pPr defTabSz="342900">
                    <a:defRPr/>
                  </a:pPr>
                  <a:r>
                    <a:rPr lang="ja-JP" altLang="en-US" b="1" dirty="0">
                      <a:solidFill>
                        <a:prstClr val="black"/>
                      </a:solidFill>
                      <a:latin typeface="Calibri" panose="020F0502020204030204"/>
                      <a:ea typeface="游ゴシック" panose="020B0400000000000000" pitchFamily="50" charset="-128"/>
                    </a:rPr>
                    <a:t>な</a:t>
                  </a:r>
                  <a:r>
                    <a:rPr lang="ja-JP" altLang="en-US" sz="2700" b="1" dirty="0">
                      <a:solidFill>
                        <a:srgbClr val="0070C0"/>
                      </a:solidFill>
                      <a:latin typeface="Calibri" panose="020F0502020204030204"/>
                      <a:ea typeface="游ゴシック" panose="020B0400000000000000" pitchFamily="50" charset="-128"/>
                    </a:rPr>
                    <a:t>活</a:t>
                  </a:r>
                  <a:r>
                    <a:rPr lang="ja-JP" altLang="en-US" b="1" dirty="0">
                      <a:solidFill>
                        <a:prstClr val="black"/>
                      </a:solidFill>
                      <a:latin typeface="Calibri" panose="020F0502020204030204"/>
                      <a:ea typeface="游ゴシック" panose="020B0400000000000000" pitchFamily="50" charset="-128"/>
                    </a:rPr>
                    <a:t>動</a:t>
                  </a:r>
                </a:p>
              </p:txBody>
            </p:sp>
          </p:grpSp>
          <p:pic>
            <p:nvPicPr>
              <p:cNvPr id="19" name="図 18" descr="テキスト, 会社名&#10;&#10;AI 生成コンテンツは誤りを含む可能性があります。">
                <a:extLst>
                  <a:ext uri="{FF2B5EF4-FFF2-40B4-BE49-F238E27FC236}">
                    <a16:creationId xmlns:a16="http://schemas.microsoft.com/office/drawing/2014/main" id="{ED79BFA2-AD9E-AED1-40A0-4F5127ECD73B}"/>
                  </a:ext>
                </a:extLst>
              </p:cNvPr>
              <p:cNvPicPr>
                <a:picLocks noChangeAspect="1"/>
              </p:cNvPicPr>
              <p:nvPr/>
            </p:nvPicPr>
            <p:blipFill>
              <a:blip r:embed="rId4" cstate="print">
                <a:extLst>
                  <a:ext uri="{28A0092B-C50C-407E-A947-70E740481C1C}">
                    <a14:useLocalDpi xmlns:a14="http://schemas.microsoft.com/office/drawing/2010/main" val="0"/>
                  </a:ext>
                </a:extLst>
              </a:blip>
              <a:srcRect t="50000" b="15609"/>
              <a:stretch>
                <a:fillRect/>
              </a:stretch>
            </p:blipFill>
            <p:spPr>
              <a:xfrm>
                <a:off x="8125574" y="5596736"/>
                <a:ext cx="2688138" cy="627385"/>
              </a:xfrm>
              <a:prstGeom prst="rect">
                <a:avLst/>
              </a:prstGeom>
            </p:spPr>
          </p:pic>
        </p:grpSp>
        <p:sp>
          <p:nvSpPr>
            <p:cNvPr id="31" name="矢印: 右 30">
              <a:extLst>
                <a:ext uri="{FF2B5EF4-FFF2-40B4-BE49-F238E27FC236}">
                  <a16:creationId xmlns:a16="http://schemas.microsoft.com/office/drawing/2014/main" id="{62CEF45A-3D84-65D7-6CAA-8B40A8A609C9}"/>
                </a:ext>
              </a:extLst>
            </p:cNvPr>
            <p:cNvSpPr/>
            <p:nvPr/>
          </p:nvSpPr>
          <p:spPr>
            <a:xfrm>
              <a:off x="6183000" y="5177944"/>
              <a:ext cx="194266" cy="350750"/>
            </a:xfrm>
            <a:prstGeom prst="rightArrow">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defRPr/>
              </a:pPr>
              <a:endParaRPr lang="ja-JP" altLang="en-US" sz="1350">
                <a:solidFill>
                  <a:prstClr val="white"/>
                </a:solidFill>
                <a:latin typeface="Calibri" panose="020F0502020204030204"/>
                <a:ea typeface="游ゴシック" panose="020B0400000000000000" pitchFamily="50" charset="-128"/>
              </a:endParaRPr>
            </a:p>
          </p:txBody>
        </p:sp>
      </p:grpSp>
      <p:sp>
        <p:nvSpPr>
          <p:cNvPr id="51" name="テキスト ボックス 50">
            <a:extLst>
              <a:ext uri="{FF2B5EF4-FFF2-40B4-BE49-F238E27FC236}">
                <a16:creationId xmlns:a16="http://schemas.microsoft.com/office/drawing/2014/main" id="{9EA5A7F1-F137-F955-9812-C3988955561B}"/>
              </a:ext>
            </a:extLst>
          </p:cNvPr>
          <p:cNvSpPr txBox="1"/>
          <p:nvPr/>
        </p:nvSpPr>
        <p:spPr>
          <a:xfrm>
            <a:off x="6903812" y="1922647"/>
            <a:ext cx="2087517" cy="854080"/>
          </a:xfrm>
          <a:prstGeom prst="rect">
            <a:avLst/>
          </a:prstGeom>
          <a:noFill/>
        </p:spPr>
        <p:txBody>
          <a:bodyPr wrap="square" rtlCol="0">
            <a:spAutoFit/>
          </a:bodyPr>
          <a:lstStyle/>
          <a:p>
            <a:pPr defTabSz="342900">
              <a:defRPr/>
            </a:pPr>
            <a:r>
              <a:rPr lang="ja-JP" altLang="en-US" sz="1650" b="1" dirty="0">
                <a:solidFill>
                  <a:prstClr val="black"/>
                </a:solidFill>
                <a:latin typeface="Calibri" panose="020F0502020204030204"/>
                <a:ea typeface="游ゴシック" panose="020B0400000000000000" pitchFamily="50" charset="-128"/>
              </a:rPr>
              <a:t>国・自治体・き業</a:t>
            </a:r>
            <a:endParaRPr lang="en-US" altLang="ja-JP" sz="1650" b="1" dirty="0">
              <a:solidFill>
                <a:prstClr val="black"/>
              </a:solidFill>
              <a:latin typeface="Calibri" panose="020F0502020204030204"/>
              <a:ea typeface="游ゴシック" panose="020B0400000000000000" pitchFamily="50" charset="-128"/>
            </a:endParaRPr>
          </a:p>
          <a:p>
            <a:pPr defTabSz="342900">
              <a:defRPr/>
            </a:pPr>
            <a:r>
              <a:rPr lang="ja-JP" altLang="en-US" sz="1650" b="1" dirty="0">
                <a:solidFill>
                  <a:prstClr val="black"/>
                </a:solidFill>
                <a:latin typeface="Calibri" panose="020F0502020204030204"/>
                <a:ea typeface="游ゴシック" panose="020B0400000000000000" pitchFamily="50" charset="-128"/>
              </a:rPr>
              <a:t>だん体・国民が力を合わせて取り組む</a:t>
            </a:r>
            <a:endParaRPr lang="en-US" altLang="ja-JP" sz="1650" b="1" dirty="0">
              <a:solidFill>
                <a:prstClr val="black"/>
              </a:solidFill>
              <a:latin typeface="Calibri" panose="020F0502020204030204"/>
              <a:ea typeface="游ゴシック" panose="020B0400000000000000" pitchFamily="50" charset="-128"/>
            </a:endParaRPr>
          </a:p>
        </p:txBody>
      </p:sp>
      <p:cxnSp>
        <p:nvCxnSpPr>
          <p:cNvPr id="53" name="直線コネクタ 52">
            <a:extLst>
              <a:ext uri="{FF2B5EF4-FFF2-40B4-BE49-F238E27FC236}">
                <a16:creationId xmlns:a16="http://schemas.microsoft.com/office/drawing/2014/main" id="{8F37B4E2-BCA9-A6EC-5538-6340CC8FF4FF}"/>
              </a:ext>
            </a:extLst>
          </p:cNvPr>
          <p:cNvCxnSpPr/>
          <p:nvPr/>
        </p:nvCxnSpPr>
        <p:spPr>
          <a:xfrm>
            <a:off x="385446" y="1758440"/>
            <a:ext cx="8353931"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21" name="グループ化 20">
            <a:extLst>
              <a:ext uri="{FF2B5EF4-FFF2-40B4-BE49-F238E27FC236}">
                <a16:creationId xmlns:a16="http://schemas.microsoft.com/office/drawing/2014/main" id="{CD4064D2-519F-4CDF-4F7C-278EC06DA233}"/>
              </a:ext>
            </a:extLst>
          </p:cNvPr>
          <p:cNvGrpSpPr/>
          <p:nvPr/>
        </p:nvGrpSpPr>
        <p:grpSpPr>
          <a:xfrm>
            <a:off x="417878" y="3767373"/>
            <a:ext cx="1986271" cy="1785415"/>
            <a:chOff x="656539" y="4123495"/>
            <a:chExt cx="2648362" cy="2380554"/>
          </a:xfrm>
        </p:grpSpPr>
        <p:grpSp>
          <p:nvGrpSpPr>
            <p:cNvPr id="40" name="グループ化 39">
              <a:extLst>
                <a:ext uri="{FF2B5EF4-FFF2-40B4-BE49-F238E27FC236}">
                  <a16:creationId xmlns:a16="http://schemas.microsoft.com/office/drawing/2014/main" id="{6045383F-98B2-7BD1-C151-56F048CAF391}"/>
                </a:ext>
              </a:extLst>
            </p:cNvPr>
            <p:cNvGrpSpPr/>
            <p:nvPr/>
          </p:nvGrpSpPr>
          <p:grpSpPr>
            <a:xfrm>
              <a:off x="1988558" y="4123495"/>
              <a:ext cx="880210" cy="1813764"/>
              <a:chOff x="704433" y="4113882"/>
              <a:chExt cx="1034377" cy="1813764"/>
            </a:xfrm>
          </p:grpSpPr>
          <p:sp>
            <p:nvSpPr>
              <p:cNvPr id="24" name="正方形/長方形 23">
                <a:extLst>
                  <a:ext uri="{FF2B5EF4-FFF2-40B4-BE49-F238E27FC236}">
                    <a16:creationId xmlns:a16="http://schemas.microsoft.com/office/drawing/2014/main" id="{C6E2F653-A309-44F2-4EA6-F5C0F4F793AC}"/>
                  </a:ext>
                </a:extLst>
              </p:cNvPr>
              <p:cNvSpPr/>
              <p:nvPr/>
            </p:nvSpPr>
            <p:spPr>
              <a:xfrm>
                <a:off x="704433" y="4113882"/>
                <a:ext cx="1034377" cy="181376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defRPr/>
                </a:pPr>
                <a:endParaRPr lang="ja-JP" altLang="en-US" sz="1350">
                  <a:solidFill>
                    <a:prstClr val="white"/>
                  </a:solidFill>
                  <a:latin typeface="Calibri" panose="020F0502020204030204"/>
                  <a:ea typeface="游ゴシック" panose="020B0400000000000000" pitchFamily="50" charset="-128"/>
                </a:endParaRPr>
              </a:p>
            </p:txBody>
          </p:sp>
          <p:sp>
            <p:nvSpPr>
              <p:cNvPr id="32" name="正方形/長方形 31">
                <a:extLst>
                  <a:ext uri="{FF2B5EF4-FFF2-40B4-BE49-F238E27FC236}">
                    <a16:creationId xmlns:a16="http://schemas.microsoft.com/office/drawing/2014/main" id="{C7690055-0A75-3548-C547-81FC605B99BE}"/>
                  </a:ext>
                </a:extLst>
              </p:cNvPr>
              <p:cNvSpPr/>
              <p:nvPr/>
            </p:nvSpPr>
            <p:spPr>
              <a:xfrm>
                <a:off x="704433" y="4984670"/>
                <a:ext cx="1034377" cy="942975"/>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defRPr/>
                </a:pPr>
                <a:endParaRPr lang="ja-JP" altLang="en-US" sz="1350">
                  <a:solidFill>
                    <a:prstClr val="white"/>
                  </a:solidFill>
                  <a:latin typeface="Calibri" panose="020F0502020204030204"/>
                  <a:ea typeface="游ゴシック" panose="020B0400000000000000" pitchFamily="50" charset="-128"/>
                </a:endParaRPr>
              </a:p>
            </p:txBody>
          </p:sp>
        </p:grpSp>
        <p:sp>
          <p:nvSpPr>
            <p:cNvPr id="38" name="テキスト ボックス 37">
              <a:extLst>
                <a:ext uri="{FF2B5EF4-FFF2-40B4-BE49-F238E27FC236}">
                  <a16:creationId xmlns:a16="http://schemas.microsoft.com/office/drawing/2014/main" id="{F7C67941-091B-5A06-C192-CA4D05EFF2D4}"/>
                </a:ext>
              </a:extLst>
            </p:cNvPr>
            <p:cNvSpPr txBox="1"/>
            <p:nvPr/>
          </p:nvSpPr>
          <p:spPr>
            <a:xfrm>
              <a:off x="2088329" y="4319568"/>
              <a:ext cx="1216572" cy="492443"/>
            </a:xfrm>
            <a:prstGeom prst="rect">
              <a:avLst/>
            </a:prstGeom>
            <a:noFill/>
          </p:spPr>
          <p:txBody>
            <a:bodyPr wrap="none" rtlCol="0">
              <a:spAutoFit/>
            </a:bodyPr>
            <a:lstStyle/>
            <a:p>
              <a:pPr defTabSz="342900">
                <a:defRPr/>
              </a:pPr>
              <a:r>
                <a:rPr lang="en-US" altLang="ja-JP" b="1" dirty="0">
                  <a:solidFill>
                    <a:srgbClr val="005C93"/>
                  </a:solidFill>
                  <a:latin typeface="游ゴシック" panose="020B0400000000000000" pitchFamily="50" charset="-128"/>
                  <a:ea typeface="游ゴシック" panose="020B0400000000000000" pitchFamily="50" charset="-128"/>
                </a:rPr>
                <a:t>46</a:t>
              </a:r>
              <a:r>
                <a:rPr lang="ja-JP" altLang="en-US" b="1" dirty="0">
                  <a:solidFill>
                    <a:srgbClr val="005C93"/>
                  </a:solidFill>
                  <a:latin typeface="游ゴシック" panose="020B0400000000000000" pitchFamily="50" charset="-128"/>
                  <a:ea typeface="游ゴシック" panose="020B0400000000000000" pitchFamily="50" charset="-128"/>
                </a:rPr>
                <a:t>％減</a:t>
              </a:r>
            </a:p>
          </p:txBody>
        </p:sp>
        <p:sp>
          <p:nvSpPr>
            <p:cNvPr id="43" name="正方形/長方形 42">
              <a:extLst>
                <a:ext uri="{FF2B5EF4-FFF2-40B4-BE49-F238E27FC236}">
                  <a16:creationId xmlns:a16="http://schemas.microsoft.com/office/drawing/2014/main" id="{919E6142-54E7-89B7-1062-B09327A43010}"/>
                </a:ext>
              </a:extLst>
            </p:cNvPr>
            <p:cNvSpPr/>
            <p:nvPr/>
          </p:nvSpPr>
          <p:spPr>
            <a:xfrm>
              <a:off x="799328" y="4143425"/>
              <a:ext cx="880210" cy="1793834"/>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defRPr/>
              </a:pPr>
              <a:endParaRPr lang="ja-JP" altLang="en-US" sz="1350">
                <a:solidFill>
                  <a:prstClr val="white"/>
                </a:solidFill>
                <a:latin typeface="Calibri" panose="020F0502020204030204"/>
                <a:ea typeface="游ゴシック" panose="020B0400000000000000" pitchFamily="50" charset="-128"/>
              </a:endParaRPr>
            </a:p>
          </p:txBody>
        </p:sp>
        <p:cxnSp>
          <p:nvCxnSpPr>
            <p:cNvPr id="45" name="直線コネクタ 44">
              <a:extLst>
                <a:ext uri="{FF2B5EF4-FFF2-40B4-BE49-F238E27FC236}">
                  <a16:creationId xmlns:a16="http://schemas.microsoft.com/office/drawing/2014/main" id="{CABBCBC9-5F62-88CD-469C-EB5F025928BA}"/>
                </a:ext>
              </a:extLst>
            </p:cNvPr>
            <p:cNvCxnSpPr/>
            <p:nvPr/>
          </p:nvCxnSpPr>
          <p:spPr>
            <a:xfrm>
              <a:off x="656539" y="5937258"/>
              <a:ext cx="247255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27E11A07-F549-9118-C7C2-3B24BA36FA19}"/>
                </a:ext>
              </a:extLst>
            </p:cNvPr>
            <p:cNvCxnSpPr/>
            <p:nvPr/>
          </p:nvCxnSpPr>
          <p:spPr>
            <a:xfrm>
              <a:off x="1679538" y="4182330"/>
              <a:ext cx="309020" cy="774145"/>
            </a:xfrm>
            <a:prstGeom prst="line">
              <a:avLst/>
            </a:prstGeom>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7AB427E8-86A6-0C56-F5C1-D786A8A8E4BC}"/>
                </a:ext>
              </a:extLst>
            </p:cNvPr>
            <p:cNvSpPr txBox="1"/>
            <p:nvPr/>
          </p:nvSpPr>
          <p:spPr>
            <a:xfrm>
              <a:off x="788898" y="5991817"/>
              <a:ext cx="870324" cy="492443"/>
            </a:xfrm>
            <a:prstGeom prst="rect">
              <a:avLst/>
            </a:prstGeom>
            <a:noFill/>
          </p:spPr>
          <p:txBody>
            <a:bodyPr wrap="none" rtlCol="0">
              <a:spAutoFit/>
            </a:bodyPr>
            <a:lstStyle/>
            <a:p>
              <a:pPr defTabSz="342900">
                <a:defRPr/>
              </a:pPr>
              <a:r>
                <a:rPr lang="en-US" altLang="ja-JP" b="1" dirty="0">
                  <a:solidFill>
                    <a:prstClr val="black"/>
                  </a:solidFill>
                  <a:latin typeface="Calibri" panose="020F0502020204030204"/>
                  <a:ea typeface="游ゴシック" panose="020B0400000000000000" pitchFamily="50" charset="-128"/>
                </a:rPr>
                <a:t>2013</a:t>
              </a:r>
              <a:endParaRPr lang="ja-JP" altLang="en-US" b="1" dirty="0">
                <a:solidFill>
                  <a:prstClr val="black"/>
                </a:solidFill>
                <a:latin typeface="Calibri" panose="020F0502020204030204"/>
                <a:ea typeface="游ゴシック" panose="020B0400000000000000" pitchFamily="50" charset="-128"/>
              </a:endParaRPr>
            </a:p>
          </p:txBody>
        </p:sp>
        <p:sp>
          <p:nvSpPr>
            <p:cNvPr id="54" name="テキスト ボックス 53">
              <a:extLst>
                <a:ext uri="{FF2B5EF4-FFF2-40B4-BE49-F238E27FC236}">
                  <a16:creationId xmlns:a16="http://schemas.microsoft.com/office/drawing/2014/main" id="{689760BB-DDE4-6906-719E-C39CB784379E}"/>
                </a:ext>
              </a:extLst>
            </p:cNvPr>
            <p:cNvSpPr txBox="1"/>
            <p:nvPr/>
          </p:nvSpPr>
          <p:spPr>
            <a:xfrm>
              <a:off x="2068198" y="6011606"/>
              <a:ext cx="870324" cy="492443"/>
            </a:xfrm>
            <a:prstGeom prst="rect">
              <a:avLst/>
            </a:prstGeom>
            <a:noFill/>
          </p:spPr>
          <p:txBody>
            <a:bodyPr wrap="none" rtlCol="0">
              <a:spAutoFit/>
            </a:bodyPr>
            <a:lstStyle/>
            <a:p>
              <a:pPr defTabSz="342900">
                <a:defRPr/>
              </a:pPr>
              <a:r>
                <a:rPr lang="en-US" altLang="ja-JP" b="1" dirty="0">
                  <a:solidFill>
                    <a:prstClr val="black"/>
                  </a:solidFill>
                  <a:latin typeface="Calibri" panose="020F0502020204030204"/>
                  <a:ea typeface="游ゴシック" panose="020B0400000000000000" pitchFamily="50" charset="-128"/>
                </a:rPr>
                <a:t>2030</a:t>
              </a:r>
              <a:endParaRPr lang="ja-JP" altLang="en-US" b="1" dirty="0">
                <a:solidFill>
                  <a:prstClr val="black"/>
                </a:solidFill>
                <a:latin typeface="Calibri" panose="020F0502020204030204"/>
                <a:ea typeface="游ゴシック" panose="020B0400000000000000" pitchFamily="50" charset="-128"/>
              </a:endParaRPr>
            </a:p>
          </p:txBody>
        </p:sp>
      </p:grpSp>
      <p:pic>
        <p:nvPicPr>
          <p:cNvPr id="12" name="図 11" descr="おもちゃ, レゴ, 人形 が含まれている画像&#10;&#10;AI 生成コンテンツは誤りを含む可能性があります。">
            <a:extLst>
              <a:ext uri="{FF2B5EF4-FFF2-40B4-BE49-F238E27FC236}">
                <a16:creationId xmlns:a16="http://schemas.microsoft.com/office/drawing/2014/main" id="{9A4DCE7E-2285-7F58-3D96-597033D7E01D}"/>
              </a:ext>
            </a:extLst>
          </p:cNvPr>
          <p:cNvPicPr>
            <a:picLocks noChangeAspect="1"/>
          </p:cNvPicPr>
          <p:nvPr/>
        </p:nvPicPr>
        <p:blipFill>
          <a:blip r:embed="rId5"/>
          <a:stretch>
            <a:fillRect/>
          </a:stretch>
        </p:blipFill>
        <p:spPr>
          <a:xfrm rot="679254">
            <a:off x="7136386" y="2904376"/>
            <a:ext cx="1617690" cy="1524440"/>
          </a:xfrm>
          <a:prstGeom prst="rect">
            <a:avLst/>
          </a:prstGeom>
        </p:spPr>
      </p:pic>
      <p:pic>
        <p:nvPicPr>
          <p:cNvPr id="20" name="図 19" descr="挿絵, ウィンドウ が含まれている画像&#10;&#10;AI 生成コンテンツは誤りを含む可能性があります。">
            <a:extLst>
              <a:ext uri="{FF2B5EF4-FFF2-40B4-BE49-F238E27FC236}">
                <a16:creationId xmlns:a16="http://schemas.microsoft.com/office/drawing/2014/main" id="{5EB0A53A-BC7C-A8D6-FB4A-987FA720C3D4}"/>
              </a:ext>
            </a:extLst>
          </p:cNvPr>
          <p:cNvPicPr>
            <a:picLocks noChangeAspect="1"/>
          </p:cNvPicPr>
          <p:nvPr/>
        </p:nvPicPr>
        <p:blipFill>
          <a:blip r:embed="rId6"/>
          <a:stretch>
            <a:fillRect/>
          </a:stretch>
        </p:blipFill>
        <p:spPr>
          <a:xfrm>
            <a:off x="3612481" y="2863031"/>
            <a:ext cx="2657393" cy="1105440"/>
          </a:xfrm>
          <a:prstGeom prst="rect">
            <a:avLst/>
          </a:prstGeom>
        </p:spPr>
      </p:pic>
      <p:sp>
        <p:nvSpPr>
          <p:cNvPr id="25" name="テキスト ボックス 24">
            <a:extLst>
              <a:ext uri="{FF2B5EF4-FFF2-40B4-BE49-F238E27FC236}">
                <a16:creationId xmlns:a16="http://schemas.microsoft.com/office/drawing/2014/main" id="{7D2C503C-ABEC-0A19-0F0F-279E398B32E7}"/>
              </a:ext>
            </a:extLst>
          </p:cNvPr>
          <p:cNvSpPr txBox="1"/>
          <p:nvPr/>
        </p:nvSpPr>
        <p:spPr>
          <a:xfrm>
            <a:off x="525125" y="1162055"/>
            <a:ext cx="984845" cy="276999"/>
          </a:xfrm>
          <a:prstGeom prst="rect">
            <a:avLst/>
          </a:prstGeom>
          <a:noFill/>
        </p:spPr>
        <p:txBody>
          <a:bodyPr wrap="square" rtlCol="0">
            <a:spAutoFit/>
          </a:bodyPr>
          <a:lstStyle/>
          <a:p>
            <a:pPr algn="ctr"/>
            <a:r>
              <a:rPr lang="ja-JP" altLang="en-US" sz="1200" b="1" dirty="0"/>
              <a:t>だつたんそ</a:t>
            </a:r>
            <a:endParaRPr kumimoji="1" lang="ja-JP" altLang="en-US" sz="1200" b="1" dirty="0"/>
          </a:p>
        </p:txBody>
      </p:sp>
      <p:sp>
        <p:nvSpPr>
          <p:cNvPr id="47" name="テキスト ボックス 46">
            <a:extLst>
              <a:ext uri="{FF2B5EF4-FFF2-40B4-BE49-F238E27FC236}">
                <a16:creationId xmlns:a16="http://schemas.microsoft.com/office/drawing/2014/main" id="{D5751C6E-C0B8-C1B6-EBF6-B603EBB9D5B8}"/>
              </a:ext>
            </a:extLst>
          </p:cNvPr>
          <p:cNvSpPr txBox="1"/>
          <p:nvPr/>
        </p:nvSpPr>
        <p:spPr>
          <a:xfrm>
            <a:off x="3607882" y="1167740"/>
            <a:ext cx="984845" cy="276999"/>
          </a:xfrm>
          <a:prstGeom prst="rect">
            <a:avLst/>
          </a:prstGeom>
          <a:noFill/>
        </p:spPr>
        <p:txBody>
          <a:bodyPr wrap="square" rtlCol="0">
            <a:spAutoFit/>
          </a:bodyPr>
          <a:lstStyle/>
          <a:p>
            <a:pPr algn="ctr"/>
            <a:r>
              <a:rPr kumimoji="1" lang="ja-JP" altLang="en-US" sz="1200" b="1" dirty="0"/>
              <a:t>ゆた</a:t>
            </a:r>
          </a:p>
        </p:txBody>
      </p:sp>
      <p:sp>
        <p:nvSpPr>
          <p:cNvPr id="48" name="テキスト ボックス 47">
            <a:extLst>
              <a:ext uri="{FF2B5EF4-FFF2-40B4-BE49-F238E27FC236}">
                <a16:creationId xmlns:a16="http://schemas.microsoft.com/office/drawing/2014/main" id="{1D06B50A-2556-D7FA-3D96-7959728765E2}"/>
              </a:ext>
            </a:extLst>
          </p:cNvPr>
          <p:cNvSpPr txBox="1"/>
          <p:nvPr/>
        </p:nvSpPr>
        <p:spPr>
          <a:xfrm>
            <a:off x="4639503" y="1160748"/>
            <a:ext cx="984845" cy="276999"/>
          </a:xfrm>
          <a:prstGeom prst="rect">
            <a:avLst/>
          </a:prstGeom>
          <a:noFill/>
        </p:spPr>
        <p:txBody>
          <a:bodyPr wrap="square" rtlCol="0">
            <a:spAutoFit/>
          </a:bodyPr>
          <a:lstStyle/>
          <a:p>
            <a:pPr algn="ctr"/>
            <a:r>
              <a:rPr kumimoji="1" lang="ja-JP" altLang="en-US" sz="1200" b="1" dirty="0"/>
              <a:t>く</a:t>
            </a:r>
          </a:p>
        </p:txBody>
      </p:sp>
      <p:sp>
        <p:nvSpPr>
          <p:cNvPr id="52" name="テキスト ボックス 51">
            <a:extLst>
              <a:ext uri="{FF2B5EF4-FFF2-40B4-BE49-F238E27FC236}">
                <a16:creationId xmlns:a16="http://schemas.microsoft.com/office/drawing/2014/main" id="{0C460FBD-D9CB-161C-0A22-E327F1C453ED}"/>
              </a:ext>
            </a:extLst>
          </p:cNvPr>
          <p:cNvSpPr txBox="1"/>
          <p:nvPr/>
        </p:nvSpPr>
        <p:spPr>
          <a:xfrm>
            <a:off x="5831256" y="1249359"/>
            <a:ext cx="984845" cy="276999"/>
          </a:xfrm>
          <a:prstGeom prst="rect">
            <a:avLst/>
          </a:prstGeom>
          <a:noFill/>
        </p:spPr>
        <p:txBody>
          <a:bodyPr wrap="square" rtlCol="0">
            <a:spAutoFit/>
          </a:bodyPr>
          <a:lstStyle/>
          <a:p>
            <a:pPr algn="ctr"/>
            <a:r>
              <a:rPr kumimoji="1" lang="ja-JP" altLang="en-US" sz="1200" b="1" dirty="0"/>
              <a:t>つく</a:t>
            </a:r>
          </a:p>
        </p:txBody>
      </p:sp>
      <p:sp>
        <p:nvSpPr>
          <p:cNvPr id="55" name="テキスト ボックス 54">
            <a:extLst>
              <a:ext uri="{FF2B5EF4-FFF2-40B4-BE49-F238E27FC236}">
                <a16:creationId xmlns:a16="http://schemas.microsoft.com/office/drawing/2014/main" id="{F4DA434F-54F0-D1DD-01D5-DC7FC8A62BA4}"/>
              </a:ext>
            </a:extLst>
          </p:cNvPr>
          <p:cNvSpPr txBox="1"/>
          <p:nvPr/>
        </p:nvSpPr>
        <p:spPr>
          <a:xfrm>
            <a:off x="2672208" y="2176500"/>
            <a:ext cx="984845" cy="246221"/>
          </a:xfrm>
          <a:prstGeom prst="rect">
            <a:avLst/>
          </a:prstGeom>
          <a:noFill/>
        </p:spPr>
        <p:txBody>
          <a:bodyPr wrap="square" rtlCol="0">
            <a:spAutoFit/>
          </a:bodyPr>
          <a:lstStyle/>
          <a:p>
            <a:pPr algn="ctr"/>
            <a:r>
              <a:rPr lang="ja-JP" altLang="en-US" sz="1000" b="1" dirty="0"/>
              <a:t>かいてき</a:t>
            </a:r>
            <a:endParaRPr kumimoji="1" lang="ja-JP" altLang="en-US" sz="1000" b="1" dirty="0"/>
          </a:p>
        </p:txBody>
      </p:sp>
      <p:sp>
        <p:nvSpPr>
          <p:cNvPr id="56" name="テキスト ボックス 55">
            <a:extLst>
              <a:ext uri="{FF2B5EF4-FFF2-40B4-BE49-F238E27FC236}">
                <a16:creationId xmlns:a16="http://schemas.microsoft.com/office/drawing/2014/main" id="{5EE3431B-90F4-AC42-7194-517E4ECEA451}"/>
              </a:ext>
            </a:extLst>
          </p:cNvPr>
          <p:cNvSpPr txBox="1"/>
          <p:nvPr/>
        </p:nvSpPr>
        <p:spPr>
          <a:xfrm>
            <a:off x="1697694" y="3771940"/>
            <a:ext cx="984845" cy="246221"/>
          </a:xfrm>
          <a:prstGeom prst="rect">
            <a:avLst/>
          </a:prstGeom>
          <a:noFill/>
        </p:spPr>
        <p:txBody>
          <a:bodyPr wrap="square" rtlCol="0">
            <a:spAutoFit/>
          </a:bodyPr>
          <a:lstStyle/>
          <a:p>
            <a:pPr algn="ctr"/>
            <a:r>
              <a:rPr kumimoji="1" lang="ja-JP" altLang="en-US" sz="1000" b="1" dirty="0"/>
              <a:t>げん</a:t>
            </a:r>
          </a:p>
        </p:txBody>
      </p:sp>
    </p:spTree>
    <p:extLst>
      <p:ext uri="{BB962C8B-B14F-4D97-AF65-F5344CB8AC3E}">
        <p14:creationId xmlns:p14="http://schemas.microsoft.com/office/powerpoint/2010/main" val="349566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4" name="図 13" descr="テキスト が含まれている画像&#10;&#10;AI 生成コンテンツは誤りを含む可能性があります。">
            <a:extLst>
              <a:ext uri="{FF2B5EF4-FFF2-40B4-BE49-F238E27FC236}">
                <a16:creationId xmlns:a16="http://schemas.microsoft.com/office/drawing/2014/main" id="{DAF85A43-64A0-6D62-BE1D-027B311573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6532" y="4907891"/>
            <a:ext cx="2591699" cy="1365425"/>
          </a:xfrm>
          <a:prstGeom prst="rect">
            <a:avLst/>
          </a:prstGeom>
        </p:spPr>
      </p:pic>
      <p:sp>
        <p:nvSpPr>
          <p:cNvPr id="2" name="タイトル 1">
            <a:extLst>
              <a:ext uri="{FF2B5EF4-FFF2-40B4-BE49-F238E27FC236}">
                <a16:creationId xmlns:a16="http://schemas.microsoft.com/office/drawing/2014/main" id="{FF2F5DA8-F0DE-4F01-93F7-DA1EC13FDC48}"/>
              </a:ext>
            </a:extLst>
          </p:cNvPr>
          <p:cNvSpPr>
            <a:spLocks noGrp="1"/>
          </p:cNvSpPr>
          <p:nvPr>
            <p:ph type="title"/>
          </p:nvPr>
        </p:nvSpPr>
        <p:spPr>
          <a:xfrm>
            <a:off x="266823" y="-133912"/>
            <a:ext cx="8543292" cy="1143000"/>
          </a:xfrm>
        </p:spPr>
        <p:txBody>
          <a:bodyPr>
            <a:normAutofit/>
          </a:bodyPr>
          <a:lstStyle/>
          <a:p>
            <a:pPr algn="l"/>
            <a:r>
              <a:rPr kumimoji="1" lang="ja-JP" altLang="en-US" sz="3600" dirty="0"/>
              <a:t>やってみよう！デコ活アクション</a:t>
            </a:r>
          </a:p>
        </p:txBody>
      </p:sp>
      <p:sp>
        <p:nvSpPr>
          <p:cNvPr id="3" name="テキスト ボックス 2">
            <a:extLst>
              <a:ext uri="{FF2B5EF4-FFF2-40B4-BE49-F238E27FC236}">
                <a16:creationId xmlns:a16="http://schemas.microsoft.com/office/drawing/2014/main" id="{ADC6C03D-E15D-EDE4-942E-7DBBB419BAB4}"/>
              </a:ext>
            </a:extLst>
          </p:cNvPr>
          <p:cNvSpPr txBox="1"/>
          <p:nvPr/>
        </p:nvSpPr>
        <p:spPr>
          <a:xfrm>
            <a:off x="445515" y="2001810"/>
            <a:ext cx="1531188" cy="1061829"/>
          </a:xfrm>
          <a:prstGeom prst="rect">
            <a:avLst/>
          </a:prstGeom>
          <a:noFill/>
        </p:spPr>
        <p:txBody>
          <a:bodyPr wrap="none" rtlCol="0">
            <a:spAutoFit/>
          </a:bodyPr>
          <a:lstStyle/>
          <a:p>
            <a:pPr defTabSz="342900">
              <a:defRPr/>
            </a:pPr>
            <a:r>
              <a:rPr lang="ja-JP" altLang="en-US" sz="2100" b="1" dirty="0">
                <a:solidFill>
                  <a:prstClr val="black"/>
                </a:solidFill>
                <a:latin typeface="Calibri" panose="020F0502020204030204"/>
                <a:ea typeface="游ゴシック" panose="020B0400000000000000" pitchFamily="50" charset="-128"/>
              </a:rPr>
              <a:t>こだわる</a:t>
            </a:r>
            <a:endParaRPr lang="en-US" altLang="ja-JP" sz="2100" b="1" dirty="0">
              <a:solidFill>
                <a:prstClr val="black"/>
              </a:solidFill>
              <a:latin typeface="Calibri" panose="020F0502020204030204"/>
              <a:ea typeface="游ゴシック" panose="020B0400000000000000" pitchFamily="50" charset="-128"/>
            </a:endParaRPr>
          </a:p>
          <a:p>
            <a:pPr defTabSz="342900">
              <a:defRPr/>
            </a:pPr>
            <a:r>
              <a:rPr lang="ja-JP" altLang="en-US" sz="2100" b="1" dirty="0">
                <a:solidFill>
                  <a:prstClr val="black"/>
                </a:solidFill>
                <a:latin typeface="Calibri" panose="020F0502020204030204"/>
                <a:ea typeface="游ゴシック" panose="020B0400000000000000" pitchFamily="50" charset="-128"/>
              </a:rPr>
              <a:t>楽しさ</a:t>
            </a:r>
            <a:endParaRPr lang="en-US" altLang="ja-JP" sz="2100" b="1" dirty="0">
              <a:solidFill>
                <a:prstClr val="black"/>
              </a:solidFill>
              <a:latin typeface="Calibri" panose="020F0502020204030204"/>
              <a:ea typeface="游ゴシック" panose="020B0400000000000000" pitchFamily="50" charset="-128"/>
            </a:endParaRPr>
          </a:p>
          <a:p>
            <a:pPr defTabSz="342900">
              <a:defRPr/>
            </a:pPr>
            <a:r>
              <a:rPr lang="ja-JP" altLang="en-US" sz="2100" b="1" dirty="0">
                <a:solidFill>
                  <a:srgbClr val="0070C0"/>
                </a:solidFill>
                <a:latin typeface="Calibri" panose="020F0502020204030204"/>
                <a:ea typeface="游ゴシック" panose="020B0400000000000000" pitchFamily="50" charset="-128"/>
              </a:rPr>
              <a:t>エコグッズ</a:t>
            </a:r>
          </a:p>
        </p:txBody>
      </p:sp>
      <p:sp>
        <p:nvSpPr>
          <p:cNvPr id="7" name="テキスト ボックス 6">
            <a:extLst>
              <a:ext uri="{FF2B5EF4-FFF2-40B4-BE49-F238E27FC236}">
                <a16:creationId xmlns:a16="http://schemas.microsoft.com/office/drawing/2014/main" id="{AAA7F318-B257-086D-E124-747DC32774C8}"/>
              </a:ext>
            </a:extLst>
          </p:cNvPr>
          <p:cNvSpPr txBox="1"/>
          <p:nvPr/>
        </p:nvSpPr>
        <p:spPr>
          <a:xfrm>
            <a:off x="3984902" y="1951846"/>
            <a:ext cx="2069797" cy="1061829"/>
          </a:xfrm>
          <a:prstGeom prst="rect">
            <a:avLst/>
          </a:prstGeom>
          <a:noFill/>
        </p:spPr>
        <p:txBody>
          <a:bodyPr wrap="none" rtlCol="0">
            <a:spAutoFit/>
          </a:bodyPr>
          <a:lstStyle/>
          <a:p>
            <a:pPr defTabSz="342900">
              <a:defRPr/>
            </a:pPr>
            <a:r>
              <a:rPr lang="ja-JP" altLang="en-US" sz="2100" b="1" dirty="0">
                <a:solidFill>
                  <a:srgbClr val="C00000"/>
                </a:solidFill>
                <a:latin typeface="Calibri" panose="020F0502020204030204"/>
                <a:ea typeface="游ゴシック" panose="020B0400000000000000" pitchFamily="50" charset="-128"/>
              </a:rPr>
              <a:t>地元</a:t>
            </a:r>
            <a:r>
              <a:rPr lang="ja-JP" altLang="en-US" sz="2100" b="1" dirty="0">
                <a:solidFill>
                  <a:prstClr val="black"/>
                </a:solidFill>
                <a:latin typeface="Calibri" panose="020F0502020204030204"/>
                <a:ea typeface="游ゴシック" panose="020B0400000000000000" pitchFamily="50" charset="-128"/>
              </a:rPr>
              <a:t>でとれた</a:t>
            </a:r>
            <a:endParaRPr lang="en-US" altLang="ja-JP" sz="2100" b="1" dirty="0">
              <a:solidFill>
                <a:prstClr val="black"/>
              </a:solidFill>
              <a:latin typeface="Calibri" panose="020F0502020204030204"/>
              <a:ea typeface="游ゴシック" panose="020B0400000000000000" pitchFamily="50" charset="-128"/>
            </a:endParaRPr>
          </a:p>
          <a:p>
            <a:pPr defTabSz="342900">
              <a:defRPr/>
            </a:pPr>
            <a:r>
              <a:rPr lang="ja-JP" altLang="en-US" sz="2100" b="1" dirty="0">
                <a:solidFill>
                  <a:srgbClr val="C00000"/>
                </a:solidFill>
                <a:latin typeface="Calibri" panose="020F0502020204030204"/>
                <a:ea typeface="游ゴシック" panose="020B0400000000000000" pitchFamily="50" charset="-128"/>
              </a:rPr>
              <a:t>しゅんの食材</a:t>
            </a:r>
            <a:r>
              <a:rPr lang="ja-JP" altLang="en-US" sz="2100" b="1" dirty="0">
                <a:solidFill>
                  <a:prstClr val="black"/>
                </a:solidFill>
                <a:latin typeface="Calibri" panose="020F0502020204030204"/>
                <a:ea typeface="游ゴシック" panose="020B0400000000000000" pitchFamily="50" charset="-128"/>
              </a:rPr>
              <a:t>を</a:t>
            </a:r>
            <a:endParaRPr lang="en-US" altLang="ja-JP" sz="2100" b="1" dirty="0">
              <a:solidFill>
                <a:prstClr val="black"/>
              </a:solidFill>
              <a:latin typeface="Calibri" panose="020F0502020204030204"/>
              <a:ea typeface="游ゴシック" panose="020B0400000000000000" pitchFamily="50" charset="-128"/>
            </a:endParaRPr>
          </a:p>
          <a:p>
            <a:pPr defTabSz="342900">
              <a:defRPr/>
            </a:pPr>
            <a:r>
              <a:rPr lang="ja-JP" altLang="en-US" sz="2100" b="1" dirty="0">
                <a:solidFill>
                  <a:prstClr val="black"/>
                </a:solidFill>
                <a:latin typeface="Calibri" panose="020F0502020204030204"/>
                <a:ea typeface="游ゴシック" panose="020B0400000000000000" pitchFamily="50" charset="-128"/>
              </a:rPr>
              <a:t>食べる</a:t>
            </a:r>
          </a:p>
        </p:txBody>
      </p:sp>
      <p:sp>
        <p:nvSpPr>
          <p:cNvPr id="9" name="テキスト ボックス 8">
            <a:extLst>
              <a:ext uri="{FF2B5EF4-FFF2-40B4-BE49-F238E27FC236}">
                <a16:creationId xmlns:a16="http://schemas.microsoft.com/office/drawing/2014/main" id="{E44BE404-7B14-3231-CA67-72CEA513E5C0}"/>
              </a:ext>
            </a:extLst>
          </p:cNvPr>
          <p:cNvSpPr txBox="1"/>
          <p:nvPr/>
        </p:nvSpPr>
        <p:spPr>
          <a:xfrm>
            <a:off x="445515" y="4710119"/>
            <a:ext cx="1531188" cy="1061829"/>
          </a:xfrm>
          <a:prstGeom prst="rect">
            <a:avLst/>
          </a:prstGeom>
          <a:noFill/>
        </p:spPr>
        <p:txBody>
          <a:bodyPr wrap="none" rtlCol="0">
            <a:spAutoFit/>
          </a:bodyPr>
          <a:lstStyle/>
          <a:p>
            <a:pPr defTabSz="342900">
              <a:defRPr/>
            </a:pPr>
            <a:r>
              <a:rPr lang="ja-JP" altLang="en-US" sz="2100" b="1" dirty="0">
                <a:solidFill>
                  <a:srgbClr val="0070C0"/>
                </a:solidFill>
                <a:latin typeface="Calibri" panose="020F0502020204030204"/>
                <a:ea typeface="游ゴシック" panose="020B0400000000000000" pitchFamily="50" charset="-128"/>
              </a:rPr>
              <a:t>たく配便</a:t>
            </a:r>
            <a:r>
              <a:rPr lang="ja-JP" altLang="en-US" sz="2100" b="1" dirty="0">
                <a:solidFill>
                  <a:prstClr val="black"/>
                </a:solidFill>
                <a:latin typeface="Calibri" panose="020F0502020204030204"/>
                <a:ea typeface="游ゴシック" panose="020B0400000000000000" pitchFamily="50" charset="-128"/>
              </a:rPr>
              <a:t>は</a:t>
            </a:r>
            <a:endParaRPr lang="en-US" altLang="ja-JP" sz="2100" b="1" dirty="0">
              <a:solidFill>
                <a:prstClr val="black"/>
              </a:solidFill>
              <a:latin typeface="Calibri" panose="020F0502020204030204"/>
              <a:ea typeface="游ゴシック" panose="020B0400000000000000" pitchFamily="50" charset="-128"/>
            </a:endParaRPr>
          </a:p>
          <a:p>
            <a:pPr defTabSz="342900">
              <a:defRPr/>
            </a:pPr>
            <a:r>
              <a:rPr lang="ja-JP" altLang="en-US" sz="2100" b="1" dirty="0">
                <a:solidFill>
                  <a:prstClr val="black"/>
                </a:solidFill>
                <a:latin typeface="Calibri" panose="020F0502020204030204"/>
                <a:ea typeface="游ゴシック" panose="020B0400000000000000" pitchFamily="50" charset="-128"/>
              </a:rPr>
              <a:t>一度で</a:t>
            </a:r>
            <a:endParaRPr lang="en-US" altLang="ja-JP" sz="2100" b="1" dirty="0">
              <a:solidFill>
                <a:prstClr val="black"/>
              </a:solidFill>
              <a:latin typeface="Calibri" panose="020F0502020204030204"/>
              <a:ea typeface="游ゴシック" panose="020B0400000000000000" pitchFamily="50" charset="-128"/>
            </a:endParaRPr>
          </a:p>
          <a:p>
            <a:pPr defTabSz="342900">
              <a:defRPr/>
            </a:pPr>
            <a:r>
              <a:rPr lang="ja-JP" altLang="en-US" sz="2100" b="1" dirty="0">
                <a:solidFill>
                  <a:prstClr val="black"/>
                </a:solidFill>
                <a:latin typeface="Calibri" panose="020F0502020204030204"/>
                <a:ea typeface="游ゴシック" panose="020B0400000000000000" pitchFamily="50" charset="-128"/>
              </a:rPr>
              <a:t>受け取る</a:t>
            </a:r>
          </a:p>
        </p:txBody>
      </p:sp>
      <p:pic>
        <p:nvPicPr>
          <p:cNvPr id="11" name="図 10" descr="自転車, バイク, 女性, 乗る が含まれている画像&#10;&#10;AI 生成コンテンツは誤りを含む可能性があります。">
            <a:extLst>
              <a:ext uri="{FF2B5EF4-FFF2-40B4-BE49-F238E27FC236}">
                <a16:creationId xmlns:a16="http://schemas.microsoft.com/office/drawing/2014/main" id="{EF7975DF-2E0B-F580-49FD-CADD6C5253C8}"/>
              </a:ext>
            </a:extLst>
          </p:cNvPr>
          <p:cNvPicPr>
            <a:picLocks noChangeAspect="1"/>
          </p:cNvPicPr>
          <p:nvPr/>
        </p:nvPicPr>
        <p:blipFill>
          <a:blip r:embed="rId5"/>
          <a:srcRect b="51599"/>
          <a:stretch>
            <a:fillRect/>
          </a:stretch>
        </p:blipFill>
        <p:spPr>
          <a:xfrm>
            <a:off x="5177396" y="5034816"/>
            <a:ext cx="1294481" cy="1190419"/>
          </a:xfrm>
          <a:prstGeom prst="rect">
            <a:avLst/>
          </a:prstGeom>
        </p:spPr>
      </p:pic>
      <p:pic>
        <p:nvPicPr>
          <p:cNvPr id="17" name="図 16" descr="おもちゃ, 人形, レゴ, シャツ が含まれている画像&#10;&#10;AI 生成コンテンツは誤りを含む可能性があります。">
            <a:extLst>
              <a:ext uri="{FF2B5EF4-FFF2-40B4-BE49-F238E27FC236}">
                <a16:creationId xmlns:a16="http://schemas.microsoft.com/office/drawing/2014/main" id="{68163D33-8B39-10FA-B6C8-BB93B9B728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3680" y="1947704"/>
            <a:ext cx="2142800" cy="1018608"/>
          </a:xfrm>
          <a:prstGeom prst="rect">
            <a:avLst/>
          </a:prstGeom>
        </p:spPr>
      </p:pic>
      <p:pic>
        <p:nvPicPr>
          <p:cNvPr id="19" name="図 18" descr="アイコン&#10;&#10;AI 生成コンテンツは誤りを含む可能性があります。">
            <a:extLst>
              <a:ext uri="{FF2B5EF4-FFF2-40B4-BE49-F238E27FC236}">
                <a16:creationId xmlns:a16="http://schemas.microsoft.com/office/drawing/2014/main" id="{070DC4F0-8574-C329-5BAC-2FFB70D3EC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24155" y="1969930"/>
            <a:ext cx="1163531" cy="1199299"/>
          </a:xfrm>
          <a:prstGeom prst="rect">
            <a:avLst/>
          </a:prstGeom>
        </p:spPr>
      </p:pic>
      <p:sp>
        <p:nvSpPr>
          <p:cNvPr id="8" name="テキスト ボックス 7">
            <a:extLst>
              <a:ext uri="{FF2B5EF4-FFF2-40B4-BE49-F238E27FC236}">
                <a16:creationId xmlns:a16="http://schemas.microsoft.com/office/drawing/2014/main" id="{A533B339-F2BE-788E-A0DD-BD8ABA235150}"/>
              </a:ext>
            </a:extLst>
          </p:cNvPr>
          <p:cNvSpPr txBox="1"/>
          <p:nvPr/>
        </p:nvSpPr>
        <p:spPr>
          <a:xfrm>
            <a:off x="3984902" y="4300584"/>
            <a:ext cx="1531188" cy="1061829"/>
          </a:xfrm>
          <a:prstGeom prst="rect">
            <a:avLst/>
          </a:prstGeom>
          <a:noFill/>
        </p:spPr>
        <p:txBody>
          <a:bodyPr wrap="none" rtlCol="0">
            <a:spAutoFit/>
          </a:bodyPr>
          <a:lstStyle/>
          <a:p>
            <a:pPr defTabSz="342900">
              <a:defRPr/>
            </a:pPr>
            <a:r>
              <a:rPr lang="ja-JP" altLang="en-US" sz="2100" b="1" dirty="0">
                <a:solidFill>
                  <a:prstClr val="black"/>
                </a:solidFill>
                <a:latin typeface="Calibri" panose="020F0502020204030204"/>
                <a:ea typeface="游ゴシック" panose="020B0400000000000000" pitchFamily="50" charset="-128"/>
              </a:rPr>
              <a:t>公共交通・</a:t>
            </a:r>
            <a:endParaRPr lang="en-US" altLang="ja-JP" sz="2100" b="1" dirty="0">
              <a:solidFill>
                <a:prstClr val="black"/>
              </a:solidFill>
              <a:latin typeface="Calibri" panose="020F0502020204030204"/>
              <a:ea typeface="游ゴシック" panose="020B0400000000000000" pitchFamily="50" charset="-128"/>
            </a:endParaRPr>
          </a:p>
          <a:p>
            <a:pPr defTabSz="342900">
              <a:defRPr/>
            </a:pPr>
            <a:r>
              <a:rPr lang="ja-JP" altLang="en-US" sz="2100" b="1" dirty="0">
                <a:solidFill>
                  <a:prstClr val="black"/>
                </a:solidFill>
                <a:latin typeface="Calibri" panose="020F0502020204030204"/>
                <a:ea typeface="游ゴシック" panose="020B0400000000000000" pitchFamily="50" charset="-128"/>
              </a:rPr>
              <a:t>自転車・</a:t>
            </a:r>
            <a:endParaRPr lang="en-US" altLang="ja-JP" sz="2100" b="1" dirty="0">
              <a:solidFill>
                <a:prstClr val="black"/>
              </a:solidFill>
              <a:latin typeface="Calibri" panose="020F0502020204030204"/>
              <a:ea typeface="游ゴシック" panose="020B0400000000000000" pitchFamily="50" charset="-128"/>
            </a:endParaRPr>
          </a:p>
          <a:p>
            <a:pPr defTabSz="342900">
              <a:defRPr/>
            </a:pPr>
            <a:r>
              <a:rPr lang="ja-JP" altLang="en-US" sz="2100" b="1" dirty="0">
                <a:solidFill>
                  <a:prstClr val="black"/>
                </a:solidFill>
                <a:latin typeface="Calibri" panose="020F0502020204030204"/>
                <a:ea typeface="游ゴシック" panose="020B0400000000000000" pitchFamily="50" charset="-128"/>
              </a:rPr>
              <a:t>徒歩で</a:t>
            </a:r>
            <a:r>
              <a:rPr lang="ja-JP" altLang="en-US" sz="2100" b="1" dirty="0">
                <a:solidFill>
                  <a:srgbClr val="E6863D"/>
                </a:solidFill>
                <a:latin typeface="Calibri" panose="020F0502020204030204"/>
                <a:ea typeface="游ゴシック" panose="020B0400000000000000" pitchFamily="50" charset="-128"/>
              </a:rPr>
              <a:t>い動</a:t>
            </a:r>
          </a:p>
        </p:txBody>
      </p:sp>
      <p:sp>
        <p:nvSpPr>
          <p:cNvPr id="6" name="テキスト ボックス 5">
            <a:extLst>
              <a:ext uri="{FF2B5EF4-FFF2-40B4-BE49-F238E27FC236}">
                <a16:creationId xmlns:a16="http://schemas.microsoft.com/office/drawing/2014/main" id="{F0CFC416-0FEA-9382-6635-44FB57A06B09}"/>
              </a:ext>
            </a:extLst>
          </p:cNvPr>
          <p:cNvSpPr txBox="1"/>
          <p:nvPr/>
        </p:nvSpPr>
        <p:spPr>
          <a:xfrm>
            <a:off x="445515" y="3340667"/>
            <a:ext cx="2339102" cy="1061829"/>
          </a:xfrm>
          <a:prstGeom prst="rect">
            <a:avLst/>
          </a:prstGeom>
          <a:noFill/>
        </p:spPr>
        <p:txBody>
          <a:bodyPr wrap="none" rtlCol="0">
            <a:spAutoFit/>
          </a:bodyPr>
          <a:lstStyle/>
          <a:p>
            <a:pPr defTabSz="342900">
              <a:defRPr/>
            </a:pPr>
            <a:r>
              <a:rPr lang="ja-JP" altLang="en-US" sz="2100" b="1" dirty="0">
                <a:solidFill>
                  <a:srgbClr val="0070C0"/>
                </a:solidFill>
                <a:latin typeface="Calibri" panose="020F0502020204030204"/>
                <a:ea typeface="游ゴシック" panose="020B0400000000000000" pitchFamily="50" charset="-128"/>
              </a:rPr>
              <a:t>ゴミ</a:t>
            </a:r>
            <a:r>
              <a:rPr lang="ja-JP" altLang="en-US" sz="2100" b="1" dirty="0">
                <a:solidFill>
                  <a:prstClr val="black"/>
                </a:solidFill>
                <a:latin typeface="Calibri" panose="020F0502020204030204"/>
                <a:ea typeface="游ゴシック" panose="020B0400000000000000" pitchFamily="50" charset="-128"/>
              </a:rPr>
              <a:t>をへらして、</a:t>
            </a:r>
            <a:endParaRPr lang="en-US" altLang="ja-JP" sz="2100" b="1" dirty="0">
              <a:solidFill>
                <a:prstClr val="black"/>
              </a:solidFill>
              <a:latin typeface="Calibri" panose="020F0502020204030204"/>
              <a:ea typeface="游ゴシック" panose="020B0400000000000000" pitchFamily="50" charset="-128"/>
            </a:endParaRPr>
          </a:p>
          <a:p>
            <a:pPr defTabSz="342900">
              <a:defRPr/>
            </a:pPr>
            <a:r>
              <a:rPr lang="ja-JP" altLang="en-US" sz="2100" b="1" dirty="0">
                <a:solidFill>
                  <a:prstClr val="black"/>
                </a:solidFill>
                <a:latin typeface="Calibri" panose="020F0502020204030204"/>
                <a:ea typeface="游ゴシック" panose="020B0400000000000000" pitchFamily="50" charset="-128"/>
              </a:rPr>
              <a:t>きちんと</a:t>
            </a:r>
            <a:endParaRPr lang="en-US" altLang="ja-JP" sz="2100" b="1" dirty="0">
              <a:solidFill>
                <a:prstClr val="black"/>
              </a:solidFill>
              <a:latin typeface="Calibri" panose="020F0502020204030204"/>
              <a:ea typeface="游ゴシック" panose="020B0400000000000000" pitchFamily="50" charset="-128"/>
            </a:endParaRPr>
          </a:p>
          <a:p>
            <a:pPr defTabSz="342900">
              <a:defRPr/>
            </a:pPr>
            <a:r>
              <a:rPr lang="ja-JP" altLang="en-US" sz="2100" b="1" dirty="0">
                <a:solidFill>
                  <a:prstClr val="black"/>
                </a:solidFill>
                <a:latin typeface="Calibri" panose="020F0502020204030204"/>
                <a:ea typeface="游ゴシック" panose="020B0400000000000000" pitchFamily="50" charset="-128"/>
              </a:rPr>
              <a:t>分別・さい利用</a:t>
            </a:r>
          </a:p>
        </p:txBody>
      </p:sp>
      <p:pic>
        <p:nvPicPr>
          <p:cNvPr id="30" name="図 29" descr="挿絵, 記号 が含まれている画像&#10;&#10;AI 生成コンテンツは誤りを含む可能性があります。">
            <a:extLst>
              <a:ext uri="{FF2B5EF4-FFF2-40B4-BE49-F238E27FC236}">
                <a16:creationId xmlns:a16="http://schemas.microsoft.com/office/drawing/2014/main" id="{7D341D6D-6722-0366-1126-9ABF3134CC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5862" y="3516926"/>
            <a:ext cx="767999" cy="1219199"/>
          </a:xfrm>
          <a:prstGeom prst="rect">
            <a:avLst/>
          </a:prstGeom>
        </p:spPr>
      </p:pic>
      <p:pic>
        <p:nvPicPr>
          <p:cNvPr id="21" name="図 20" descr="屋内, テーブル, ケーキ, 小さい が含まれている画像&#10;&#10;AI 生成コンテンツは誤りを含む可能性があります。">
            <a:extLst>
              <a:ext uri="{FF2B5EF4-FFF2-40B4-BE49-F238E27FC236}">
                <a16:creationId xmlns:a16="http://schemas.microsoft.com/office/drawing/2014/main" id="{96A4FD4F-87AD-2687-D3D1-2395EAFEC2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57654" y="3003530"/>
            <a:ext cx="2046576" cy="891216"/>
          </a:xfrm>
          <a:prstGeom prst="rect">
            <a:avLst/>
          </a:prstGeom>
        </p:spPr>
      </p:pic>
      <p:sp>
        <p:nvSpPr>
          <p:cNvPr id="28" name="テキスト ボックス 27">
            <a:extLst>
              <a:ext uri="{FF2B5EF4-FFF2-40B4-BE49-F238E27FC236}">
                <a16:creationId xmlns:a16="http://schemas.microsoft.com/office/drawing/2014/main" id="{C4D0AF28-24FB-7C1A-93DC-723B8C3C1E82}"/>
              </a:ext>
            </a:extLst>
          </p:cNvPr>
          <p:cNvSpPr txBox="1"/>
          <p:nvPr/>
        </p:nvSpPr>
        <p:spPr>
          <a:xfrm>
            <a:off x="3984902" y="3200316"/>
            <a:ext cx="1800493" cy="738664"/>
          </a:xfrm>
          <a:prstGeom prst="rect">
            <a:avLst/>
          </a:prstGeom>
          <a:noFill/>
        </p:spPr>
        <p:txBody>
          <a:bodyPr wrap="none" rtlCol="0">
            <a:spAutoFit/>
          </a:bodyPr>
          <a:lstStyle/>
          <a:p>
            <a:pPr defTabSz="342900">
              <a:defRPr/>
            </a:pPr>
            <a:r>
              <a:rPr lang="ja-JP" altLang="en-US" sz="2100" b="1" dirty="0">
                <a:solidFill>
                  <a:prstClr val="black"/>
                </a:solidFill>
                <a:latin typeface="Calibri" panose="020F0502020204030204"/>
                <a:ea typeface="游ゴシック" panose="020B0400000000000000" pitchFamily="50" charset="-128"/>
              </a:rPr>
              <a:t>感しゃの心、</a:t>
            </a:r>
            <a:endParaRPr lang="en-US" altLang="ja-JP" sz="2100" b="1" dirty="0">
              <a:solidFill>
                <a:prstClr val="black"/>
              </a:solidFill>
              <a:latin typeface="Calibri" panose="020F0502020204030204"/>
              <a:ea typeface="游ゴシック" panose="020B0400000000000000" pitchFamily="50" charset="-128"/>
            </a:endParaRPr>
          </a:p>
          <a:p>
            <a:pPr defTabSz="342900">
              <a:defRPr/>
            </a:pPr>
            <a:r>
              <a:rPr lang="ja-JP" altLang="en-US" sz="2100" b="1" dirty="0">
                <a:solidFill>
                  <a:srgbClr val="C00000"/>
                </a:solidFill>
                <a:latin typeface="Calibri" panose="020F0502020204030204"/>
                <a:ea typeface="游ゴシック" panose="020B0400000000000000" pitchFamily="50" charset="-128"/>
              </a:rPr>
              <a:t>食べ残しゼロ</a:t>
            </a:r>
          </a:p>
        </p:txBody>
      </p:sp>
      <p:sp>
        <p:nvSpPr>
          <p:cNvPr id="32" name="テキスト ボックス 31">
            <a:extLst>
              <a:ext uri="{FF2B5EF4-FFF2-40B4-BE49-F238E27FC236}">
                <a16:creationId xmlns:a16="http://schemas.microsoft.com/office/drawing/2014/main" id="{CA9747B9-D9D8-FC23-747A-85E25B262212}"/>
              </a:ext>
            </a:extLst>
          </p:cNvPr>
          <p:cNvSpPr txBox="1"/>
          <p:nvPr/>
        </p:nvSpPr>
        <p:spPr>
          <a:xfrm>
            <a:off x="6266530" y="4178744"/>
            <a:ext cx="2543585" cy="1061829"/>
          </a:xfrm>
          <a:prstGeom prst="rect">
            <a:avLst/>
          </a:prstGeom>
          <a:noFill/>
        </p:spPr>
        <p:txBody>
          <a:bodyPr wrap="square" rtlCol="0">
            <a:spAutoFit/>
          </a:bodyPr>
          <a:lstStyle/>
          <a:p>
            <a:pPr defTabSz="342900">
              <a:defRPr/>
            </a:pPr>
            <a:r>
              <a:rPr lang="ja-JP" altLang="en-US" sz="2100" b="1" dirty="0">
                <a:solidFill>
                  <a:prstClr val="black"/>
                </a:solidFill>
                <a:latin typeface="Calibri" panose="020F0502020204030204"/>
                <a:ea typeface="游ゴシック" panose="020B0400000000000000" pitchFamily="50" charset="-128"/>
              </a:rPr>
              <a:t>良い服を長く大切にサステナブル</a:t>
            </a:r>
            <a:endParaRPr lang="en-US" altLang="ja-JP" sz="2100" b="1" dirty="0">
              <a:solidFill>
                <a:prstClr val="black"/>
              </a:solidFill>
              <a:latin typeface="Calibri" panose="020F0502020204030204"/>
              <a:ea typeface="游ゴシック" panose="020B0400000000000000" pitchFamily="50" charset="-128"/>
            </a:endParaRPr>
          </a:p>
          <a:p>
            <a:pPr defTabSz="342900">
              <a:defRPr/>
            </a:pPr>
            <a:r>
              <a:rPr lang="ja-JP" altLang="en-US" sz="2100" b="1" dirty="0">
                <a:solidFill>
                  <a:srgbClr val="00B050"/>
                </a:solidFill>
                <a:latin typeface="Calibri" panose="020F0502020204030204"/>
                <a:ea typeface="游ゴシック" panose="020B0400000000000000" pitchFamily="50" charset="-128"/>
              </a:rPr>
              <a:t>ファッション</a:t>
            </a:r>
          </a:p>
        </p:txBody>
      </p:sp>
      <p:sp>
        <p:nvSpPr>
          <p:cNvPr id="33" name="正方形/長方形 32">
            <a:extLst>
              <a:ext uri="{FF2B5EF4-FFF2-40B4-BE49-F238E27FC236}">
                <a16:creationId xmlns:a16="http://schemas.microsoft.com/office/drawing/2014/main" id="{A7679224-CABD-E8EF-4FCB-5E1A9262399E}"/>
              </a:ext>
            </a:extLst>
          </p:cNvPr>
          <p:cNvSpPr/>
          <p:nvPr/>
        </p:nvSpPr>
        <p:spPr>
          <a:xfrm>
            <a:off x="333885" y="2069935"/>
            <a:ext cx="111630" cy="888203"/>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defRPr/>
            </a:pPr>
            <a:endParaRPr lang="ja-JP" altLang="en-US" sz="1350">
              <a:solidFill>
                <a:prstClr val="white"/>
              </a:solidFill>
              <a:latin typeface="Calibri" panose="020F0502020204030204"/>
              <a:ea typeface="游ゴシック" panose="020B0400000000000000" pitchFamily="50" charset="-128"/>
            </a:endParaRPr>
          </a:p>
        </p:txBody>
      </p:sp>
      <p:sp>
        <p:nvSpPr>
          <p:cNvPr id="34" name="正方形/長方形 33">
            <a:extLst>
              <a:ext uri="{FF2B5EF4-FFF2-40B4-BE49-F238E27FC236}">
                <a16:creationId xmlns:a16="http://schemas.microsoft.com/office/drawing/2014/main" id="{EE28B4CC-B188-C552-8198-A7692CDE86E8}"/>
              </a:ext>
            </a:extLst>
          </p:cNvPr>
          <p:cNvSpPr/>
          <p:nvPr/>
        </p:nvSpPr>
        <p:spPr>
          <a:xfrm>
            <a:off x="327502" y="3386231"/>
            <a:ext cx="111630" cy="888203"/>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defRPr/>
            </a:pPr>
            <a:endParaRPr lang="ja-JP" altLang="en-US" sz="1350">
              <a:solidFill>
                <a:prstClr val="white"/>
              </a:solidFill>
              <a:latin typeface="Calibri" panose="020F0502020204030204"/>
              <a:ea typeface="游ゴシック" panose="020B0400000000000000" pitchFamily="50" charset="-128"/>
            </a:endParaRPr>
          </a:p>
        </p:txBody>
      </p:sp>
      <p:sp>
        <p:nvSpPr>
          <p:cNvPr id="4" name="正方形/長方形 3">
            <a:extLst>
              <a:ext uri="{FF2B5EF4-FFF2-40B4-BE49-F238E27FC236}">
                <a16:creationId xmlns:a16="http://schemas.microsoft.com/office/drawing/2014/main" id="{FB7C8327-6D02-2EDC-CF35-5BCEEADF6658}"/>
              </a:ext>
            </a:extLst>
          </p:cNvPr>
          <p:cNvSpPr/>
          <p:nvPr/>
        </p:nvSpPr>
        <p:spPr>
          <a:xfrm>
            <a:off x="333885" y="4742876"/>
            <a:ext cx="111630" cy="888203"/>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defRPr/>
            </a:pPr>
            <a:endParaRPr lang="ja-JP" altLang="en-US" sz="1350">
              <a:solidFill>
                <a:prstClr val="white"/>
              </a:solidFill>
              <a:latin typeface="Calibri" panose="020F0502020204030204"/>
              <a:ea typeface="游ゴシック" panose="020B0400000000000000" pitchFamily="50" charset="-128"/>
            </a:endParaRPr>
          </a:p>
        </p:txBody>
      </p:sp>
      <p:sp>
        <p:nvSpPr>
          <p:cNvPr id="5" name="正方形/長方形 4">
            <a:extLst>
              <a:ext uri="{FF2B5EF4-FFF2-40B4-BE49-F238E27FC236}">
                <a16:creationId xmlns:a16="http://schemas.microsoft.com/office/drawing/2014/main" id="{0D41C706-8578-39C2-87CE-4F15D0E77B06}"/>
              </a:ext>
            </a:extLst>
          </p:cNvPr>
          <p:cNvSpPr/>
          <p:nvPr/>
        </p:nvSpPr>
        <p:spPr>
          <a:xfrm>
            <a:off x="3871340" y="2001810"/>
            <a:ext cx="111630" cy="88820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defRPr/>
            </a:pPr>
            <a:endParaRPr lang="ja-JP" altLang="en-US" sz="1350">
              <a:solidFill>
                <a:prstClr val="white"/>
              </a:solidFill>
              <a:latin typeface="Calibri" panose="020F0502020204030204"/>
              <a:ea typeface="游ゴシック" panose="020B0400000000000000" pitchFamily="50" charset="-128"/>
            </a:endParaRPr>
          </a:p>
        </p:txBody>
      </p:sp>
      <p:sp>
        <p:nvSpPr>
          <p:cNvPr id="10" name="正方形/長方形 9">
            <a:extLst>
              <a:ext uri="{FF2B5EF4-FFF2-40B4-BE49-F238E27FC236}">
                <a16:creationId xmlns:a16="http://schemas.microsoft.com/office/drawing/2014/main" id="{7D6F6B1F-1809-A25A-FA9E-CF7E261A5A80}"/>
              </a:ext>
            </a:extLst>
          </p:cNvPr>
          <p:cNvSpPr/>
          <p:nvPr/>
        </p:nvSpPr>
        <p:spPr>
          <a:xfrm>
            <a:off x="3871340" y="3205413"/>
            <a:ext cx="111630" cy="88820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defRPr/>
            </a:pPr>
            <a:endParaRPr lang="ja-JP" altLang="en-US" sz="1350">
              <a:solidFill>
                <a:prstClr val="white"/>
              </a:solidFill>
              <a:latin typeface="Calibri" panose="020F0502020204030204"/>
              <a:ea typeface="游ゴシック" panose="020B0400000000000000" pitchFamily="50" charset="-128"/>
            </a:endParaRPr>
          </a:p>
        </p:txBody>
      </p:sp>
      <p:sp>
        <p:nvSpPr>
          <p:cNvPr id="12" name="正方形/長方形 11">
            <a:extLst>
              <a:ext uri="{FF2B5EF4-FFF2-40B4-BE49-F238E27FC236}">
                <a16:creationId xmlns:a16="http://schemas.microsoft.com/office/drawing/2014/main" id="{8394AA5E-56D3-3D2E-3462-5A4E05622E21}"/>
              </a:ext>
            </a:extLst>
          </p:cNvPr>
          <p:cNvSpPr/>
          <p:nvPr/>
        </p:nvSpPr>
        <p:spPr>
          <a:xfrm>
            <a:off x="3878811" y="4364904"/>
            <a:ext cx="111630" cy="88820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defRPr/>
            </a:pPr>
            <a:endParaRPr lang="ja-JP" altLang="en-US" sz="1350">
              <a:solidFill>
                <a:prstClr val="white"/>
              </a:solidFill>
              <a:latin typeface="Calibri" panose="020F0502020204030204"/>
              <a:ea typeface="游ゴシック" panose="020B0400000000000000" pitchFamily="50" charset="-128"/>
            </a:endParaRPr>
          </a:p>
        </p:txBody>
      </p:sp>
      <p:sp>
        <p:nvSpPr>
          <p:cNvPr id="13" name="正方形/長方形 12">
            <a:extLst>
              <a:ext uri="{FF2B5EF4-FFF2-40B4-BE49-F238E27FC236}">
                <a16:creationId xmlns:a16="http://schemas.microsoft.com/office/drawing/2014/main" id="{CE276C01-580D-2F6C-6DE7-94CBBDC9F07C}"/>
              </a:ext>
            </a:extLst>
          </p:cNvPr>
          <p:cNvSpPr/>
          <p:nvPr/>
        </p:nvSpPr>
        <p:spPr>
          <a:xfrm>
            <a:off x="6165156" y="4209675"/>
            <a:ext cx="111630" cy="888203"/>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defRPr/>
            </a:pPr>
            <a:endParaRPr lang="ja-JP" altLang="en-US" sz="1350">
              <a:solidFill>
                <a:prstClr val="white"/>
              </a:solidFill>
              <a:latin typeface="Calibri" panose="020F0502020204030204"/>
              <a:ea typeface="游ゴシック" panose="020B0400000000000000" pitchFamily="50" charset="-128"/>
            </a:endParaRPr>
          </a:p>
        </p:txBody>
      </p:sp>
      <p:pic>
        <p:nvPicPr>
          <p:cNvPr id="16" name="グラフィックス 15">
            <a:extLst>
              <a:ext uri="{FF2B5EF4-FFF2-40B4-BE49-F238E27FC236}">
                <a16:creationId xmlns:a16="http://schemas.microsoft.com/office/drawing/2014/main" id="{C6FD621D-6516-2576-F178-50AB3C1DB06D}"/>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rot="595070">
            <a:off x="8031705" y="4874687"/>
            <a:ext cx="709897" cy="857162"/>
          </a:xfrm>
          <a:prstGeom prst="rect">
            <a:avLst/>
          </a:prstGeom>
        </p:spPr>
      </p:pic>
      <p:pic>
        <p:nvPicPr>
          <p:cNvPr id="20" name="図 19">
            <a:extLst>
              <a:ext uri="{FF2B5EF4-FFF2-40B4-BE49-F238E27FC236}">
                <a16:creationId xmlns:a16="http://schemas.microsoft.com/office/drawing/2014/main" id="{4B57618E-342D-15C2-AC73-EFC312023E6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50425" y="931637"/>
            <a:ext cx="2443150" cy="841179"/>
          </a:xfrm>
          <a:prstGeom prst="rect">
            <a:avLst/>
          </a:prstGeom>
        </p:spPr>
      </p:pic>
    </p:spTree>
    <p:extLst>
      <p:ext uri="{BB962C8B-B14F-4D97-AF65-F5344CB8AC3E}">
        <p14:creationId xmlns:p14="http://schemas.microsoft.com/office/powerpoint/2010/main" val="2960972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0" y="-35977"/>
            <a:ext cx="9144000" cy="1556764"/>
          </a:xfrm>
          <a:prstGeom prst="rect">
            <a:avLst/>
          </a:prstGeom>
          <a:solidFill>
            <a:schemeClr val="accent2">
              <a:lumMod val="60000"/>
              <a:lumOff val="40000"/>
            </a:schemeClr>
          </a:solidFill>
        </p:spPr>
        <p:txBody>
          <a:bodyPr vert="horz" lIns="91440" tIns="45720" rIns="91440" bIns="45720" rtlCol="0" anchor="ctr">
            <a:normAutofit/>
          </a:bodyPr>
          <a:lstStyle>
            <a:lvl1pPr algn="ctr" defTabSz="914400" rtl="0" eaLnBrk="1" latinLnBrk="0" hangingPunct="1">
              <a:spcBef>
                <a:spcPct val="0"/>
              </a:spcBef>
              <a:buNone/>
              <a:defRPr kumimoji="1" sz="4400" b="1" kern="1200" cap="none" spc="0" baseline="0">
                <a:ln w="19050">
                  <a:solidFill>
                    <a:schemeClr val="bg1"/>
                  </a:solidFill>
                </a:ln>
                <a:solidFill>
                  <a:srgbClr val="00133A"/>
                </a:solidFill>
                <a:effectLst/>
                <a:latin typeface="+mj-lt"/>
                <a:ea typeface="+mj-ea"/>
                <a:cs typeface="Tahoma" pitchFamily="34" charset="0"/>
              </a:defRPr>
            </a:lvl1pPr>
          </a:lstStyle>
          <a:p>
            <a:r>
              <a:rPr lang="ja-JP" altLang="en-US" sz="4000" dirty="0">
                <a:ln w="19050">
                  <a:solidFill>
                    <a:prstClr val="white"/>
                  </a:solidFill>
                </a:ln>
              </a:rPr>
              <a:t>とやま環境チャレンジ１０</a:t>
            </a:r>
          </a:p>
        </p:txBody>
      </p:sp>
      <p:sp>
        <p:nvSpPr>
          <p:cNvPr id="2" name="テキスト ボックス 1"/>
          <p:cNvSpPr txBox="1"/>
          <p:nvPr/>
        </p:nvSpPr>
        <p:spPr>
          <a:xfrm>
            <a:off x="-144016" y="1697323"/>
            <a:ext cx="9504548" cy="615553"/>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kumimoji="1" lang="ja-JP" altLang="en-US" sz="3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地球温暖化を止めるとりくみを始めよう！</a:t>
            </a:r>
          </a:p>
        </p:txBody>
      </p:sp>
      <p:sp>
        <p:nvSpPr>
          <p:cNvPr id="5" name="テキスト ボックス 4"/>
          <p:cNvSpPr txBox="1"/>
          <p:nvPr/>
        </p:nvSpPr>
        <p:spPr>
          <a:xfrm>
            <a:off x="3008514" y="152636"/>
            <a:ext cx="1491478" cy="338554"/>
          </a:xfrm>
          <a:prstGeom prst="rect">
            <a:avLst/>
          </a:prstGeom>
          <a:noFill/>
        </p:spPr>
        <p:txBody>
          <a:bodyPr wrap="square" rtlCol="0">
            <a:spAutoFit/>
          </a:bodyPr>
          <a:lstStyle/>
          <a:p>
            <a:r>
              <a:rPr kumimoji="1" lang="ja-JP" altLang="en-US" sz="1600" b="1" dirty="0"/>
              <a:t>かんきょう</a:t>
            </a:r>
          </a:p>
        </p:txBody>
      </p:sp>
      <p:sp>
        <p:nvSpPr>
          <p:cNvPr id="6" name="テキスト ボックス 5"/>
          <p:cNvSpPr txBox="1"/>
          <p:nvPr/>
        </p:nvSpPr>
        <p:spPr>
          <a:xfrm>
            <a:off x="1787116" y="1531821"/>
            <a:ext cx="696652" cy="276999"/>
          </a:xfrm>
          <a:prstGeom prst="rect">
            <a:avLst/>
          </a:prstGeom>
          <a:noFill/>
        </p:spPr>
        <p:txBody>
          <a:bodyPr wrap="square" rtlCol="0">
            <a:spAutoFit/>
          </a:bodyPr>
          <a:lstStyle/>
          <a:p>
            <a:r>
              <a:rPr kumimoji="1" lang="ja-JP" altLang="en-US" sz="1200" b="1" dirty="0"/>
              <a:t>だん</a:t>
            </a:r>
          </a:p>
        </p:txBody>
      </p:sp>
      <p:sp>
        <p:nvSpPr>
          <p:cNvPr id="7" name="テキスト ボックス 6"/>
          <p:cNvSpPr txBox="1"/>
          <p:nvPr/>
        </p:nvSpPr>
        <p:spPr>
          <a:xfrm>
            <a:off x="2195736" y="3146775"/>
            <a:ext cx="696652" cy="246221"/>
          </a:xfrm>
          <a:prstGeom prst="rect">
            <a:avLst/>
          </a:prstGeom>
          <a:noFill/>
        </p:spPr>
        <p:txBody>
          <a:bodyPr wrap="square" rtlCol="0">
            <a:spAutoFit/>
          </a:bodyPr>
          <a:lstStyle/>
          <a:p>
            <a:r>
              <a:rPr kumimoji="1" lang="ja-JP" altLang="en-US" sz="1000" b="1" dirty="0"/>
              <a:t>だん</a:t>
            </a:r>
          </a:p>
        </p:txBody>
      </p:sp>
      <p:sp>
        <p:nvSpPr>
          <p:cNvPr id="11" name="コンテンツ プレースホルダー 2">
            <a:extLst>
              <a:ext uri="{FF2B5EF4-FFF2-40B4-BE49-F238E27FC236}">
                <a16:creationId xmlns:a16="http://schemas.microsoft.com/office/drawing/2014/main" id="{9E3C0FB3-67B7-5BCC-EDAC-9641E48BDCD3}"/>
              </a:ext>
            </a:extLst>
          </p:cNvPr>
          <p:cNvSpPr txBox="1">
            <a:spLocks/>
          </p:cNvSpPr>
          <p:nvPr/>
        </p:nvSpPr>
        <p:spPr>
          <a:xfrm>
            <a:off x="287778" y="2744924"/>
            <a:ext cx="8568444" cy="310534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Tx/>
              <a:buBlip>
                <a:blip r:embed="rId3"/>
              </a:buBlip>
              <a:defRPr kumimoji="1" sz="3200" kern="1200">
                <a:solidFill>
                  <a:srgbClr val="104031"/>
                </a:solidFill>
                <a:latin typeface="+mn-lt"/>
                <a:ea typeface="+mn-ea"/>
                <a:cs typeface="+mn-cs"/>
              </a:defRPr>
            </a:lvl1pPr>
            <a:lvl2pPr marL="742950" indent="-285750" algn="l" defTabSz="914400" rtl="0" eaLnBrk="1" latinLnBrk="0" hangingPunct="1">
              <a:spcBef>
                <a:spcPct val="20000"/>
              </a:spcBef>
              <a:buFontTx/>
              <a:buBlip>
                <a:blip r:embed="rId4"/>
              </a:buBlip>
              <a:defRPr kumimoji="1" sz="2800" kern="1200">
                <a:solidFill>
                  <a:srgbClr val="104031"/>
                </a:solidFill>
                <a:latin typeface="+mn-lt"/>
                <a:ea typeface="+mn-ea"/>
                <a:cs typeface="+mn-cs"/>
              </a:defRPr>
            </a:lvl2pPr>
            <a:lvl3pPr marL="1143000" indent="-228600" algn="l" defTabSz="914400" rtl="0" eaLnBrk="1" latinLnBrk="0" hangingPunct="1">
              <a:spcBef>
                <a:spcPct val="20000"/>
              </a:spcBef>
              <a:buFontTx/>
              <a:buBlip>
                <a:blip r:embed="rId3"/>
              </a:buBlip>
              <a:defRPr kumimoji="1" sz="2400" kern="1200">
                <a:solidFill>
                  <a:srgbClr val="104031"/>
                </a:solidFill>
                <a:latin typeface="+mn-lt"/>
                <a:ea typeface="+mn-ea"/>
                <a:cs typeface="+mn-cs"/>
              </a:defRPr>
            </a:lvl3pPr>
            <a:lvl4pPr marL="1600200" indent="-228600" algn="l" defTabSz="914400" rtl="0" eaLnBrk="1" latinLnBrk="0" hangingPunct="1">
              <a:spcBef>
                <a:spcPct val="20000"/>
              </a:spcBef>
              <a:buFontTx/>
              <a:buBlip>
                <a:blip r:embed="rId4"/>
              </a:buBlip>
              <a:defRPr kumimoji="1" sz="2000" kern="1200">
                <a:solidFill>
                  <a:srgbClr val="104031"/>
                </a:solidFill>
                <a:latin typeface="+mn-lt"/>
                <a:ea typeface="+mn-ea"/>
                <a:cs typeface="+mn-cs"/>
              </a:defRPr>
            </a:lvl4pPr>
            <a:lvl5pPr marL="2057400" indent="-228600" algn="l" defTabSz="914400" rtl="0" eaLnBrk="1" latinLnBrk="0" hangingPunct="1">
              <a:spcBef>
                <a:spcPct val="20000"/>
              </a:spcBef>
              <a:buFontTx/>
              <a:buBlip>
                <a:blip r:embed="rId3"/>
              </a:buBlip>
              <a:defRPr kumimoji="1"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4"/>
              </a:buBlip>
              <a:defRPr kumimoji="1"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3"/>
              </a:buBlip>
              <a:defRPr kumimoji="1"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4"/>
              </a:buBlip>
              <a:defRPr kumimoji="1"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3"/>
              </a:buBlip>
              <a:defRPr kumimoji="1" sz="1600" kern="1200">
                <a:solidFill>
                  <a:srgbClr val="104031"/>
                </a:solidFill>
                <a:latin typeface="+mn-lt"/>
                <a:ea typeface="+mn-ea"/>
                <a:cs typeface="+mn-cs"/>
              </a:defRPr>
            </a:lvl9pPr>
          </a:lstStyle>
          <a:p>
            <a:r>
              <a:rPr lang="en-US" altLang="ja-JP" sz="3000" dirty="0">
                <a:latin typeface="HGP創英角ｺﾞｼｯｸUB" panose="020B0900000000000000" pitchFamily="50" charset="-128"/>
                <a:ea typeface="HGP創英角ｺﾞｼｯｸUB" panose="020B0900000000000000" pitchFamily="50" charset="-128"/>
              </a:rPr>
              <a:t>10</a:t>
            </a:r>
            <a:r>
              <a:rPr lang="ja-JP" altLang="en-US" sz="3000" dirty="0">
                <a:latin typeface="HGP創英角ｺﾞｼｯｸUB" panose="020B0900000000000000" pitchFamily="50" charset="-128"/>
                <a:ea typeface="HGP創英角ｺﾞｼｯｸUB" panose="020B0900000000000000" pitchFamily="50" charset="-128"/>
              </a:rPr>
              <a:t>歳</a:t>
            </a:r>
            <a:r>
              <a:rPr lang="ja-JP" altLang="en-US" sz="3000" dirty="0">
                <a:latin typeface="+mn-ea"/>
              </a:rPr>
              <a:t>（小学４年生）のみんなが、家庭でできる地球温暖化を止める取り組みを</a:t>
            </a:r>
            <a:r>
              <a:rPr lang="en-US" altLang="ja-JP" sz="3000" dirty="0">
                <a:latin typeface="HGP創英角ｺﾞｼｯｸUB" panose="020B0900000000000000" pitchFamily="50" charset="-128"/>
                <a:ea typeface="HGP創英角ｺﾞｼｯｸUB" panose="020B0900000000000000" pitchFamily="50" charset="-128"/>
              </a:rPr>
              <a:t>10</a:t>
            </a:r>
            <a:r>
              <a:rPr lang="ja-JP" altLang="en-US" sz="3000" dirty="0">
                <a:latin typeface="HGP創英角ｺﾞｼｯｸUB" panose="020B0900000000000000" pitchFamily="50" charset="-128"/>
                <a:ea typeface="HGP創英角ｺﾞｼｯｸUB" panose="020B0900000000000000" pitchFamily="50" charset="-128"/>
              </a:rPr>
              <a:t>コ</a:t>
            </a:r>
            <a:r>
              <a:rPr lang="ja-JP" altLang="en-US" sz="3000" dirty="0">
                <a:latin typeface="+mn-ea"/>
              </a:rPr>
              <a:t>えらび、家族といっしょに４週間行います。</a:t>
            </a:r>
            <a:endParaRPr lang="en-US" altLang="ja-JP" sz="3000" dirty="0">
              <a:latin typeface="+mn-ea"/>
            </a:endParaRPr>
          </a:p>
          <a:p>
            <a:pPr marL="0" indent="0">
              <a:buFontTx/>
              <a:buNone/>
            </a:pPr>
            <a:endParaRPr lang="en-US" altLang="ja-JP" sz="3000" dirty="0">
              <a:latin typeface="+mn-ea"/>
            </a:endParaRPr>
          </a:p>
          <a:p>
            <a:r>
              <a:rPr lang="ja-JP" altLang="en-US" sz="3000" dirty="0">
                <a:latin typeface="+mn-ea"/>
              </a:rPr>
              <a:t>今年は県内の〇〇校の小学校の、小学４年生を中心に、○○人が取り組みます！</a:t>
            </a:r>
            <a:endParaRPr lang="en-US" altLang="ja-JP" sz="3000" dirty="0">
              <a:latin typeface="+mn-ea"/>
            </a:endParaRPr>
          </a:p>
          <a:p>
            <a:endParaRPr lang="en-US" altLang="ja-JP" sz="3000" dirty="0">
              <a:latin typeface="+mn-ea"/>
            </a:endParaRPr>
          </a:p>
          <a:p>
            <a:endParaRPr lang="en-US" altLang="ja-JP" sz="3000" dirty="0">
              <a:latin typeface="+mn-ea"/>
            </a:endParaRPr>
          </a:p>
          <a:p>
            <a:endParaRPr lang="en-US" altLang="ja-JP" sz="3000" dirty="0">
              <a:latin typeface="+mn-ea"/>
            </a:endParaRPr>
          </a:p>
          <a:p>
            <a:endParaRPr lang="ja-JP" altLang="en-US" sz="3000" dirty="0">
              <a:latin typeface="+mn-ea"/>
            </a:endParaRPr>
          </a:p>
        </p:txBody>
      </p:sp>
    </p:spTree>
    <p:extLst>
      <p:ext uri="{BB962C8B-B14F-4D97-AF65-F5344CB8AC3E}">
        <p14:creationId xmlns:p14="http://schemas.microsoft.com/office/powerpoint/2010/main" val="378932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9768685-941A-086F-63E7-A0A8B93BBE21}"/>
              </a:ext>
            </a:extLst>
          </p:cNvPr>
          <p:cNvSpPr txBox="1"/>
          <p:nvPr/>
        </p:nvSpPr>
        <p:spPr>
          <a:xfrm>
            <a:off x="1655676" y="2348880"/>
            <a:ext cx="5832648" cy="1200329"/>
          </a:xfrm>
          <a:prstGeom prst="rect">
            <a:avLst/>
          </a:prstGeom>
          <a:noFill/>
        </p:spPr>
        <p:txBody>
          <a:bodyPr wrap="square" rtlCol="0">
            <a:spAutoFit/>
          </a:bodyPr>
          <a:lstStyle/>
          <a:p>
            <a:r>
              <a:rPr kumimoji="1" lang="ja-JP" altLang="en-US" dirty="0"/>
              <a:t>ここに動画を貼り付けてください。</a:t>
            </a:r>
            <a:endParaRPr kumimoji="1" lang="en-US" altLang="ja-JP" dirty="0"/>
          </a:p>
          <a:p>
            <a:endParaRPr lang="en-US" altLang="ja-JP" dirty="0"/>
          </a:p>
          <a:p>
            <a:r>
              <a:rPr kumimoji="1" lang="ja-JP" altLang="en-US" dirty="0"/>
              <a:t>「挿入」</a:t>
            </a:r>
            <a:r>
              <a:rPr kumimoji="1" lang="en-US" altLang="ja-JP" dirty="0"/>
              <a:t>-</a:t>
            </a:r>
            <a:r>
              <a:rPr kumimoji="1" lang="ja-JP" altLang="en-US" dirty="0"/>
              <a:t>「ビデオ」</a:t>
            </a:r>
            <a:r>
              <a:rPr kumimoji="1" lang="en-US" altLang="ja-JP" dirty="0"/>
              <a:t>-</a:t>
            </a:r>
            <a:r>
              <a:rPr kumimoji="1" lang="ja-JP" altLang="en-US" dirty="0"/>
              <a:t>「このデバイス」から、</a:t>
            </a:r>
            <a:endParaRPr kumimoji="1" lang="en-US" altLang="ja-JP" dirty="0"/>
          </a:p>
          <a:p>
            <a:r>
              <a:rPr lang="ja-JP" altLang="en-US" dirty="0"/>
              <a:t>ダウンロードした児童用操作説明動画を選択します。</a:t>
            </a:r>
            <a:endParaRPr kumimoji="1" lang="ja-JP" altLang="en-US" dirty="0"/>
          </a:p>
        </p:txBody>
      </p:sp>
    </p:spTree>
    <p:extLst>
      <p:ext uri="{BB962C8B-B14F-4D97-AF65-F5344CB8AC3E}">
        <p14:creationId xmlns:p14="http://schemas.microsoft.com/office/powerpoint/2010/main" val="1053047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708" y="3911344"/>
            <a:ext cx="2834993" cy="2834993"/>
          </a:xfrm>
          <a:prstGeom prst="rect">
            <a:avLst/>
          </a:prstGeom>
        </p:spPr>
      </p:pic>
      <p:sp>
        <p:nvSpPr>
          <p:cNvPr id="3" name="タイトル 2"/>
          <p:cNvSpPr>
            <a:spLocks noGrp="1"/>
          </p:cNvSpPr>
          <p:nvPr>
            <p:ph type="title"/>
          </p:nvPr>
        </p:nvSpPr>
        <p:spPr>
          <a:xfrm>
            <a:off x="683568" y="188640"/>
            <a:ext cx="7740861" cy="828092"/>
          </a:xfrm>
        </p:spPr>
        <p:txBody>
          <a:bodyPr>
            <a:normAutofit/>
          </a:bodyPr>
          <a:lstStyle/>
          <a:p>
            <a:r>
              <a:rPr kumimoji="1" lang="ja-JP" altLang="en-US" sz="2800" dirty="0"/>
              <a:t>今日からみんなは、美しい地球を守る</a:t>
            </a:r>
            <a:endParaRPr kumimoji="1" lang="ja-JP" altLang="en-US" sz="2800" dirty="0">
              <a:solidFill>
                <a:srgbClr val="FFFF00"/>
              </a:solidFill>
            </a:endParaRPr>
          </a:p>
        </p:txBody>
      </p:sp>
      <p:sp>
        <p:nvSpPr>
          <p:cNvPr id="5" name="タイトル 2"/>
          <p:cNvSpPr txBox="1">
            <a:spLocks/>
          </p:cNvSpPr>
          <p:nvPr/>
        </p:nvSpPr>
        <p:spPr>
          <a:xfrm>
            <a:off x="234162" y="1144489"/>
            <a:ext cx="8675676" cy="828092"/>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b="1" kern="1200" cap="none" spc="0" baseline="0">
                <a:ln w="19050">
                  <a:solidFill>
                    <a:schemeClr val="bg1"/>
                  </a:solidFill>
                </a:ln>
                <a:solidFill>
                  <a:srgbClr val="00133A"/>
                </a:solidFill>
                <a:effectLst/>
                <a:latin typeface="+mj-lt"/>
                <a:ea typeface="+mj-ea"/>
                <a:cs typeface="Tahoma" pitchFamily="34" charset="0"/>
              </a:defRPr>
            </a:lvl1pPr>
          </a:lstStyle>
          <a:p>
            <a:r>
              <a:rPr lang="ja-JP" altLang="en-US" sz="5600" dirty="0">
                <a:solidFill>
                  <a:srgbClr val="FFFF00"/>
                </a:solidFill>
                <a:latin typeface="HGS創英角ｺﾞｼｯｸUB" panose="020B0900000000000000" pitchFamily="50" charset="-128"/>
                <a:ea typeface="HGS創英角ｺﾞｼｯｸUB" panose="020B0900000000000000" pitchFamily="50" charset="-128"/>
              </a:rPr>
              <a:t>★</a:t>
            </a:r>
            <a:r>
              <a:rPr lang="ja-JP" altLang="en-US" sz="5600" spc="120" dirty="0">
                <a:solidFill>
                  <a:srgbClr val="FF0000"/>
                </a:solidFill>
                <a:latin typeface="HGS創英角ｺﾞｼｯｸUB" panose="020B0900000000000000" pitchFamily="50" charset="-128"/>
                <a:ea typeface="HGS創英角ｺﾞｼｯｸUB" panose="020B0900000000000000" pitchFamily="50" charset="-128"/>
              </a:rPr>
              <a:t>わが家の環境大臣</a:t>
            </a:r>
            <a:r>
              <a:rPr lang="ja-JP" altLang="en-US" sz="5600" dirty="0">
                <a:solidFill>
                  <a:srgbClr val="FFFF00"/>
                </a:solidFill>
                <a:latin typeface="HGS創英角ｺﾞｼｯｸUB" panose="020B0900000000000000" pitchFamily="50" charset="-128"/>
                <a:ea typeface="HGS創英角ｺﾞｼｯｸUB" panose="020B0900000000000000" pitchFamily="50" charset="-128"/>
              </a:rPr>
              <a:t>★</a:t>
            </a:r>
          </a:p>
        </p:txBody>
      </p:sp>
      <p:sp>
        <p:nvSpPr>
          <p:cNvPr id="7" name="テキスト ボックス 6"/>
          <p:cNvSpPr txBox="1"/>
          <p:nvPr/>
        </p:nvSpPr>
        <p:spPr>
          <a:xfrm>
            <a:off x="-18510" y="2096852"/>
            <a:ext cx="9181020" cy="1733808"/>
          </a:xfrm>
          <a:prstGeom prst="rect">
            <a:avLst/>
          </a:prstGeom>
          <a:noFill/>
        </p:spPr>
        <p:txBody>
          <a:bodyPr wrap="square" rtlCol="0">
            <a:spAutoFit/>
          </a:bodyPr>
          <a:lstStyle/>
          <a:p>
            <a:pPr algn="ctr">
              <a:lnSpc>
                <a:spcPts val="3500"/>
              </a:lnSpc>
            </a:pPr>
            <a:r>
              <a:rPr kumimoji="1" lang="ja-JP" altLang="en-US" sz="2800" b="1" dirty="0">
                <a:solidFill>
                  <a:srgbClr val="002060"/>
                </a:solidFill>
                <a:latin typeface="+mj-ea"/>
                <a:ea typeface="+mj-ea"/>
              </a:rPr>
              <a:t>家族、友だちといっしょに、きれいな地球や</a:t>
            </a:r>
            <a:endParaRPr kumimoji="1" lang="en-US" altLang="ja-JP" sz="2800" b="1" dirty="0">
              <a:solidFill>
                <a:srgbClr val="002060"/>
              </a:solidFill>
              <a:latin typeface="+mj-ea"/>
              <a:ea typeface="+mj-ea"/>
            </a:endParaRPr>
          </a:p>
          <a:p>
            <a:pPr algn="ctr">
              <a:lnSpc>
                <a:spcPts val="3500"/>
              </a:lnSpc>
            </a:pPr>
            <a:r>
              <a:rPr lang="ja-JP" altLang="en-US" sz="2800" b="1" dirty="0">
                <a:solidFill>
                  <a:srgbClr val="002060"/>
                </a:solidFill>
                <a:latin typeface="+mj-ea"/>
                <a:ea typeface="+mj-ea"/>
              </a:rPr>
              <a:t>ふるさと</a:t>
            </a:r>
            <a:r>
              <a:rPr kumimoji="1" lang="ja-JP" altLang="en-US" sz="2800" b="1" dirty="0">
                <a:solidFill>
                  <a:srgbClr val="002060"/>
                </a:solidFill>
                <a:latin typeface="+mj-ea"/>
                <a:ea typeface="+mj-ea"/>
              </a:rPr>
              <a:t>富山を守るため、チャレンジ</a:t>
            </a:r>
            <a:r>
              <a:rPr kumimoji="1" lang="en-US" altLang="ja-JP" sz="2800" b="1" dirty="0">
                <a:solidFill>
                  <a:srgbClr val="002060"/>
                </a:solidFill>
                <a:latin typeface="+mj-ea"/>
                <a:ea typeface="+mj-ea"/>
              </a:rPr>
              <a:t>10</a:t>
            </a:r>
            <a:r>
              <a:rPr kumimoji="1" lang="ja-JP" altLang="en-US" sz="2800" b="1" dirty="0">
                <a:solidFill>
                  <a:srgbClr val="002060"/>
                </a:solidFill>
                <a:latin typeface="+mj-ea"/>
                <a:ea typeface="+mj-ea"/>
              </a:rPr>
              <a:t>に取り組もう！</a:t>
            </a:r>
            <a:endParaRPr kumimoji="1" lang="en-US" altLang="ja-JP" sz="2800" b="1" dirty="0">
              <a:solidFill>
                <a:srgbClr val="002060"/>
              </a:solidFill>
              <a:latin typeface="+mj-ea"/>
              <a:ea typeface="+mj-ea"/>
            </a:endParaRPr>
          </a:p>
          <a:p>
            <a:pPr algn="ctr">
              <a:lnSpc>
                <a:spcPts val="2900"/>
              </a:lnSpc>
            </a:pPr>
            <a:endParaRPr lang="en-US" altLang="ja-JP" sz="2800" b="1" dirty="0">
              <a:solidFill>
                <a:srgbClr val="002060"/>
              </a:solidFill>
              <a:latin typeface="+mj-ea"/>
              <a:ea typeface="+mj-ea"/>
            </a:endParaRPr>
          </a:p>
          <a:p>
            <a:pPr algn="ctr">
              <a:lnSpc>
                <a:spcPts val="2900"/>
              </a:lnSpc>
            </a:pPr>
            <a:r>
              <a:rPr kumimoji="1" lang="ja-JP" altLang="en-US" sz="2800" b="1" dirty="0">
                <a:solidFill>
                  <a:srgbClr val="002060"/>
                </a:solidFill>
                <a:latin typeface="+mj-ea"/>
                <a:ea typeface="+mj-ea"/>
              </a:rPr>
              <a:t>これからの地球を守れるのは君たちしかいない！！</a:t>
            </a:r>
          </a:p>
        </p:txBody>
      </p:sp>
      <p:sp>
        <p:nvSpPr>
          <p:cNvPr id="9" name="テキスト ボックス 8"/>
          <p:cNvSpPr txBox="1"/>
          <p:nvPr/>
        </p:nvSpPr>
        <p:spPr>
          <a:xfrm>
            <a:off x="4932040" y="908720"/>
            <a:ext cx="1830272" cy="307777"/>
          </a:xfrm>
          <a:prstGeom prst="rect">
            <a:avLst/>
          </a:prstGeom>
          <a:noFill/>
        </p:spPr>
        <p:txBody>
          <a:bodyPr wrap="square" rtlCol="0">
            <a:spAutoFit/>
          </a:bodyPr>
          <a:lstStyle/>
          <a:p>
            <a:r>
              <a:rPr kumimoji="1" lang="ja-JP" altLang="en-US" sz="1400" b="1" dirty="0"/>
              <a:t>かんきょうだいじん</a:t>
            </a:r>
          </a:p>
        </p:txBody>
      </p:sp>
      <p:pic>
        <p:nvPicPr>
          <p:cNvPr id="3074" name="Picture 2" descr="C:\Users\とやま環境財団　柴田\Pictures\pose_ganbarou_woman.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3458"/>
          <a:stretch/>
        </p:blipFill>
        <p:spPr bwMode="auto">
          <a:xfrm>
            <a:off x="5580112" y="4931459"/>
            <a:ext cx="1428698" cy="186655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とやま環境財団　柴田\Pictures\pose_ganbarou_ma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076" y="4977172"/>
            <a:ext cx="1800000"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728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2492896"/>
            <a:ext cx="8229600" cy="1512168"/>
          </a:xfrm>
        </p:spPr>
        <p:txBody>
          <a:bodyPr>
            <a:normAutofit/>
          </a:bodyPr>
          <a:lstStyle/>
          <a:p>
            <a:pPr marL="0" indent="0" algn="ctr">
              <a:buNone/>
            </a:pPr>
            <a:r>
              <a:rPr kumimoji="1" lang="ja-JP" altLang="en-US" sz="6600" dirty="0"/>
              <a:t>お し ま い</a:t>
            </a:r>
          </a:p>
        </p:txBody>
      </p:sp>
      <p:sp>
        <p:nvSpPr>
          <p:cNvPr id="4" name="コンテンツ プレースホルダー 2"/>
          <p:cNvSpPr txBox="1">
            <a:spLocks/>
          </p:cNvSpPr>
          <p:nvPr/>
        </p:nvSpPr>
        <p:spPr>
          <a:xfrm>
            <a:off x="1115616" y="4257092"/>
            <a:ext cx="6912768" cy="93610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Tx/>
              <a:buBlip>
                <a:blip r:embed="rId3"/>
              </a:buBlip>
              <a:defRPr kumimoji="1" sz="3200" kern="1200">
                <a:solidFill>
                  <a:srgbClr val="104031"/>
                </a:solidFill>
                <a:latin typeface="+mn-lt"/>
                <a:ea typeface="+mn-ea"/>
                <a:cs typeface="+mn-cs"/>
              </a:defRPr>
            </a:lvl1pPr>
            <a:lvl2pPr marL="742950" indent="-285750" algn="l" defTabSz="914400" rtl="0" eaLnBrk="1" latinLnBrk="0" hangingPunct="1">
              <a:spcBef>
                <a:spcPct val="20000"/>
              </a:spcBef>
              <a:buFontTx/>
              <a:buBlip>
                <a:blip r:embed="rId4"/>
              </a:buBlip>
              <a:defRPr kumimoji="1" sz="2800" kern="1200">
                <a:solidFill>
                  <a:srgbClr val="104031"/>
                </a:solidFill>
                <a:latin typeface="+mn-lt"/>
                <a:ea typeface="+mn-ea"/>
                <a:cs typeface="+mn-cs"/>
              </a:defRPr>
            </a:lvl2pPr>
            <a:lvl3pPr marL="1143000" indent="-228600" algn="l" defTabSz="914400" rtl="0" eaLnBrk="1" latinLnBrk="0" hangingPunct="1">
              <a:spcBef>
                <a:spcPct val="20000"/>
              </a:spcBef>
              <a:buFontTx/>
              <a:buBlip>
                <a:blip r:embed="rId3"/>
              </a:buBlip>
              <a:defRPr kumimoji="1" sz="2400" kern="1200">
                <a:solidFill>
                  <a:srgbClr val="104031"/>
                </a:solidFill>
                <a:latin typeface="+mn-lt"/>
                <a:ea typeface="+mn-ea"/>
                <a:cs typeface="+mn-cs"/>
              </a:defRPr>
            </a:lvl3pPr>
            <a:lvl4pPr marL="1600200" indent="-228600" algn="l" defTabSz="914400" rtl="0" eaLnBrk="1" latinLnBrk="0" hangingPunct="1">
              <a:spcBef>
                <a:spcPct val="20000"/>
              </a:spcBef>
              <a:buFontTx/>
              <a:buBlip>
                <a:blip r:embed="rId4"/>
              </a:buBlip>
              <a:defRPr kumimoji="1" sz="2000" kern="1200">
                <a:solidFill>
                  <a:srgbClr val="104031"/>
                </a:solidFill>
                <a:latin typeface="+mn-lt"/>
                <a:ea typeface="+mn-ea"/>
                <a:cs typeface="+mn-cs"/>
              </a:defRPr>
            </a:lvl4pPr>
            <a:lvl5pPr marL="2057400" indent="-228600" algn="l" defTabSz="914400" rtl="0" eaLnBrk="1" latinLnBrk="0" hangingPunct="1">
              <a:spcBef>
                <a:spcPct val="20000"/>
              </a:spcBef>
              <a:buFontTx/>
              <a:buBlip>
                <a:blip r:embed="rId3"/>
              </a:buBlip>
              <a:defRPr kumimoji="1"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4"/>
              </a:buBlip>
              <a:defRPr kumimoji="1"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3"/>
              </a:buBlip>
              <a:defRPr kumimoji="1"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4"/>
              </a:buBlip>
              <a:defRPr kumimoji="1"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3"/>
              </a:buBlip>
              <a:defRPr kumimoji="1" sz="1600" kern="1200">
                <a:solidFill>
                  <a:srgbClr val="104031"/>
                </a:solidFill>
                <a:latin typeface="+mn-lt"/>
                <a:ea typeface="+mn-ea"/>
                <a:cs typeface="+mn-cs"/>
              </a:defRPr>
            </a:lvl9pPr>
          </a:lstStyle>
          <a:p>
            <a:pPr marL="0" indent="0" algn="ctr">
              <a:buFontTx/>
              <a:buNone/>
            </a:pPr>
            <a:endParaRPr lang="ja-JP" altLang="en-US" sz="4000" dirty="0"/>
          </a:p>
        </p:txBody>
      </p:sp>
      <p:sp>
        <p:nvSpPr>
          <p:cNvPr id="2" name="タイトル 1"/>
          <p:cNvSpPr>
            <a:spLocks noGrp="1"/>
          </p:cNvSpPr>
          <p:nvPr>
            <p:ph type="title"/>
          </p:nvPr>
        </p:nvSpPr>
        <p:spPr>
          <a:xfrm>
            <a:off x="457200" y="4725144"/>
            <a:ext cx="8229600" cy="1611052"/>
          </a:xfrm>
        </p:spPr>
        <p:txBody>
          <a:bodyPr>
            <a:normAutofit/>
          </a:bodyPr>
          <a:lstStyle/>
          <a:p>
            <a:r>
              <a:rPr kumimoji="1" lang="ja-JP" altLang="en-US" dirty="0">
                <a:latin typeface="HGP創英角ﾎﾟｯﾌﾟ体" pitchFamily="50" charset="-128"/>
                <a:ea typeface="HGP創英角ﾎﾟｯﾌﾟ体" pitchFamily="50" charset="-128"/>
              </a:rPr>
              <a:t>私たちの地球を</a:t>
            </a:r>
            <a:r>
              <a:rPr lang="ja-JP" altLang="en-US" dirty="0">
                <a:latin typeface="HGP創英角ﾎﾟｯﾌﾟ体" pitchFamily="50" charset="-128"/>
                <a:ea typeface="HGP創英角ﾎﾟｯﾌﾟ体" pitchFamily="50" charset="-128"/>
              </a:rPr>
              <a:t>守る</a:t>
            </a:r>
            <a:r>
              <a:rPr kumimoji="1" lang="ja-JP" altLang="en-US" dirty="0">
                <a:latin typeface="HGP創英角ﾎﾟｯﾌﾟ体" pitchFamily="50" charset="-128"/>
                <a:ea typeface="HGP創英角ﾎﾟｯﾌﾟ体" pitchFamily="50" charset="-128"/>
              </a:rPr>
              <a:t>ために</a:t>
            </a:r>
            <a:br>
              <a:rPr kumimoji="1" lang="en-US" altLang="ja-JP" dirty="0">
                <a:latin typeface="HGP創英角ﾎﾟｯﾌﾟ体" pitchFamily="50" charset="-128"/>
                <a:ea typeface="HGP創英角ﾎﾟｯﾌﾟ体" pitchFamily="50" charset="-128"/>
              </a:rPr>
            </a:br>
            <a:r>
              <a:rPr kumimoji="1" lang="ja-JP" altLang="en-US" dirty="0">
                <a:latin typeface="HGP創英角ﾎﾟｯﾌﾟ体" pitchFamily="50" charset="-128"/>
                <a:ea typeface="HGP創英角ﾎﾟｯﾌﾟ体" pitchFamily="50" charset="-128"/>
              </a:rPr>
              <a:t>できることからはじめましょう</a:t>
            </a:r>
          </a:p>
        </p:txBody>
      </p:sp>
    </p:spTree>
    <p:extLst>
      <p:ext uri="{BB962C8B-B14F-4D97-AF65-F5344CB8AC3E}">
        <p14:creationId xmlns:p14="http://schemas.microsoft.com/office/powerpoint/2010/main" val="1731846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FF99"/>
            </a:gs>
            <a:gs pos="100000">
              <a:srgbClr val="33CCFF"/>
            </a:gs>
          </a:gsLst>
          <a:lin ang="16200000" scaled="1"/>
          <a:tileRect/>
        </a:gradFill>
        <a:effectLst/>
      </p:bgPr>
    </p:bg>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6AD3ADB9-3285-4900-9229-D8E2BFCA05B0}"/>
              </a:ext>
            </a:extLst>
          </p:cNvPr>
          <p:cNvGrpSpPr/>
          <p:nvPr/>
        </p:nvGrpSpPr>
        <p:grpSpPr>
          <a:xfrm>
            <a:off x="395536" y="476672"/>
            <a:ext cx="6444716" cy="5043431"/>
            <a:chOff x="395536" y="476672"/>
            <a:chExt cx="6444716" cy="5043431"/>
          </a:xfrm>
        </p:grpSpPr>
        <p:sp>
          <p:nvSpPr>
            <p:cNvPr id="11" name="角丸四角形吹き出し 10"/>
            <p:cNvSpPr/>
            <p:nvPr/>
          </p:nvSpPr>
          <p:spPr>
            <a:xfrm>
              <a:off x="395536" y="476672"/>
              <a:ext cx="6444716" cy="5043431"/>
            </a:xfrm>
            <a:prstGeom prst="wedgeRoundRectCallout">
              <a:avLst>
                <a:gd name="adj1" fmla="val 45939"/>
                <a:gd name="adj2" fmla="val 58951"/>
                <a:gd name="adj3" fmla="val 1666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809582" y="789946"/>
              <a:ext cx="5850650" cy="2677656"/>
            </a:xfrm>
            <a:prstGeom prst="rect">
              <a:avLst/>
            </a:prstGeom>
            <a:noFill/>
          </p:spPr>
          <p:txBody>
            <a:bodyPr wrap="square" rtlCol="0">
              <a:spAutoFit/>
            </a:bodyPr>
            <a:lstStyle/>
            <a:p>
              <a:pPr>
                <a:lnSpc>
                  <a:spcPct val="150000"/>
                </a:lnSpc>
              </a:pPr>
              <a:r>
                <a:rPr lang="ja-JP" altLang="en-US" sz="2800" b="1" dirty="0"/>
                <a:t>○○小学校４年生の皆さん、こんにちは！！</a:t>
              </a:r>
              <a:endParaRPr lang="en-US" altLang="ja-JP" sz="2800" b="1" dirty="0"/>
            </a:p>
            <a:p>
              <a:pPr>
                <a:lnSpc>
                  <a:spcPct val="150000"/>
                </a:lnSpc>
              </a:pPr>
              <a:r>
                <a:rPr lang="ja-JP" altLang="en-US" sz="2800" b="1" dirty="0"/>
                <a:t>私は地球温</a:t>
              </a:r>
              <a:r>
                <a:rPr lang="ja-JP" altLang="en-US" sz="2800" b="1" dirty="0" err="1"/>
                <a:t>だん化ぼう止</a:t>
              </a:r>
              <a:r>
                <a:rPr lang="ja-JP" altLang="en-US" sz="2800" b="1" dirty="0"/>
                <a:t>活動すい進員の　○○　です。</a:t>
              </a:r>
              <a:endParaRPr kumimoji="1" lang="ja-JP" altLang="en-US" sz="2800" b="1" dirty="0"/>
            </a:p>
          </p:txBody>
        </p:sp>
      </p:grpSp>
      <p:sp>
        <p:nvSpPr>
          <p:cNvPr id="8" name="テキスト ボックス 7"/>
          <p:cNvSpPr txBox="1"/>
          <p:nvPr/>
        </p:nvSpPr>
        <p:spPr>
          <a:xfrm>
            <a:off x="809970" y="3376153"/>
            <a:ext cx="6030281" cy="1295547"/>
          </a:xfrm>
          <a:prstGeom prst="rect">
            <a:avLst/>
          </a:prstGeom>
          <a:noFill/>
        </p:spPr>
        <p:txBody>
          <a:bodyPr wrap="square" rtlCol="0">
            <a:spAutoFit/>
          </a:bodyPr>
          <a:lstStyle/>
          <a:p>
            <a:pPr>
              <a:lnSpc>
                <a:spcPct val="150000"/>
              </a:lnSpc>
            </a:pPr>
            <a:r>
              <a:rPr kumimoji="1" lang="ja-JP" altLang="en-US" sz="2800" b="1" dirty="0"/>
              <a:t>今日はみんなと</a:t>
            </a:r>
            <a:r>
              <a:rPr lang="ja-JP" altLang="en-US" sz="2800" b="1" dirty="0"/>
              <a:t>「地球温</a:t>
            </a:r>
            <a:r>
              <a:rPr lang="ja-JP" altLang="en-US" sz="2800" b="1" dirty="0" err="1"/>
              <a:t>だん化</a:t>
            </a:r>
            <a:r>
              <a:rPr lang="ja-JP" altLang="en-US" sz="2800" b="1" dirty="0"/>
              <a:t>」について勉強したいと思います。</a:t>
            </a:r>
            <a:endParaRPr kumimoji="1" lang="en-US" altLang="ja-JP" sz="2800" b="1" dirty="0"/>
          </a:p>
        </p:txBody>
      </p:sp>
      <p:pic>
        <p:nvPicPr>
          <p:cNvPr id="7" name="図 6">
            <a:extLst>
              <a:ext uri="{FF2B5EF4-FFF2-40B4-BE49-F238E27FC236}">
                <a16:creationId xmlns:a16="http://schemas.microsoft.com/office/drawing/2014/main" id="{7E8A067D-07A7-49F6-8BF1-F44D88AC35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6196" y="2816932"/>
            <a:ext cx="3067104" cy="4166734"/>
          </a:xfrm>
          <a:prstGeom prst="rect">
            <a:avLst/>
          </a:prstGeom>
        </p:spPr>
      </p:pic>
      <p:pic>
        <p:nvPicPr>
          <p:cNvPr id="4" name="図 3">
            <a:extLst>
              <a:ext uri="{FF2B5EF4-FFF2-40B4-BE49-F238E27FC236}">
                <a16:creationId xmlns:a16="http://schemas.microsoft.com/office/drawing/2014/main" id="{3BBC7ED3-DDC0-DDE5-4996-029C4421C2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6556" y="2816932"/>
            <a:ext cx="3062549" cy="4166734"/>
          </a:xfrm>
          <a:prstGeom prst="rect">
            <a:avLst/>
          </a:prstGeom>
        </p:spPr>
      </p:pic>
    </p:spTree>
    <p:extLst>
      <p:ext uri="{BB962C8B-B14F-4D97-AF65-F5344CB8AC3E}">
        <p14:creationId xmlns:p14="http://schemas.microsoft.com/office/powerpoint/2010/main" val="195668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pc="300" dirty="0"/>
              <a:t>勉強すること</a:t>
            </a:r>
            <a:endParaRPr kumimoji="1" lang="ja-JP" altLang="en-US" spc="300" dirty="0"/>
          </a:p>
        </p:txBody>
      </p:sp>
      <p:sp>
        <p:nvSpPr>
          <p:cNvPr id="3" name="コンテンツ プレースホルダー 2"/>
          <p:cNvSpPr>
            <a:spLocks noGrp="1"/>
          </p:cNvSpPr>
          <p:nvPr>
            <p:ph idx="1"/>
          </p:nvPr>
        </p:nvSpPr>
        <p:spPr>
          <a:xfrm>
            <a:off x="1003446" y="2129800"/>
            <a:ext cx="6948772" cy="900100"/>
          </a:xfrm>
        </p:spPr>
        <p:txBody>
          <a:bodyPr>
            <a:normAutofit/>
          </a:bodyPr>
          <a:lstStyle/>
          <a:p>
            <a:pPr>
              <a:lnSpc>
                <a:spcPct val="150000"/>
              </a:lnSpc>
            </a:pPr>
            <a:r>
              <a:rPr lang="ja-JP" altLang="en-US" sz="3000" dirty="0"/>
              <a:t>地球温だん化って何だろう？</a:t>
            </a:r>
            <a:endParaRPr lang="en-US" altLang="ja-JP" sz="3000" dirty="0"/>
          </a:p>
        </p:txBody>
      </p:sp>
      <p:sp>
        <p:nvSpPr>
          <p:cNvPr id="4" name="コンテンツ プレースホルダー 2"/>
          <p:cNvSpPr txBox="1">
            <a:spLocks/>
          </p:cNvSpPr>
          <p:nvPr/>
        </p:nvSpPr>
        <p:spPr>
          <a:xfrm>
            <a:off x="1015109" y="4221088"/>
            <a:ext cx="8265604" cy="1628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Tx/>
              <a:buBlip>
                <a:blip r:embed="rId3"/>
              </a:buBlip>
              <a:defRPr kumimoji="1" sz="3200" kern="1200">
                <a:solidFill>
                  <a:srgbClr val="104031"/>
                </a:solidFill>
                <a:latin typeface="+mn-lt"/>
                <a:ea typeface="+mn-ea"/>
                <a:cs typeface="+mn-cs"/>
              </a:defRPr>
            </a:lvl1pPr>
            <a:lvl2pPr marL="742950" indent="-285750" algn="l" defTabSz="914400" rtl="0" eaLnBrk="1" latinLnBrk="0" hangingPunct="1">
              <a:spcBef>
                <a:spcPct val="20000"/>
              </a:spcBef>
              <a:buFontTx/>
              <a:buBlip>
                <a:blip r:embed="rId4"/>
              </a:buBlip>
              <a:defRPr kumimoji="1" sz="2800" kern="1200">
                <a:solidFill>
                  <a:srgbClr val="104031"/>
                </a:solidFill>
                <a:latin typeface="+mn-lt"/>
                <a:ea typeface="+mn-ea"/>
                <a:cs typeface="+mn-cs"/>
              </a:defRPr>
            </a:lvl2pPr>
            <a:lvl3pPr marL="1143000" indent="-228600" algn="l" defTabSz="914400" rtl="0" eaLnBrk="1" latinLnBrk="0" hangingPunct="1">
              <a:spcBef>
                <a:spcPct val="20000"/>
              </a:spcBef>
              <a:buFontTx/>
              <a:buBlip>
                <a:blip r:embed="rId3"/>
              </a:buBlip>
              <a:defRPr kumimoji="1" sz="2400" kern="1200">
                <a:solidFill>
                  <a:srgbClr val="104031"/>
                </a:solidFill>
                <a:latin typeface="+mn-lt"/>
                <a:ea typeface="+mn-ea"/>
                <a:cs typeface="+mn-cs"/>
              </a:defRPr>
            </a:lvl3pPr>
            <a:lvl4pPr marL="1600200" indent="-228600" algn="l" defTabSz="914400" rtl="0" eaLnBrk="1" latinLnBrk="0" hangingPunct="1">
              <a:spcBef>
                <a:spcPct val="20000"/>
              </a:spcBef>
              <a:buFontTx/>
              <a:buBlip>
                <a:blip r:embed="rId4"/>
              </a:buBlip>
              <a:defRPr kumimoji="1" sz="2000" kern="1200">
                <a:solidFill>
                  <a:srgbClr val="104031"/>
                </a:solidFill>
                <a:latin typeface="+mn-lt"/>
                <a:ea typeface="+mn-ea"/>
                <a:cs typeface="+mn-cs"/>
              </a:defRPr>
            </a:lvl4pPr>
            <a:lvl5pPr marL="2057400" indent="-228600" algn="l" defTabSz="914400" rtl="0" eaLnBrk="1" latinLnBrk="0" hangingPunct="1">
              <a:spcBef>
                <a:spcPct val="20000"/>
              </a:spcBef>
              <a:buFontTx/>
              <a:buBlip>
                <a:blip r:embed="rId3"/>
              </a:buBlip>
              <a:defRPr kumimoji="1"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4"/>
              </a:buBlip>
              <a:defRPr kumimoji="1"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3"/>
              </a:buBlip>
              <a:defRPr kumimoji="1"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4"/>
              </a:buBlip>
              <a:defRPr kumimoji="1"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3"/>
              </a:buBlip>
              <a:defRPr kumimoji="1" sz="1600" kern="1200">
                <a:solidFill>
                  <a:srgbClr val="104031"/>
                </a:solidFill>
                <a:latin typeface="+mn-lt"/>
                <a:ea typeface="+mn-ea"/>
                <a:cs typeface="+mn-cs"/>
              </a:defRPr>
            </a:lvl9pPr>
          </a:lstStyle>
          <a:p>
            <a:pPr>
              <a:lnSpc>
                <a:spcPct val="150000"/>
              </a:lnSpc>
            </a:pPr>
            <a:r>
              <a:rPr lang="ja-JP" altLang="en-US" sz="3000" dirty="0"/>
              <a:t>わたしたちにできることは何だろう？</a:t>
            </a:r>
            <a:endParaRPr lang="en-US" altLang="ja-JP" sz="3000" dirty="0"/>
          </a:p>
        </p:txBody>
      </p:sp>
      <p:sp>
        <p:nvSpPr>
          <p:cNvPr id="7" name="コンテンツ プレースホルダー 2"/>
          <p:cNvSpPr txBox="1">
            <a:spLocks/>
          </p:cNvSpPr>
          <p:nvPr/>
        </p:nvSpPr>
        <p:spPr>
          <a:xfrm>
            <a:off x="1007604" y="3175444"/>
            <a:ext cx="7344816" cy="9001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Tx/>
              <a:buBlip>
                <a:blip r:embed="rId3"/>
              </a:buBlip>
              <a:defRPr kumimoji="1" sz="3200" kern="1200">
                <a:solidFill>
                  <a:srgbClr val="104031"/>
                </a:solidFill>
                <a:latin typeface="+mn-lt"/>
                <a:ea typeface="+mn-ea"/>
                <a:cs typeface="+mn-cs"/>
              </a:defRPr>
            </a:lvl1pPr>
            <a:lvl2pPr marL="742950" indent="-285750" algn="l" defTabSz="914400" rtl="0" eaLnBrk="1" latinLnBrk="0" hangingPunct="1">
              <a:spcBef>
                <a:spcPct val="20000"/>
              </a:spcBef>
              <a:buFontTx/>
              <a:buBlip>
                <a:blip r:embed="rId4"/>
              </a:buBlip>
              <a:defRPr kumimoji="1" sz="2800" kern="1200">
                <a:solidFill>
                  <a:srgbClr val="104031"/>
                </a:solidFill>
                <a:latin typeface="+mn-lt"/>
                <a:ea typeface="+mn-ea"/>
                <a:cs typeface="+mn-cs"/>
              </a:defRPr>
            </a:lvl2pPr>
            <a:lvl3pPr marL="1143000" indent="-228600" algn="l" defTabSz="914400" rtl="0" eaLnBrk="1" latinLnBrk="0" hangingPunct="1">
              <a:spcBef>
                <a:spcPct val="20000"/>
              </a:spcBef>
              <a:buFontTx/>
              <a:buBlip>
                <a:blip r:embed="rId3"/>
              </a:buBlip>
              <a:defRPr kumimoji="1" sz="2400" kern="1200">
                <a:solidFill>
                  <a:srgbClr val="104031"/>
                </a:solidFill>
                <a:latin typeface="+mn-lt"/>
                <a:ea typeface="+mn-ea"/>
                <a:cs typeface="+mn-cs"/>
              </a:defRPr>
            </a:lvl3pPr>
            <a:lvl4pPr marL="1600200" indent="-228600" algn="l" defTabSz="914400" rtl="0" eaLnBrk="1" latinLnBrk="0" hangingPunct="1">
              <a:spcBef>
                <a:spcPct val="20000"/>
              </a:spcBef>
              <a:buFontTx/>
              <a:buBlip>
                <a:blip r:embed="rId4"/>
              </a:buBlip>
              <a:defRPr kumimoji="1" sz="2000" kern="1200">
                <a:solidFill>
                  <a:srgbClr val="104031"/>
                </a:solidFill>
                <a:latin typeface="+mn-lt"/>
                <a:ea typeface="+mn-ea"/>
                <a:cs typeface="+mn-cs"/>
              </a:defRPr>
            </a:lvl4pPr>
            <a:lvl5pPr marL="2057400" indent="-228600" algn="l" defTabSz="914400" rtl="0" eaLnBrk="1" latinLnBrk="0" hangingPunct="1">
              <a:spcBef>
                <a:spcPct val="20000"/>
              </a:spcBef>
              <a:buFontTx/>
              <a:buBlip>
                <a:blip r:embed="rId3"/>
              </a:buBlip>
              <a:defRPr kumimoji="1"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4"/>
              </a:buBlip>
              <a:defRPr kumimoji="1"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3"/>
              </a:buBlip>
              <a:defRPr kumimoji="1"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4"/>
              </a:buBlip>
              <a:defRPr kumimoji="1"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3"/>
              </a:buBlip>
              <a:defRPr kumimoji="1" sz="1600" kern="1200">
                <a:solidFill>
                  <a:srgbClr val="104031"/>
                </a:solidFill>
                <a:latin typeface="+mn-lt"/>
                <a:ea typeface="+mn-ea"/>
                <a:cs typeface="+mn-cs"/>
              </a:defRPr>
            </a:lvl9pPr>
          </a:lstStyle>
          <a:p>
            <a:pPr>
              <a:lnSpc>
                <a:spcPct val="150000"/>
              </a:lnSpc>
            </a:pPr>
            <a:r>
              <a:rPr lang="ja-JP" altLang="en-US" sz="3000" dirty="0"/>
              <a:t>今、地球では何が起こっているの？</a:t>
            </a:r>
            <a:endParaRPr lang="en-US" altLang="ja-JP" sz="3000" dirty="0"/>
          </a:p>
        </p:txBody>
      </p:sp>
    </p:spTree>
    <p:extLst>
      <p:ext uri="{BB962C8B-B14F-4D97-AF65-F5344CB8AC3E}">
        <p14:creationId xmlns:p14="http://schemas.microsoft.com/office/powerpoint/2010/main" val="289802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235666" y="404664"/>
            <a:ext cx="8675677" cy="923330"/>
          </a:xfrm>
          <a:prstGeom prst="rect">
            <a:avLst/>
          </a:prstGeom>
          <a:noFill/>
        </p:spPr>
        <p:txBody>
          <a:bodyPr wrap="square" rtlCol="0">
            <a:spAutoFit/>
          </a:bodyPr>
          <a:lstStyle/>
          <a:p>
            <a:pPr algn="ctr"/>
            <a:r>
              <a:rPr lang="ja-JP" altLang="en-US" sz="5400" dirty="0">
                <a:solidFill>
                  <a:prstClr val="black"/>
                </a:solidFill>
                <a:latin typeface="HGP創英角ｺﾞｼｯｸUB" panose="020B0900000000000000" pitchFamily="50" charset="-128"/>
                <a:ea typeface="HGP創英角ｺﾞｼｯｸUB" panose="020B0900000000000000" pitchFamily="50" charset="-128"/>
              </a:rPr>
              <a:t>地球温暖化ってなんだろう？</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5262" y="2191032"/>
            <a:ext cx="4356484" cy="3672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2483768" y="219998"/>
            <a:ext cx="900100" cy="369332"/>
          </a:xfrm>
          <a:prstGeom prst="rect">
            <a:avLst/>
          </a:prstGeom>
          <a:noFill/>
        </p:spPr>
        <p:txBody>
          <a:bodyPr wrap="square" rtlCol="0">
            <a:spAutoFit/>
          </a:bodyPr>
          <a:lstStyle/>
          <a:p>
            <a:r>
              <a:rPr kumimoji="1" lang="ja-JP" altLang="en-US" dirty="0"/>
              <a:t>だん</a:t>
            </a:r>
          </a:p>
        </p:txBody>
      </p:sp>
      <p:sp>
        <p:nvSpPr>
          <p:cNvPr id="6" name="円/楕円 5"/>
          <p:cNvSpPr/>
          <p:nvPr/>
        </p:nvSpPr>
        <p:spPr>
          <a:xfrm>
            <a:off x="1603174" y="1327994"/>
            <a:ext cx="5940660" cy="508369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4280072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1655802" y="1894926"/>
            <a:ext cx="5832394" cy="1534074"/>
          </a:xfrm>
          <a:prstGeom prst="rect">
            <a:avLst/>
          </a:prstGeom>
          <a:noFill/>
        </p:spPr>
        <p:txBody>
          <a:bodyPr wrap="square" rtlCol="0">
            <a:spAutoFit/>
          </a:bodyPr>
          <a:lstStyle/>
          <a:p>
            <a:pPr algn="ctr">
              <a:lnSpc>
                <a:spcPts val="6000"/>
              </a:lnSpc>
            </a:pPr>
            <a:r>
              <a:rPr kumimoji="1" lang="ja-JP" altLang="en-US" sz="4400" dirty="0">
                <a:latin typeface="HGP創英角ｺﾞｼｯｸUB" panose="020B0900000000000000" pitchFamily="50" charset="-128"/>
                <a:ea typeface="HGP創英角ｺﾞｼｯｸUB" panose="020B0900000000000000" pitchFamily="50" charset="-128"/>
              </a:rPr>
              <a:t>地球がだんだん</a:t>
            </a:r>
            <a:endParaRPr kumimoji="1" lang="en-US" altLang="ja-JP" sz="4400" dirty="0">
              <a:latin typeface="HGP創英角ｺﾞｼｯｸUB" panose="020B0900000000000000" pitchFamily="50" charset="-128"/>
              <a:ea typeface="HGP創英角ｺﾞｼｯｸUB" panose="020B0900000000000000" pitchFamily="50" charset="-128"/>
            </a:endParaRPr>
          </a:p>
          <a:p>
            <a:pPr algn="ctr">
              <a:lnSpc>
                <a:spcPts val="6000"/>
              </a:lnSpc>
            </a:pPr>
            <a:r>
              <a:rPr kumimoji="1" lang="ja-JP" altLang="en-US" sz="4400" dirty="0">
                <a:solidFill>
                  <a:srgbClr val="FF0000"/>
                </a:solidFill>
                <a:latin typeface="HGP創英角ｺﾞｼｯｸUB" panose="020B0900000000000000" pitchFamily="50" charset="-128"/>
                <a:ea typeface="HGP創英角ｺﾞｼｯｸUB" panose="020B0900000000000000" pitchFamily="50" charset="-128"/>
              </a:rPr>
              <a:t>あたたかくなっていく</a:t>
            </a:r>
            <a:r>
              <a:rPr kumimoji="1" lang="ja-JP" altLang="en-US" sz="4400" dirty="0">
                <a:latin typeface="HGP創英角ｺﾞｼｯｸUB" panose="020B0900000000000000" pitchFamily="50" charset="-128"/>
                <a:ea typeface="HGP創英角ｺﾞｼｯｸUB" panose="020B0900000000000000" pitchFamily="50" charset="-128"/>
              </a:rPr>
              <a:t>こと</a:t>
            </a:r>
          </a:p>
        </p:txBody>
      </p:sp>
      <p:grpSp>
        <p:nvGrpSpPr>
          <p:cNvPr id="15" name="グループ化 14">
            <a:extLst>
              <a:ext uri="{FF2B5EF4-FFF2-40B4-BE49-F238E27FC236}">
                <a16:creationId xmlns:a16="http://schemas.microsoft.com/office/drawing/2014/main" id="{4CCA5094-B4B1-8239-1E99-77C124104001}"/>
              </a:ext>
            </a:extLst>
          </p:cNvPr>
          <p:cNvGrpSpPr/>
          <p:nvPr/>
        </p:nvGrpSpPr>
        <p:grpSpPr>
          <a:xfrm>
            <a:off x="789544" y="3356992"/>
            <a:ext cx="7480967" cy="3316370"/>
            <a:chOff x="827584" y="3356992"/>
            <a:chExt cx="7480967" cy="3316370"/>
          </a:xfrm>
        </p:grpSpPr>
        <p:pic>
          <p:nvPicPr>
            <p:cNvPr id="12" name="図 11">
              <a:extLst>
                <a:ext uri="{FF2B5EF4-FFF2-40B4-BE49-F238E27FC236}">
                  <a16:creationId xmlns:a16="http://schemas.microsoft.com/office/drawing/2014/main" id="{7CB60D89-75A0-84F2-2023-D5F3575904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3429031"/>
              <a:ext cx="2870419" cy="3153600"/>
            </a:xfrm>
            <a:prstGeom prst="rect">
              <a:avLst/>
            </a:prstGeom>
          </p:spPr>
        </p:pic>
        <p:pic>
          <p:nvPicPr>
            <p:cNvPr id="13" name="図 12">
              <a:extLst>
                <a:ext uri="{FF2B5EF4-FFF2-40B4-BE49-F238E27FC236}">
                  <a16:creationId xmlns:a16="http://schemas.microsoft.com/office/drawing/2014/main" id="{82917775-1A09-5285-ECB2-A884B05811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132" y="3356992"/>
              <a:ext cx="2870419" cy="3316370"/>
            </a:xfrm>
            <a:prstGeom prst="rect">
              <a:avLst/>
            </a:prstGeom>
          </p:spPr>
        </p:pic>
      </p:grpSp>
      <p:pic>
        <p:nvPicPr>
          <p:cNvPr id="3" name="図 2">
            <a:extLst>
              <a:ext uri="{FF2B5EF4-FFF2-40B4-BE49-F238E27FC236}">
                <a16:creationId xmlns:a16="http://schemas.microsoft.com/office/drawing/2014/main" id="{A386BD12-1134-CD78-994B-F9E146837EDA}"/>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257570">
            <a:off x="3864565" y="4513413"/>
            <a:ext cx="1677145" cy="984835"/>
          </a:xfrm>
          <a:prstGeom prst="rect">
            <a:avLst/>
          </a:prstGeom>
        </p:spPr>
      </p:pic>
      <p:sp>
        <p:nvSpPr>
          <p:cNvPr id="6" name="タイトル 5">
            <a:extLst>
              <a:ext uri="{FF2B5EF4-FFF2-40B4-BE49-F238E27FC236}">
                <a16:creationId xmlns:a16="http://schemas.microsoft.com/office/drawing/2014/main" id="{66DD4F68-6117-FDFE-3E4B-CB254245DA6A}"/>
              </a:ext>
            </a:extLst>
          </p:cNvPr>
          <p:cNvSpPr>
            <a:spLocks noGrp="1"/>
          </p:cNvSpPr>
          <p:nvPr>
            <p:ph type="title"/>
          </p:nvPr>
        </p:nvSpPr>
        <p:spPr/>
        <p:txBody>
          <a:bodyPr/>
          <a:lstStyle/>
          <a:p>
            <a:endParaRPr lang="ja-JP" altLang="en-US"/>
          </a:p>
        </p:txBody>
      </p:sp>
      <p:sp>
        <p:nvSpPr>
          <p:cNvPr id="7" name="タイトル 1">
            <a:extLst>
              <a:ext uri="{FF2B5EF4-FFF2-40B4-BE49-F238E27FC236}">
                <a16:creationId xmlns:a16="http://schemas.microsoft.com/office/drawing/2014/main" id="{C8BBB95B-80A8-A815-DD2D-DCA304EB39D7}"/>
              </a:ext>
            </a:extLst>
          </p:cNvPr>
          <p:cNvSpPr txBox="1">
            <a:spLocks/>
          </p:cNvSpPr>
          <p:nvPr/>
        </p:nvSpPr>
        <p:spPr>
          <a:xfrm>
            <a:off x="0" y="-27385"/>
            <a:ext cx="9144000" cy="1548173"/>
          </a:xfrm>
          <a:prstGeom prst="rect">
            <a:avLst/>
          </a:prstGeom>
          <a:solidFill>
            <a:schemeClr val="accent2">
              <a:lumMod val="60000"/>
              <a:lumOff val="40000"/>
            </a:schemeClr>
          </a:solidFill>
        </p:spPr>
        <p:txBody>
          <a:bodyPr vert="horz" lIns="91440" tIns="45720" rIns="91440" bIns="45720" rtlCol="0" anchor="ctr">
            <a:normAutofit/>
          </a:bodyPr>
          <a:lstStyle>
            <a:lvl1pPr algn="ctr" defTabSz="914400" rtl="0" eaLnBrk="1" latinLnBrk="0" hangingPunct="1">
              <a:spcBef>
                <a:spcPct val="0"/>
              </a:spcBef>
              <a:buNone/>
              <a:defRPr kumimoji="1" sz="4400" b="1" kern="1200" cap="none" spc="0" baseline="0">
                <a:ln w="19050">
                  <a:solidFill>
                    <a:schemeClr val="bg1"/>
                  </a:solidFill>
                </a:ln>
                <a:solidFill>
                  <a:srgbClr val="00133A"/>
                </a:solidFill>
                <a:effectLst/>
                <a:latin typeface="+mj-lt"/>
                <a:ea typeface="+mj-ea"/>
                <a:cs typeface="Tahoma" pitchFamily="34" charset="0"/>
              </a:defRPr>
            </a:lvl1pPr>
          </a:lstStyle>
          <a:p>
            <a:r>
              <a:rPr lang="ja-JP" altLang="en-US" sz="3800"/>
              <a:t>地球温暖化ってなんだろう？</a:t>
            </a:r>
            <a:endParaRPr lang="ja-JP" altLang="en-US" sz="3800" dirty="0"/>
          </a:p>
        </p:txBody>
      </p:sp>
      <p:sp>
        <p:nvSpPr>
          <p:cNvPr id="8" name="テキスト ボックス 7">
            <a:extLst>
              <a:ext uri="{FF2B5EF4-FFF2-40B4-BE49-F238E27FC236}">
                <a16:creationId xmlns:a16="http://schemas.microsoft.com/office/drawing/2014/main" id="{C86AEC94-3B82-7EC6-88FE-6DA8FD91EB4E}"/>
              </a:ext>
            </a:extLst>
          </p:cNvPr>
          <p:cNvSpPr txBox="1"/>
          <p:nvPr/>
        </p:nvSpPr>
        <p:spPr>
          <a:xfrm>
            <a:off x="2834992" y="188640"/>
            <a:ext cx="764900" cy="369332"/>
          </a:xfrm>
          <a:prstGeom prst="rect">
            <a:avLst/>
          </a:prstGeom>
          <a:noFill/>
        </p:spPr>
        <p:txBody>
          <a:bodyPr wrap="square" rtlCol="0">
            <a:spAutoFit/>
          </a:bodyPr>
          <a:lstStyle/>
          <a:p>
            <a:r>
              <a:rPr kumimoji="1" lang="ja-JP" altLang="en-US" sz="1800" dirty="0"/>
              <a:t>だん</a:t>
            </a:r>
            <a:endParaRPr kumimoji="1" lang="ja-JP" altLang="en-US" dirty="0"/>
          </a:p>
        </p:txBody>
      </p:sp>
    </p:spTree>
    <p:extLst>
      <p:ext uri="{BB962C8B-B14F-4D97-AF65-F5344CB8AC3E}">
        <p14:creationId xmlns:p14="http://schemas.microsoft.com/office/powerpoint/2010/main" val="2030461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0" y="-27385"/>
            <a:ext cx="9144000" cy="1548173"/>
          </a:xfrm>
          <a:solidFill>
            <a:schemeClr val="accent2">
              <a:lumMod val="60000"/>
              <a:lumOff val="40000"/>
            </a:schemeClr>
          </a:solidFill>
        </p:spPr>
        <p:txBody>
          <a:bodyPr>
            <a:normAutofit/>
          </a:bodyPr>
          <a:lstStyle/>
          <a:p>
            <a:r>
              <a:rPr lang="ja-JP" altLang="en-US" sz="3800" dirty="0"/>
              <a:t>地球温暖化ってなんだろう？</a:t>
            </a:r>
            <a:endParaRPr kumimoji="1" lang="ja-JP" altLang="en-US" sz="3800" dirty="0"/>
          </a:p>
        </p:txBody>
      </p:sp>
      <p:sp>
        <p:nvSpPr>
          <p:cNvPr id="2" name="テキスト ボックス 1">
            <a:extLst>
              <a:ext uri="{FF2B5EF4-FFF2-40B4-BE49-F238E27FC236}">
                <a16:creationId xmlns:a16="http://schemas.microsoft.com/office/drawing/2014/main" id="{EBF6B638-7B7E-4A87-860C-D1C997402E1F}"/>
              </a:ext>
            </a:extLst>
          </p:cNvPr>
          <p:cNvSpPr txBox="1"/>
          <p:nvPr/>
        </p:nvSpPr>
        <p:spPr>
          <a:xfrm>
            <a:off x="2834992" y="188640"/>
            <a:ext cx="764900" cy="369332"/>
          </a:xfrm>
          <a:prstGeom prst="rect">
            <a:avLst/>
          </a:prstGeom>
          <a:noFill/>
        </p:spPr>
        <p:txBody>
          <a:bodyPr wrap="square" rtlCol="0">
            <a:spAutoFit/>
          </a:bodyPr>
          <a:lstStyle/>
          <a:p>
            <a:r>
              <a:rPr kumimoji="1" lang="ja-JP" altLang="en-US" sz="1800" dirty="0"/>
              <a:t>だん</a:t>
            </a:r>
            <a:endParaRPr kumimoji="1" lang="ja-JP" altLang="en-US" dirty="0"/>
          </a:p>
        </p:txBody>
      </p:sp>
      <p:grpSp>
        <p:nvGrpSpPr>
          <p:cNvPr id="3" name="グループ化 2">
            <a:extLst>
              <a:ext uri="{FF2B5EF4-FFF2-40B4-BE49-F238E27FC236}">
                <a16:creationId xmlns:a16="http://schemas.microsoft.com/office/drawing/2014/main" id="{A56FD120-2FA9-4670-8F63-319164B91CB8}"/>
              </a:ext>
            </a:extLst>
          </p:cNvPr>
          <p:cNvGrpSpPr/>
          <p:nvPr/>
        </p:nvGrpSpPr>
        <p:grpSpPr>
          <a:xfrm>
            <a:off x="3544286" y="1737420"/>
            <a:ext cx="5471967" cy="3298975"/>
            <a:chOff x="3544286" y="1737420"/>
            <a:chExt cx="5471967" cy="3298975"/>
          </a:xfrm>
        </p:grpSpPr>
        <p:sp>
          <p:nvSpPr>
            <p:cNvPr id="22" name="テキスト ボックス 21">
              <a:extLst>
                <a:ext uri="{FF2B5EF4-FFF2-40B4-BE49-F238E27FC236}">
                  <a16:creationId xmlns:a16="http://schemas.microsoft.com/office/drawing/2014/main" id="{B8104E31-91BE-4E53-88B9-DCF94962E584}"/>
                </a:ext>
              </a:extLst>
            </p:cNvPr>
            <p:cNvSpPr txBox="1"/>
            <p:nvPr/>
          </p:nvSpPr>
          <p:spPr>
            <a:xfrm>
              <a:off x="5240860" y="4513175"/>
              <a:ext cx="3775393" cy="523220"/>
            </a:xfrm>
            <a:prstGeom prst="rect">
              <a:avLst/>
            </a:prstGeom>
            <a:noFill/>
          </p:spPr>
          <p:txBody>
            <a:bodyPr wrap="none" rtlCol="0">
              <a:spAutoFit/>
            </a:bodyPr>
            <a:lstStyle/>
            <a:p>
              <a:r>
                <a:rPr kumimoji="1" lang="ja-JP" altLang="en-US" sz="2800" dirty="0">
                  <a:latin typeface="ＭＳ ゴシック" panose="020B0609070205080204" pitchFamily="49" charset="-128"/>
                  <a:ea typeface="ＭＳ ゴシック" panose="020B0609070205080204" pitchFamily="49" charset="-128"/>
                </a:rPr>
                <a:t>地球をあたためるガス</a:t>
              </a:r>
            </a:p>
          </p:txBody>
        </p:sp>
        <p:sp>
          <p:nvSpPr>
            <p:cNvPr id="27" name="矢印: 右 26">
              <a:extLst>
                <a:ext uri="{FF2B5EF4-FFF2-40B4-BE49-F238E27FC236}">
                  <a16:creationId xmlns:a16="http://schemas.microsoft.com/office/drawing/2014/main" id="{53BB41DD-1656-4FDF-AAB8-9B42D3BC4AD2}"/>
                </a:ext>
              </a:extLst>
            </p:cNvPr>
            <p:cNvSpPr/>
            <p:nvPr/>
          </p:nvSpPr>
          <p:spPr>
            <a:xfrm rot="14185361">
              <a:off x="5318641" y="3156265"/>
              <a:ext cx="2214557" cy="558271"/>
            </a:xfrm>
            <a:prstGeom prst="rightArrow">
              <a:avLst/>
            </a:prstGeom>
            <a:solidFill>
              <a:schemeClr val="accent6">
                <a:lumMod val="75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48B44D92-9B50-4E45-B98C-D24E56B5FFB4}"/>
                </a:ext>
              </a:extLst>
            </p:cNvPr>
            <p:cNvSpPr/>
            <p:nvPr/>
          </p:nvSpPr>
          <p:spPr>
            <a:xfrm>
              <a:off x="3544286" y="1737420"/>
              <a:ext cx="2460244" cy="8611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 name="グループ化 7">
            <a:extLst>
              <a:ext uri="{FF2B5EF4-FFF2-40B4-BE49-F238E27FC236}">
                <a16:creationId xmlns:a16="http://schemas.microsoft.com/office/drawing/2014/main" id="{B9387EF9-2E89-77AB-D4A6-28A3639B77C3}"/>
              </a:ext>
            </a:extLst>
          </p:cNvPr>
          <p:cNvGrpSpPr/>
          <p:nvPr/>
        </p:nvGrpSpPr>
        <p:grpSpPr>
          <a:xfrm>
            <a:off x="2157592" y="1771316"/>
            <a:ext cx="3805192" cy="2473223"/>
            <a:chOff x="2157592" y="1771316"/>
            <a:chExt cx="3805192" cy="2473223"/>
          </a:xfrm>
        </p:grpSpPr>
        <p:sp>
          <p:nvSpPr>
            <p:cNvPr id="25" name="矢印: 右 24">
              <a:extLst>
                <a:ext uri="{FF2B5EF4-FFF2-40B4-BE49-F238E27FC236}">
                  <a16:creationId xmlns:a16="http://schemas.microsoft.com/office/drawing/2014/main" id="{32D5EA36-B963-425D-9802-7019C84B1026}"/>
                </a:ext>
              </a:extLst>
            </p:cNvPr>
            <p:cNvSpPr/>
            <p:nvPr/>
          </p:nvSpPr>
          <p:spPr>
            <a:xfrm flipH="1">
              <a:off x="2157592" y="2474017"/>
              <a:ext cx="1303202" cy="8611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grpSp>
          <p:nvGrpSpPr>
            <p:cNvPr id="6" name="グループ化 5">
              <a:extLst>
                <a:ext uri="{FF2B5EF4-FFF2-40B4-BE49-F238E27FC236}">
                  <a16:creationId xmlns:a16="http://schemas.microsoft.com/office/drawing/2014/main" id="{B46180DE-560B-47BB-9F52-2BFF6E4B3CE7}"/>
                </a:ext>
              </a:extLst>
            </p:cNvPr>
            <p:cNvGrpSpPr/>
            <p:nvPr/>
          </p:nvGrpSpPr>
          <p:grpSpPr>
            <a:xfrm>
              <a:off x="3502540" y="1771316"/>
              <a:ext cx="2460244" cy="2473223"/>
              <a:chOff x="3502540" y="1771316"/>
              <a:chExt cx="2460244" cy="2473223"/>
            </a:xfrm>
          </p:grpSpPr>
          <p:pic>
            <p:nvPicPr>
              <p:cNvPr id="21" name="図 20">
                <a:extLst>
                  <a:ext uri="{FF2B5EF4-FFF2-40B4-BE49-F238E27FC236}">
                    <a16:creationId xmlns:a16="http://schemas.microsoft.com/office/drawing/2014/main" id="{AD2146A0-F522-4AA9-BF4B-BA26489527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2540" y="1771316"/>
                <a:ext cx="2460244" cy="2288027"/>
              </a:xfrm>
              <a:prstGeom prst="rect">
                <a:avLst/>
              </a:prstGeom>
            </p:spPr>
          </p:pic>
          <p:sp>
            <p:nvSpPr>
              <p:cNvPr id="32" name="テキスト ボックス 31">
                <a:extLst>
                  <a:ext uri="{FF2B5EF4-FFF2-40B4-BE49-F238E27FC236}">
                    <a16:creationId xmlns:a16="http://schemas.microsoft.com/office/drawing/2014/main" id="{C0D1F874-02FB-402A-94C7-4BBA43B7EC37}"/>
                  </a:ext>
                </a:extLst>
              </p:cNvPr>
              <p:cNvSpPr txBox="1"/>
              <p:nvPr/>
            </p:nvSpPr>
            <p:spPr>
              <a:xfrm>
                <a:off x="4104994" y="3875207"/>
                <a:ext cx="1338828" cy="369332"/>
              </a:xfrm>
              <a:prstGeom prst="rect">
                <a:avLst/>
              </a:prstGeom>
              <a:noFill/>
            </p:spPr>
            <p:txBody>
              <a:bodyPr wrap="none" rtlCol="0">
                <a:spAutoFit/>
              </a:bodyPr>
              <a:lstStyle/>
              <a:p>
                <a:r>
                  <a:rPr lang="ja-JP" altLang="en-US" dirty="0">
                    <a:latin typeface="ＭＳ ゴシック" panose="020B0609070205080204" pitchFamily="49" charset="-128"/>
                    <a:ea typeface="ＭＳ ゴシック" panose="020B0609070205080204" pitchFamily="49" charset="-128"/>
                  </a:rPr>
                  <a:t>火力発電所</a:t>
                </a:r>
                <a:endParaRPr kumimoji="1" lang="ja-JP" altLang="en-US" dirty="0">
                  <a:latin typeface="ＭＳ ゴシック" panose="020B0609070205080204" pitchFamily="49" charset="-128"/>
                  <a:ea typeface="ＭＳ ゴシック" panose="020B0609070205080204" pitchFamily="49" charset="-128"/>
                </a:endParaRPr>
              </a:p>
            </p:txBody>
          </p:sp>
        </p:grpSp>
      </p:grpSp>
      <p:grpSp>
        <p:nvGrpSpPr>
          <p:cNvPr id="5" name="グループ化 4">
            <a:extLst>
              <a:ext uri="{FF2B5EF4-FFF2-40B4-BE49-F238E27FC236}">
                <a16:creationId xmlns:a16="http://schemas.microsoft.com/office/drawing/2014/main" id="{141AEF37-3693-4B6F-93BF-C9870FE530A0}"/>
              </a:ext>
            </a:extLst>
          </p:cNvPr>
          <p:cNvGrpSpPr/>
          <p:nvPr/>
        </p:nvGrpSpPr>
        <p:grpSpPr>
          <a:xfrm>
            <a:off x="3482335" y="4428458"/>
            <a:ext cx="2712659" cy="2183364"/>
            <a:chOff x="3482335" y="4428458"/>
            <a:chExt cx="2712659" cy="2183364"/>
          </a:xfrm>
        </p:grpSpPr>
        <p:sp>
          <p:nvSpPr>
            <p:cNvPr id="28" name="矢印: 右 27">
              <a:extLst>
                <a:ext uri="{FF2B5EF4-FFF2-40B4-BE49-F238E27FC236}">
                  <a16:creationId xmlns:a16="http://schemas.microsoft.com/office/drawing/2014/main" id="{343D380A-1D05-45B5-B80D-A118D117B499}"/>
                </a:ext>
              </a:extLst>
            </p:cNvPr>
            <p:cNvSpPr/>
            <p:nvPr/>
          </p:nvSpPr>
          <p:spPr>
            <a:xfrm rot="9375885">
              <a:off x="5063405" y="5256014"/>
              <a:ext cx="1131589" cy="542704"/>
            </a:xfrm>
            <a:prstGeom prst="rightArrow">
              <a:avLst/>
            </a:prstGeom>
            <a:solidFill>
              <a:schemeClr val="accent6">
                <a:lumMod val="75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345A6CC9-5F4C-49B0-BA1C-496D2B78B317}"/>
                </a:ext>
              </a:extLst>
            </p:cNvPr>
            <p:cNvSpPr/>
            <p:nvPr/>
          </p:nvSpPr>
          <p:spPr>
            <a:xfrm>
              <a:off x="3482335" y="4428458"/>
              <a:ext cx="1511731" cy="21833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 name="グループ化 8">
            <a:extLst>
              <a:ext uri="{FF2B5EF4-FFF2-40B4-BE49-F238E27FC236}">
                <a16:creationId xmlns:a16="http://schemas.microsoft.com/office/drawing/2014/main" id="{C7DB4530-33EA-F1A2-35BD-612F376E1E20}"/>
              </a:ext>
            </a:extLst>
          </p:cNvPr>
          <p:cNvGrpSpPr/>
          <p:nvPr/>
        </p:nvGrpSpPr>
        <p:grpSpPr>
          <a:xfrm>
            <a:off x="387488" y="2021788"/>
            <a:ext cx="2031325" cy="2062702"/>
            <a:chOff x="387488" y="2021788"/>
            <a:chExt cx="2031325" cy="2062702"/>
          </a:xfrm>
        </p:grpSpPr>
        <p:pic>
          <p:nvPicPr>
            <p:cNvPr id="17" name="図 16">
              <a:extLst>
                <a:ext uri="{FF2B5EF4-FFF2-40B4-BE49-F238E27FC236}">
                  <a16:creationId xmlns:a16="http://schemas.microsoft.com/office/drawing/2014/main" id="{CD3F8117-DD32-4475-9391-3D87715BC1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168" y="2021788"/>
              <a:ext cx="1369749" cy="1693370"/>
            </a:xfrm>
            <a:prstGeom prst="rect">
              <a:avLst/>
            </a:prstGeom>
          </p:spPr>
        </p:pic>
        <p:sp>
          <p:nvSpPr>
            <p:cNvPr id="7" name="テキスト ボックス 6">
              <a:extLst>
                <a:ext uri="{FF2B5EF4-FFF2-40B4-BE49-F238E27FC236}">
                  <a16:creationId xmlns:a16="http://schemas.microsoft.com/office/drawing/2014/main" id="{4BC75817-FD90-6A0D-2B84-36D7CDCABA18}"/>
                </a:ext>
              </a:extLst>
            </p:cNvPr>
            <p:cNvSpPr txBox="1"/>
            <p:nvPr/>
          </p:nvSpPr>
          <p:spPr>
            <a:xfrm>
              <a:off x="387488" y="3715158"/>
              <a:ext cx="2031325" cy="369332"/>
            </a:xfrm>
            <a:prstGeom prst="rect">
              <a:avLst/>
            </a:prstGeom>
            <a:noFill/>
          </p:spPr>
          <p:txBody>
            <a:bodyPr wrap="none" rtlCol="0">
              <a:spAutoFit/>
            </a:bodyPr>
            <a:lstStyle/>
            <a:p>
              <a:r>
                <a:rPr kumimoji="1" lang="ja-JP" altLang="en-US" dirty="0">
                  <a:latin typeface="ＭＳ ゴシック" panose="020B0609070205080204" pitchFamily="49" charset="-128"/>
                  <a:ea typeface="ＭＳ ゴシック" panose="020B0609070205080204" pitchFamily="49" charset="-128"/>
                </a:rPr>
                <a:t>電気はどこから？</a:t>
              </a:r>
            </a:p>
          </p:txBody>
        </p:sp>
      </p:grpSp>
      <p:grpSp>
        <p:nvGrpSpPr>
          <p:cNvPr id="10" name="グループ化 9">
            <a:extLst>
              <a:ext uri="{FF2B5EF4-FFF2-40B4-BE49-F238E27FC236}">
                <a16:creationId xmlns:a16="http://schemas.microsoft.com/office/drawing/2014/main" id="{8BBA2C44-B158-4255-75F2-8BF969260230}"/>
              </a:ext>
            </a:extLst>
          </p:cNvPr>
          <p:cNvGrpSpPr>
            <a:grpSpLocks noChangeAspect="1"/>
          </p:cNvGrpSpPr>
          <p:nvPr/>
        </p:nvGrpSpPr>
        <p:grpSpPr>
          <a:xfrm>
            <a:off x="1164970" y="4388281"/>
            <a:ext cx="3888948" cy="1924325"/>
            <a:chOff x="1014509" y="4091844"/>
            <a:chExt cx="4500568" cy="2226966"/>
          </a:xfrm>
        </p:grpSpPr>
        <p:pic>
          <p:nvPicPr>
            <p:cNvPr id="11" name="図 10">
              <a:extLst>
                <a:ext uri="{FF2B5EF4-FFF2-40B4-BE49-F238E27FC236}">
                  <a16:creationId xmlns:a16="http://schemas.microsoft.com/office/drawing/2014/main" id="{4870EEAC-F71D-5B5F-A0EB-B00BD9DE77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509" y="4091844"/>
              <a:ext cx="2848014" cy="2226966"/>
            </a:xfrm>
            <a:prstGeom prst="rect">
              <a:avLst/>
            </a:prstGeom>
          </p:spPr>
        </p:pic>
        <p:pic>
          <p:nvPicPr>
            <p:cNvPr id="12" name="図 11" descr="山々の黒い影&#10;&#10;AI 生成コンテンツは誤りを含む可能性があります。">
              <a:extLst>
                <a:ext uri="{FF2B5EF4-FFF2-40B4-BE49-F238E27FC236}">
                  <a16:creationId xmlns:a16="http://schemas.microsoft.com/office/drawing/2014/main" id="{85FE6F7F-76AD-F418-4525-0E1AA904E947}"/>
                </a:ext>
              </a:extLst>
            </p:cNvPr>
            <p:cNvPicPr>
              <a:picLocks noChangeAspect="1"/>
            </p:cNvPicPr>
            <p:nvPr/>
          </p:nvPicPr>
          <p:blipFill>
            <a:blip r:embed="rId6"/>
            <a:stretch>
              <a:fillRect/>
            </a:stretch>
          </p:blipFill>
          <p:spPr>
            <a:xfrm>
              <a:off x="3733653" y="4541690"/>
              <a:ext cx="1781424" cy="1495634"/>
            </a:xfrm>
            <a:prstGeom prst="rect">
              <a:avLst/>
            </a:prstGeom>
          </p:spPr>
        </p:pic>
      </p:grpSp>
    </p:spTree>
    <p:extLst>
      <p:ext uri="{BB962C8B-B14F-4D97-AF65-F5344CB8AC3E}">
        <p14:creationId xmlns:p14="http://schemas.microsoft.com/office/powerpoint/2010/main" val="165845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B584E-B941-F5C7-4100-F4FCE76AD2B3}"/>
            </a:ext>
          </a:extLst>
        </p:cNvPr>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A9948604-2EEA-6367-0548-0DC1947B69A7}"/>
              </a:ext>
            </a:extLst>
          </p:cNvPr>
          <p:cNvGrpSpPr/>
          <p:nvPr/>
        </p:nvGrpSpPr>
        <p:grpSpPr>
          <a:xfrm>
            <a:off x="311824" y="4288489"/>
            <a:ext cx="2995905" cy="2412000"/>
            <a:chOff x="185318" y="3930061"/>
            <a:chExt cx="2995905" cy="2412000"/>
          </a:xfrm>
        </p:grpSpPr>
        <p:sp>
          <p:nvSpPr>
            <p:cNvPr id="6" name="楕円 5">
              <a:extLst>
                <a:ext uri="{FF2B5EF4-FFF2-40B4-BE49-F238E27FC236}">
                  <a16:creationId xmlns:a16="http://schemas.microsoft.com/office/drawing/2014/main" id="{36ED7C05-1968-5C2A-4EB0-2596C33642AD}"/>
                </a:ext>
              </a:extLst>
            </p:cNvPr>
            <p:cNvSpPr/>
            <p:nvPr/>
          </p:nvSpPr>
          <p:spPr>
            <a:xfrm>
              <a:off x="185318" y="3930061"/>
              <a:ext cx="2995905" cy="2412000"/>
            </a:xfrm>
            <a:prstGeom prst="ellipse">
              <a:avLst/>
            </a:prstGeom>
            <a:solidFill>
              <a:schemeClr val="bg1"/>
            </a:solidFill>
            <a:ln w="22225">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丸ｺﾞｼｯｸM-PRO" panose="020F0600000000000000" pitchFamily="50" charset="-128"/>
                <a:ea typeface="HG丸ｺﾞｼｯｸM-PRO" panose="020F0600000000000000" pitchFamily="50" charset="-128"/>
              </a:endParaRPr>
            </a:p>
          </p:txBody>
        </p:sp>
        <p:pic>
          <p:nvPicPr>
            <p:cNvPr id="7" name="図 6">
              <a:extLst>
                <a:ext uri="{FF2B5EF4-FFF2-40B4-BE49-F238E27FC236}">
                  <a16:creationId xmlns:a16="http://schemas.microsoft.com/office/drawing/2014/main" id="{DFBFD748-2930-A14D-A16F-295E433C68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877" y="4014194"/>
              <a:ext cx="2078132" cy="2173188"/>
            </a:xfrm>
            <a:prstGeom prst="rect">
              <a:avLst/>
            </a:prstGeom>
            <a:ln w="19050">
              <a:noFill/>
            </a:ln>
          </p:spPr>
        </p:pic>
      </p:grpSp>
      <p:sp>
        <p:nvSpPr>
          <p:cNvPr id="4" name="タイトル 1">
            <a:extLst>
              <a:ext uri="{FF2B5EF4-FFF2-40B4-BE49-F238E27FC236}">
                <a16:creationId xmlns:a16="http://schemas.microsoft.com/office/drawing/2014/main" id="{CE99FCFE-159D-C8D3-EC47-0C7ABEE21B8B}"/>
              </a:ext>
            </a:extLst>
          </p:cNvPr>
          <p:cNvSpPr>
            <a:spLocks noGrp="1"/>
          </p:cNvSpPr>
          <p:nvPr>
            <p:ph type="title"/>
          </p:nvPr>
        </p:nvSpPr>
        <p:spPr>
          <a:xfrm>
            <a:off x="0" y="-27385"/>
            <a:ext cx="9144000" cy="1548173"/>
          </a:xfrm>
          <a:solidFill>
            <a:schemeClr val="accent2">
              <a:lumMod val="60000"/>
              <a:lumOff val="40000"/>
            </a:schemeClr>
          </a:solidFill>
        </p:spPr>
        <p:txBody>
          <a:bodyPr>
            <a:normAutofit/>
          </a:bodyPr>
          <a:lstStyle/>
          <a:p>
            <a:r>
              <a:rPr lang="ja-JP" altLang="en-US" sz="3800" dirty="0"/>
              <a:t>地球温暖化ってなんだろう？</a:t>
            </a:r>
            <a:endParaRPr kumimoji="1" lang="ja-JP" altLang="en-US" sz="3800" dirty="0"/>
          </a:p>
        </p:txBody>
      </p:sp>
      <p:sp>
        <p:nvSpPr>
          <p:cNvPr id="2" name="テキスト ボックス 1">
            <a:extLst>
              <a:ext uri="{FF2B5EF4-FFF2-40B4-BE49-F238E27FC236}">
                <a16:creationId xmlns:a16="http://schemas.microsoft.com/office/drawing/2014/main" id="{B0599BB9-9F28-EBC5-7B1B-7F2882C29616}"/>
              </a:ext>
            </a:extLst>
          </p:cNvPr>
          <p:cNvSpPr txBox="1"/>
          <p:nvPr/>
        </p:nvSpPr>
        <p:spPr>
          <a:xfrm>
            <a:off x="2834992" y="188640"/>
            <a:ext cx="764900" cy="369332"/>
          </a:xfrm>
          <a:prstGeom prst="rect">
            <a:avLst/>
          </a:prstGeom>
          <a:noFill/>
        </p:spPr>
        <p:txBody>
          <a:bodyPr wrap="square" rtlCol="0">
            <a:spAutoFit/>
          </a:bodyPr>
          <a:lstStyle/>
          <a:p>
            <a:r>
              <a:rPr kumimoji="1" lang="ja-JP" altLang="en-US" sz="1800" dirty="0"/>
              <a:t>だん</a:t>
            </a:r>
            <a:endParaRPr kumimoji="1" lang="ja-JP" altLang="en-US" dirty="0"/>
          </a:p>
        </p:txBody>
      </p:sp>
      <p:grpSp>
        <p:nvGrpSpPr>
          <p:cNvPr id="24" name="グループ化 23">
            <a:extLst>
              <a:ext uri="{FF2B5EF4-FFF2-40B4-BE49-F238E27FC236}">
                <a16:creationId xmlns:a16="http://schemas.microsoft.com/office/drawing/2014/main" id="{9D640AD9-EEB6-F3BA-6CF8-9DF7D6CAEFAF}"/>
              </a:ext>
            </a:extLst>
          </p:cNvPr>
          <p:cNvGrpSpPr>
            <a:grpSpLocks noChangeAspect="1"/>
          </p:cNvGrpSpPr>
          <p:nvPr/>
        </p:nvGrpSpPr>
        <p:grpSpPr>
          <a:xfrm>
            <a:off x="5962777" y="4353326"/>
            <a:ext cx="2995905" cy="2412000"/>
            <a:chOff x="3152855" y="1768548"/>
            <a:chExt cx="2844316" cy="2289943"/>
          </a:xfrm>
        </p:grpSpPr>
        <p:sp>
          <p:nvSpPr>
            <p:cNvPr id="41" name="楕円 40">
              <a:extLst>
                <a:ext uri="{FF2B5EF4-FFF2-40B4-BE49-F238E27FC236}">
                  <a16:creationId xmlns:a16="http://schemas.microsoft.com/office/drawing/2014/main" id="{2089C4A1-B102-EFE3-731D-F6D2403FFC26}"/>
                </a:ext>
              </a:extLst>
            </p:cNvPr>
            <p:cNvSpPr/>
            <p:nvPr/>
          </p:nvSpPr>
          <p:spPr>
            <a:xfrm flipH="1">
              <a:off x="3152855" y="1768548"/>
              <a:ext cx="2844316" cy="2289943"/>
            </a:xfrm>
            <a:prstGeom prst="ellipse">
              <a:avLst/>
            </a:prstGeom>
            <a:solidFill>
              <a:schemeClr val="bg1"/>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2" name="Picture 4" descr="排気ガスのイラスト">
              <a:extLst>
                <a:ext uri="{FF2B5EF4-FFF2-40B4-BE49-F238E27FC236}">
                  <a16:creationId xmlns:a16="http://schemas.microsoft.com/office/drawing/2014/main" id="{C8ACA346-E01F-9531-A25A-7FBBF859A3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354897" y="1912564"/>
              <a:ext cx="2516260" cy="2019299"/>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21" name="グループ化 20">
            <a:extLst>
              <a:ext uri="{FF2B5EF4-FFF2-40B4-BE49-F238E27FC236}">
                <a16:creationId xmlns:a16="http://schemas.microsoft.com/office/drawing/2014/main" id="{0FD29D12-D12D-54CD-E69C-857C343FDC56}"/>
              </a:ext>
            </a:extLst>
          </p:cNvPr>
          <p:cNvGrpSpPr>
            <a:grpSpLocks noChangeAspect="1"/>
          </p:cNvGrpSpPr>
          <p:nvPr/>
        </p:nvGrpSpPr>
        <p:grpSpPr>
          <a:xfrm>
            <a:off x="689070" y="1808048"/>
            <a:ext cx="2995905" cy="2412000"/>
            <a:chOff x="125506" y="1736812"/>
            <a:chExt cx="2844316" cy="2289943"/>
          </a:xfrm>
        </p:grpSpPr>
        <p:sp>
          <p:nvSpPr>
            <p:cNvPr id="38" name="楕円 37">
              <a:extLst>
                <a:ext uri="{FF2B5EF4-FFF2-40B4-BE49-F238E27FC236}">
                  <a16:creationId xmlns:a16="http://schemas.microsoft.com/office/drawing/2014/main" id="{E8C9A5EF-3A3E-9E44-4239-312AC2724589}"/>
                </a:ext>
              </a:extLst>
            </p:cNvPr>
            <p:cNvSpPr/>
            <p:nvPr/>
          </p:nvSpPr>
          <p:spPr>
            <a:xfrm>
              <a:off x="125506" y="1736812"/>
              <a:ext cx="2844316" cy="2289943"/>
            </a:xfrm>
            <a:prstGeom prst="ellipse">
              <a:avLst/>
            </a:prstGeom>
            <a:solidFill>
              <a:schemeClr val="bg1"/>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2" name="グループ化 41">
              <a:extLst>
                <a:ext uri="{FF2B5EF4-FFF2-40B4-BE49-F238E27FC236}">
                  <a16:creationId xmlns:a16="http://schemas.microsoft.com/office/drawing/2014/main" id="{E6302AA0-D90B-CAA5-9379-57319FD3D3F8}"/>
                </a:ext>
              </a:extLst>
            </p:cNvPr>
            <p:cNvGrpSpPr/>
            <p:nvPr/>
          </p:nvGrpSpPr>
          <p:grpSpPr>
            <a:xfrm>
              <a:off x="487556" y="1889623"/>
              <a:ext cx="2145481" cy="1873144"/>
              <a:chOff x="546931" y="1952163"/>
              <a:chExt cx="2145481" cy="1873144"/>
            </a:xfrm>
          </p:grpSpPr>
          <p:pic>
            <p:nvPicPr>
              <p:cNvPr id="35" name="図 34">
                <a:extLst>
                  <a:ext uri="{FF2B5EF4-FFF2-40B4-BE49-F238E27FC236}">
                    <a16:creationId xmlns:a16="http://schemas.microsoft.com/office/drawing/2014/main" id="{387AA3D6-F725-DC38-2A45-4FA7E19CAB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931" y="2023103"/>
                <a:ext cx="2145481" cy="1802204"/>
              </a:xfrm>
              <a:prstGeom prst="rect">
                <a:avLst/>
              </a:prstGeom>
            </p:spPr>
          </p:pic>
          <p:pic>
            <p:nvPicPr>
              <p:cNvPr id="33" name="図 32">
                <a:extLst>
                  <a:ext uri="{FF2B5EF4-FFF2-40B4-BE49-F238E27FC236}">
                    <a16:creationId xmlns:a16="http://schemas.microsoft.com/office/drawing/2014/main" id="{027ABCED-9BB6-C98E-7334-0E76707F79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3628" y="1952163"/>
                <a:ext cx="688832" cy="540733"/>
              </a:xfrm>
              <a:prstGeom prst="rect">
                <a:avLst/>
              </a:prstGeom>
            </p:spPr>
          </p:pic>
          <p:pic>
            <p:nvPicPr>
              <p:cNvPr id="2056" name="Picture 8" descr="ワンセグテレビのイラスト">
                <a:extLst>
                  <a:ext uri="{FF2B5EF4-FFF2-40B4-BE49-F238E27FC236}">
                    <a16:creationId xmlns:a16="http://schemas.microsoft.com/office/drawing/2014/main" id="{11DE984F-5E5C-23EC-54AF-152B09D4CF5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259" t="35823" r="19259" b="27322"/>
              <a:stretch>
                <a:fillRect/>
              </a:stretch>
            </p:blipFill>
            <p:spPr bwMode="auto">
              <a:xfrm>
                <a:off x="1686924" y="2634603"/>
                <a:ext cx="688832" cy="49748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4" name="グループ化 43">
            <a:extLst>
              <a:ext uri="{FF2B5EF4-FFF2-40B4-BE49-F238E27FC236}">
                <a16:creationId xmlns:a16="http://schemas.microsoft.com/office/drawing/2014/main" id="{08A90E43-6347-14C7-D23D-8927707CE018}"/>
              </a:ext>
            </a:extLst>
          </p:cNvPr>
          <p:cNvGrpSpPr/>
          <p:nvPr/>
        </p:nvGrpSpPr>
        <p:grpSpPr>
          <a:xfrm>
            <a:off x="5459027" y="1859825"/>
            <a:ext cx="2995905" cy="2412000"/>
            <a:chOff x="5459027" y="1859825"/>
            <a:chExt cx="2995905" cy="2412000"/>
          </a:xfrm>
        </p:grpSpPr>
        <p:sp>
          <p:nvSpPr>
            <p:cNvPr id="39" name="楕円 38">
              <a:extLst>
                <a:ext uri="{FF2B5EF4-FFF2-40B4-BE49-F238E27FC236}">
                  <a16:creationId xmlns:a16="http://schemas.microsoft.com/office/drawing/2014/main" id="{8F1A2F3C-355D-F761-AA5D-FF2EE8F2A68E}"/>
                </a:ext>
              </a:extLst>
            </p:cNvPr>
            <p:cNvSpPr/>
            <p:nvPr/>
          </p:nvSpPr>
          <p:spPr>
            <a:xfrm>
              <a:off x="5459027" y="1859825"/>
              <a:ext cx="2995905" cy="2412000"/>
            </a:xfrm>
            <a:prstGeom prst="ellipse">
              <a:avLst/>
            </a:prstGeom>
            <a:solidFill>
              <a:schemeClr val="bg1"/>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3" name="図 42">
              <a:extLst>
                <a:ext uri="{FF2B5EF4-FFF2-40B4-BE49-F238E27FC236}">
                  <a16:creationId xmlns:a16="http://schemas.microsoft.com/office/drawing/2014/main" id="{D987782A-B3AA-AF4B-EADE-63839A78C0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81519" y="2101516"/>
              <a:ext cx="1750920" cy="1996663"/>
            </a:xfrm>
            <a:prstGeom prst="rect">
              <a:avLst/>
            </a:prstGeom>
          </p:spPr>
        </p:pic>
      </p:grpSp>
      <p:grpSp>
        <p:nvGrpSpPr>
          <p:cNvPr id="22" name="グループ化 21">
            <a:extLst>
              <a:ext uri="{FF2B5EF4-FFF2-40B4-BE49-F238E27FC236}">
                <a16:creationId xmlns:a16="http://schemas.microsoft.com/office/drawing/2014/main" id="{77452884-8A2D-453D-5E6C-FD8D8B8E063B}"/>
              </a:ext>
            </a:extLst>
          </p:cNvPr>
          <p:cNvGrpSpPr>
            <a:grpSpLocks noChangeAspect="1"/>
          </p:cNvGrpSpPr>
          <p:nvPr/>
        </p:nvGrpSpPr>
        <p:grpSpPr>
          <a:xfrm>
            <a:off x="2330364" y="1970063"/>
            <a:ext cx="4483273" cy="4483273"/>
            <a:chOff x="2498188" y="2234164"/>
            <a:chExt cx="3898498" cy="3898498"/>
          </a:xfrm>
        </p:grpSpPr>
        <p:sp>
          <p:nvSpPr>
            <p:cNvPr id="26" name="楕円 25">
              <a:extLst>
                <a:ext uri="{FF2B5EF4-FFF2-40B4-BE49-F238E27FC236}">
                  <a16:creationId xmlns:a16="http://schemas.microsoft.com/office/drawing/2014/main" id="{C5347690-0F86-197E-6122-C06565F01BED}"/>
                </a:ext>
              </a:extLst>
            </p:cNvPr>
            <p:cNvSpPr>
              <a:spLocks noChangeAspect="1"/>
            </p:cNvSpPr>
            <p:nvPr/>
          </p:nvSpPr>
          <p:spPr>
            <a:xfrm>
              <a:off x="2498188" y="2234164"/>
              <a:ext cx="3898498" cy="3898498"/>
            </a:xfrm>
            <a:prstGeom prst="ellipse">
              <a:avLst/>
            </a:prstGeom>
            <a:gradFill flip="none" rotWithShape="1">
              <a:gsLst>
                <a:gs pos="50500">
                  <a:srgbClr val="FFDBA3"/>
                </a:gs>
                <a:gs pos="30000">
                  <a:schemeClr val="accent1">
                    <a:lumMod val="5000"/>
                    <a:lumOff val="95000"/>
                  </a:schemeClr>
                </a:gs>
                <a:gs pos="71000">
                  <a:srgbClr val="EE6B44"/>
                </a:gs>
                <a:gs pos="87000">
                  <a:srgbClr val="FFDBA3"/>
                </a:gs>
              </a:gsLst>
              <a:path path="shape">
                <a:fillToRect l="50000" t="50000" r="50000" b="50000"/>
              </a:path>
              <a:tileRect/>
            </a:gradFill>
            <a:ln>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丸ｺﾞｼｯｸM-PRO" panose="020F0600000000000000" pitchFamily="50" charset="-128"/>
                <a:ea typeface="HG丸ｺﾞｼｯｸM-PRO" panose="020F0600000000000000" pitchFamily="50" charset="-128"/>
              </a:endParaRPr>
            </a:p>
          </p:txBody>
        </p:sp>
        <p:sp>
          <p:nvSpPr>
            <p:cNvPr id="27" name="フリーフォーム: 図形 26">
              <a:extLst>
                <a:ext uri="{FF2B5EF4-FFF2-40B4-BE49-F238E27FC236}">
                  <a16:creationId xmlns:a16="http://schemas.microsoft.com/office/drawing/2014/main" id="{19599EA6-9167-832A-BEC8-E14B2AFEBA65}"/>
                </a:ext>
              </a:extLst>
            </p:cNvPr>
            <p:cNvSpPr/>
            <p:nvPr/>
          </p:nvSpPr>
          <p:spPr>
            <a:xfrm>
              <a:off x="3664602" y="2442380"/>
              <a:ext cx="1508294" cy="293546"/>
            </a:xfrm>
            <a:custGeom>
              <a:avLst/>
              <a:gdLst>
                <a:gd name="connsiteX0" fmla="*/ 0 w 2177143"/>
                <a:gd name="connsiteY0" fmla="*/ 380484 h 380484"/>
                <a:gd name="connsiteX1" fmla="*/ 203200 w 2177143"/>
                <a:gd name="connsiteY1" fmla="*/ 133741 h 380484"/>
                <a:gd name="connsiteX2" fmla="*/ 493485 w 2177143"/>
                <a:gd name="connsiteY2" fmla="*/ 177284 h 380484"/>
                <a:gd name="connsiteX3" fmla="*/ 624114 w 2177143"/>
                <a:gd name="connsiteY3" fmla="*/ 61170 h 380484"/>
                <a:gd name="connsiteX4" fmla="*/ 885371 w 2177143"/>
                <a:gd name="connsiteY4" fmla="*/ 162770 h 380484"/>
                <a:gd name="connsiteX5" fmla="*/ 1233714 w 2177143"/>
                <a:gd name="connsiteY5" fmla="*/ 61170 h 380484"/>
                <a:gd name="connsiteX6" fmla="*/ 1524000 w 2177143"/>
                <a:gd name="connsiteY6" fmla="*/ 90198 h 380484"/>
                <a:gd name="connsiteX7" fmla="*/ 1915885 w 2177143"/>
                <a:gd name="connsiteY7" fmla="*/ 3113 h 380484"/>
                <a:gd name="connsiteX8" fmla="*/ 2177143 w 2177143"/>
                <a:gd name="connsiteY8" fmla="*/ 220827 h 38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7143" h="380484">
                  <a:moveTo>
                    <a:pt x="0" y="380484"/>
                  </a:moveTo>
                  <a:cubicBezTo>
                    <a:pt x="60476" y="274046"/>
                    <a:pt x="120953" y="167608"/>
                    <a:pt x="203200" y="133741"/>
                  </a:cubicBezTo>
                  <a:cubicBezTo>
                    <a:pt x="285447" y="99874"/>
                    <a:pt x="423333" y="189379"/>
                    <a:pt x="493485" y="177284"/>
                  </a:cubicBezTo>
                  <a:cubicBezTo>
                    <a:pt x="563637" y="165189"/>
                    <a:pt x="558800" y="63589"/>
                    <a:pt x="624114" y="61170"/>
                  </a:cubicBezTo>
                  <a:cubicBezTo>
                    <a:pt x="689428" y="58751"/>
                    <a:pt x="783771" y="162770"/>
                    <a:pt x="885371" y="162770"/>
                  </a:cubicBezTo>
                  <a:cubicBezTo>
                    <a:pt x="986971" y="162770"/>
                    <a:pt x="1127276" y="73265"/>
                    <a:pt x="1233714" y="61170"/>
                  </a:cubicBezTo>
                  <a:cubicBezTo>
                    <a:pt x="1340152" y="49075"/>
                    <a:pt x="1410305" y="99874"/>
                    <a:pt x="1524000" y="90198"/>
                  </a:cubicBezTo>
                  <a:cubicBezTo>
                    <a:pt x="1637695" y="80522"/>
                    <a:pt x="1807028" y="-18658"/>
                    <a:pt x="1915885" y="3113"/>
                  </a:cubicBezTo>
                  <a:cubicBezTo>
                    <a:pt x="2024742" y="24884"/>
                    <a:pt x="2100942" y="122855"/>
                    <a:pt x="2177143" y="220827"/>
                  </a:cubicBezTo>
                </a:path>
              </a:pathLst>
            </a:custGeom>
            <a:noFill/>
            <a:ln w="34925">
              <a:solidFill>
                <a:srgbClr val="AD4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丸ｺﾞｼｯｸM-PRO" panose="020F0600000000000000" pitchFamily="50" charset="-128"/>
                <a:ea typeface="HG丸ｺﾞｼｯｸM-PRO" panose="020F0600000000000000" pitchFamily="50" charset="-128"/>
              </a:endParaRPr>
            </a:p>
          </p:txBody>
        </p:sp>
        <p:sp>
          <p:nvSpPr>
            <p:cNvPr id="28" name="フリーフォーム: 図形 27">
              <a:extLst>
                <a:ext uri="{FF2B5EF4-FFF2-40B4-BE49-F238E27FC236}">
                  <a16:creationId xmlns:a16="http://schemas.microsoft.com/office/drawing/2014/main" id="{9F93425F-A69A-52A5-F70F-BBA2F2986B07}"/>
                </a:ext>
              </a:extLst>
            </p:cNvPr>
            <p:cNvSpPr/>
            <p:nvPr/>
          </p:nvSpPr>
          <p:spPr>
            <a:xfrm rot="20606191">
              <a:off x="4303672" y="2668921"/>
              <a:ext cx="643538" cy="432478"/>
            </a:xfrm>
            <a:custGeom>
              <a:avLst/>
              <a:gdLst>
                <a:gd name="connsiteX0" fmla="*/ 0 w 928914"/>
                <a:gd name="connsiteY0" fmla="*/ 79006 h 624259"/>
                <a:gd name="connsiteX1" fmla="*/ 290286 w 928914"/>
                <a:gd name="connsiteY1" fmla="*/ 6434 h 624259"/>
                <a:gd name="connsiteX2" fmla="*/ 464457 w 928914"/>
                <a:gd name="connsiteY2" fmla="*/ 224149 h 624259"/>
                <a:gd name="connsiteX3" fmla="*/ 682171 w 928914"/>
                <a:gd name="connsiteY3" fmla="*/ 253177 h 624259"/>
                <a:gd name="connsiteX4" fmla="*/ 812800 w 928914"/>
                <a:gd name="connsiteY4" fmla="*/ 587006 h 624259"/>
                <a:gd name="connsiteX5" fmla="*/ 928914 w 928914"/>
                <a:gd name="connsiteY5" fmla="*/ 601520 h 62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8914" h="624259">
                  <a:moveTo>
                    <a:pt x="0" y="79006"/>
                  </a:moveTo>
                  <a:cubicBezTo>
                    <a:pt x="106438" y="30624"/>
                    <a:pt x="212876" y="-17757"/>
                    <a:pt x="290286" y="6434"/>
                  </a:cubicBezTo>
                  <a:cubicBezTo>
                    <a:pt x="367696" y="30625"/>
                    <a:pt x="399143" y="183025"/>
                    <a:pt x="464457" y="224149"/>
                  </a:cubicBezTo>
                  <a:cubicBezTo>
                    <a:pt x="529771" y="265273"/>
                    <a:pt x="624114" y="192701"/>
                    <a:pt x="682171" y="253177"/>
                  </a:cubicBezTo>
                  <a:cubicBezTo>
                    <a:pt x="740228" y="313653"/>
                    <a:pt x="771676" y="528949"/>
                    <a:pt x="812800" y="587006"/>
                  </a:cubicBezTo>
                  <a:cubicBezTo>
                    <a:pt x="853924" y="645063"/>
                    <a:pt x="891419" y="623291"/>
                    <a:pt x="928914" y="601520"/>
                  </a:cubicBezTo>
                </a:path>
              </a:pathLst>
            </a:custGeom>
            <a:noFill/>
            <a:ln w="34925">
              <a:solidFill>
                <a:srgbClr val="AD4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丸ｺﾞｼｯｸM-PRO" panose="020F0600000000000000" pitchFamily="50" charset="-128"/>
                <a:ea typeface="HG丸ｺﾞｼｯｸM-PRO" panose="020F0600000000000000" pitchFamily="50" charset="-128"/>
              </a:endParaRPr>
            </a:p>
          </p:txBody>
        </p:sp>
        <p:sp>
          <p:nvSpPr>
            <p:cNvPr id="34" name="フリーフォーム: 図形 33">
              <a:extLst>
                <a:ext uri="{FF2B5EF4-FFF2-40B4-BE49-F238E27FC236}">
                  <a16:creationId xmlns:a16="http://schemas.microsoft.com/office/drawing/2014/main" id="{B6DB7451-6E2A-9735-BFA4-7B70F645696E}"/>
                </a:ext>
              </a:extLst>
            </p:cNvPr>
            <p:cNvSpPr/>
            <p:nvPr/>
          </p:nvSpPr>
          <p:spPr>
            <a:xfrm>
              <a:off x="5057260" y="3175370"/>
              <a:ext cx="536071" cy="522875"/>
            </a:xfrm>
            <a:custGeom>
              <a:avLst/>
              <a:gdLst>
                <a:gd name="connsiteX0" fmla="*/ 0 w 773791"/>
                <a:gd name="connsiteY0" fmla="*/ 0 h 754743"/>
                <a:gd name="connsiteX1" fmla="*/ 145143 w 773791"/>
                <a:gd name="connsiteY1" fmla="*/ 0 h 754743"/>
                <a:gd name="connsiteX2" fmla="*/ 174171 w 773791"/>
                <a:gd name="connsiteY2" fmla="*/ 58057 h 754743"/>
                <a:gd name="connsiteX3" fmla="*/ 333828 w 773791"/>
                <a:gd name="connsiteY3" fmla="*/ 130628 h 754743"/>
                <a:gd name="connsiteX4" fmla="*/ 537028 w 773791"/>
                <a:gd name="connsiteY4" fmla="*/ 435428 h 754743"/>
                <a:gd name="connsiteX5" fmla="*/ 769257 w 773791"/>
                <a:gd name="connsiteY5" fmla="*/ 522514 h 754743"/>
                <a:gd name="connsiteX6" fmla="*/ 696685 w 773791"/>
                <a:gd name="connsiteY6" fmla="*/ 754743 h 754743"/>
                <a:gd name="connsiteX7" fmla="*/ 696685 w 773791"/>
                <a:gd name="connsiteY7" fmla="*/ 754743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3791" h="754743">
                  <a:moveTo>
                    <a:pt x="0" y="0"/>
                  </a:moveTo>
                  <a:lnTo>
                    <a:pt x="145143" y="0"/>
                  </a:lnTo>
                  <a:cubicBezTo>
                    <a:pt x="174171" y="9676"/>
                    <a:pt x="142724" y="36286"/>
                    <a:pt x="174171" y="58057"/>
                  </a:cubicBezTo>
                  <a:cubicBezTo>
                    <a:pt x="205618" y="79828"/>
                    <a:pt x="273352" y="67733"/>
                    <a:pt x="333828" y="130628"/>
                  </a:cubicBezTo>
                  <a:cubicBezTo>
                    <a:pt x="394304" y="193523"/>
                    <a:pt x="464457" y="370114"/>
                    <a:pt x="537028" y="435428"/>
                  </a:cubicBezTo>
                  <a:cubicBezTo>
                    <a:pt x="609599" y="500742"/>
                    <a:pt x="742648" y="469295"/>
                    <a:pt x="769257" y="522514"/>
                  </a:cubicBezTo>
                  <a:cubicBezTo>
                    <a:pt x="795866" y="575733"/>
                    <a:pt x="696685" y="754743"/>
                    <a:pt x="696685" y="754743"/>
                  </a:cubicBezTo>
                  <a:lnTo>
                    <a:pt x="696685" y="754743"/>
                  </a:lnTo>
                </a:path>
              </a:pathLst>
            </a:custGeom>
            <a:noFill/>
            <a:ln w="34925">
              <a:solidFill>
                <a:srgbClr val="AD4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丸ｺﾞｼｯｸM-PRO" panose="020F0600000000000000" pitchFamily="50" charset="-128"/>
                <a:ea typeface="HG丸ｺﾞｼｯｸM-PRO" panose="020F0600000000000000" pitchFamily="50" charset="-128"/>
              </a:endParaRPr>
            </a:p>
          </p:txBody>
        </p:sp>
        <p:sp>
          <p:nvSpPr>
            <p:cNvPr id="36" name="フリーフォーム: 図形 35">
              <a:extLst>
                <a:ext uri="{FF2B5EF4-FFF2-40B4-BE49-F238E27FC236}">
                  <a16:creationId xmlns:a16="http://schemas.microsoft.com/office/drawing/2014/main" id="{400B99C2-8982-E82A-FE3D-FB649FE06062}"/>
                </a:ext>
              </a:extLst>
            </p:cNvPr>
            <p:cNvSpPr/>
            <p:nvPr/>
          </p:nvSpPr>
          <p:spPr>
            <a:xfrm>
              <a:off x="2739481" y="3436808"/>
              <a:ext cx="191084" cy="563096"/>
            </a:xfrm>
            <a:custGeom>
              <a:avLst/>
              <a:gdLst>
                <a:gd name="connsiteX0" fmla="*/ 275820 w 275820"/>
                <a:gd name="connsiteY0" fmla="*/ 0 h 812800"/>
                <a:gd name="connsiteX1" fmla="*/ 14563 w 275820"/>
                <a:gd name="connsiteY1" fmla="*/ 232229 h 812800"/>
                <a:gd name="connsiteX2" fmla="*/ 87135 w 275820"/>
                <a:gd name="connsiteY2" fmla="*/ 406400 h 812800"/>
                <a:gd name="connsiteX3" fmla="*/ 49 w 275820"/>
                <a:gd name="connsiteY3" fmla="*/ 566057 h 812800"/>
                <a:gd name="connsiteX4" fmla="*/ 101649 w 275820"/>
                <a:gd name="connsiteY4" fmla="*/ 81280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820" h="812800">
                  <a:moveTo>
                    <a:pt x="275820" y="0"/>
                  </a:moveTo>
                  <a:cubicBezTo>
                    <a:pt x="160915" y="82248"/>
                    <a:pt x="46010" y="164496"/>
                    <a:pt x="14563" y="232229"/>
                  </a:cubicBezTo>
                  <a:cubicBezTo>
                    <a:pt x="-16884" y="299962"/>
                    <a:pt x="89554" y="350762"/>
                    <a:pt x="87135" y="406400"/>
                  </a:cubicBezTo>
                  <a:cubicBezTo>
                    <a:pt x="84716" y="462038"/>
                    <a:pt x="-2370" y="498324"/>
                    <a:pt x="49" y="566057"/>
                  </a:cubicBezTo>
                  <a:cubicBezTo>
                    <a:pt x="2468" y="633790"/>
                    <a:pt x="52058" y="723295"/>
                    <a:pt x="101649" y="812800"/>
                  </a:cubicBezTo>
                </a:path>
              </a:pathLst>
            </a:custGeom>
            <a:noFill/>
            <a:ln w="34925">
              <a:solidFill>
                <a:srgbClr val="AD4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丸ｺﾞｼｯｸM-PRO" panose="020F0600000000000000" pitchFamily="50" charset="-128"/>
                <a:ea typeface="HG丸ｺﾞｼｯｸM-PRO" panose="020F0600000000000000" pitchFamily="50" charset="-128"/>
              </a:endParaRPr>
            </a:p>
          </p:txBody>
        </p:sp>
        <p:sp>
          <p:nvSpPr>
            <p:cNvPr id="37" name="フリーフォーム: 図形 36">
              <a:extLst>
                <a:ext uri="{FF2B5EF4-FFF2-40B4-BE49-F238E27FC236}">
                  <a16:creationId xmlns:a16="http://schemas.microsoft.com/office/drawing/2014/main" id="{8DED269B-2848-52CC-32DA-C73475B03A68}"/>
                </a:ext>
              </a:extLst>
            </p:cNvPr>
            <p:cNvSpPr/>
            <p:nvPr/>
          </p:nvSpPr>
          <p:spPr>
            <a:xfrm>
              <a:off x="3240592" y="3979794"/>
              <a:ext cx="92461" cy="452488"/>
            </a:xfrm>
            <a:custGeom>
              <a:avLst/>
              <a:gdLst>
                <a:gd name="connsiteX0" fmla="*/ 133065 w 133463"/>
                <a:gd name="connsiteY0" fmla="*/ 0 h 653143"/>
                <a:gd name="connsiteX1" fmla="*/ 45979 w 133463"/>
                <a:gd name="connsiteY1" fmla="*/ 261257 h 653143"/>
                <a:gd name="connsiteX2" fmla="*/ 133065 w 133463"/>
                <a:gd name="connsiteY2" fmla="*/ 348343 h 653143"/>
                <a:gd name="connsiteX3" fmla="*/ 2436 w 133463"/>
                <a:gd name="connsiteY3" fmla="*/ 493485 h 653143"/>
                <a:gd name="connsiteX4" fmla="*/ 60493 w 133463"/>
                <a:gd name="connsiteY4" fmla="*/ 653143 h 65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463" h="653143">
                  <a:moveTo>
                    <a:pt x="133065" y="0"/>
                  </a:moveTo>
                  <a:cubicBezTo>
                    <a:pt x="89522" y="101600"/>
                    <a:pt x="45979" y="203200"/>
                    <a:pt x="45979" y="261257"/>
                  </a:cubicBezTo>
                  <a:cubicBezTo>
                    <a:pt x="45979" y="319314"/>
                    <a:pt x="140322" y="309638"/>
                    <a:pt x="133065" y="348343"/>
                  </a:cubicBezTo>
                  <a:cubicBezTo>
                    <a:pt x="125808" y="387048"/>
                    <a:pt x="14531" y="442685"/>
                    <a:pt x="2436" y="493485"/>
                  </a:cubicBezTo>
                  <a:cubicBezTo>
                    <a:pt x="-9659" y="544285"/>
                    <a:pt x="25417" y="598714"/>
                    <a:pt x="60493" y="653143"/>
                  </a:cubicBezTo>
                </a:path>
              </a:pathLst>
            </a:custGeom>
            <a:noFill/>
            <a:ln w="34925">
              <a:solidFill>
                <a:srgbClr val="AD4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丸ｺﾞｼｯｸM-PRO" panose="020F0600000000000000" pitchFamily="50" charset="-128"/>
                <a:ea typeface="HG丸ｺﾞｼｯｸM-PRO" panose="020F0600000000000000" pitchFamily="50" charset="-128"/>
              </a:endParaRPr>
            </a:p>
          </p:txBody>
        </p:sp>
        <p:sp>
          <p:nvSpPr>
            <p:cNvPr id="45" name="フリーフォーム: 図形 44">
              <a:extLst>
                <a:ext uri="{FF2B5EF4-FFF2-40B4-BE49-F238E27FC236}">
                  <a16:creationId xmlns:a16="http://schemas.microsoft.com/office/drawing/2014/main" id="{828BAF04-09C8-6E70-2B09-36B009E72E59}"/>
                </a:ext>
              </a:extLst>
            </p:cNvPr>
            <p:cNvSpPr/>
            <p:nvPr/>
          </p:nvSpPr>
          <p:spPr>
            <a:xfrm>
              <a:off x="3113288" y="4623332"/>
              <a:ext cx="1305461" cy="869627"/>
            </a:xfrm>
            <a:custGeom>
              <a:avLst/>
              <a:gdLst>
                <a:gd name="connsiteX0" fmla="*/ 26536 w 1884365"/>
                <a:gd name="connsiteY0" fmla="*/ 0 h 1255261"/>
                <a:gd name="connsiteX1" fmla="*/ 26536 w 1884365"/>
                <a:gd name="connsiteY1" fmla="*/ 174171 h 1255261"/>
                <a:gd name="connsiteX2" fmla="*/ 302308 w 1884365"/>
                <a:gd name="connsiteY2" fmla="*/ 290286 h 1255261"/>
                <a:gd name="connsiteX3" fmla="*/ 157165 w 1884365"/>
                <a:gd name="connsiteY3" fmla="*/ 435429 h 1255261"/>
                <a:gd name="connsiteX4" fmla="*/ 665165 w 1884365"/>
                <a:gd name="connsiteY4" fmla="*/ 696686 h 1255261"/>
                <a:gd name="connsiteX5" fmla="*/ 723222 w 1884365"/>
                <a:gd name="connsiteY5" fmla="*/ 885371 h 1255261"/>
                <a:gd name="connsiteX6" fmla="*/ 1028022 w 1884365"/>
                <a:gd name="connsiteY6" fmla="*/ 928914 h 1255261"/>
                <a:gd name="connsiteX7" fmla="*/ 1173165 w 1884365"/>
                <a:gd name="connsiteY7" fmla="*/ 1117600 h 1255261"/>
                <a:gd name="connsiteX8" fmla="*/ 1492479 w 1884365"/>
                <a:gd name="connsiteY8" fmla="*/ 1103086 h 1255261"/>
                <a:gd name="connsiteX9" fmla="*/ 1753736 w 1884365"/>
                <a:gd name="connsiteY9" fmla="*/ 1248229 h 1255261"/>
                <a:gd name="connsiteX10" fmla="*/ 1884365 w 1884365"/>
                <a:gd name="connsiteY10" fmla="*/ 1219200 h 125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4365" h="1255261">
                  <a:moveTo>
                    <a:pt x="26536" y="0"/>
                  </a:moveTo>
                  <a:cubicBezTo>
                    <a:pt x="3555" y="62895"/>
                    <a:pt x="-19426" y="125790"/>
                    <a:pt x="26536" y="174171"/>
                  </a:cubicBezTo>
                  <a:cubicBezTo>
                    <a:pt x="72498" y="222552"/>
                    <a:pt x="280537" y="246743"/>
                    <a:pt x="302308" y="290286"/>
                  </a:cubicBezTo>
                  <a:cubicBezTo>
                    <a:pt x="324079" y="333829"/>
                    <a:pt x="96689" y="367696"/>
                    <a:pt x="157165" y="435429"/>
                  </a:cubicBezTo>
                  <a:cubicBezTo>
                    <a:pt x="217641" y="503162"/>
                    <a:pt x="570822" y="621696"/>
                    <a:pt x="665165" y="696686"/>
                  </a:cubicBezTo>
                  <a:cubicBezTo>
                    <a:pt x="759508" y="771676"/>
                    <a:pt x="662746" y="846666"/>
                    <a:pt x="723222" y="885371"/>
                  </a:cubicBezTo>
                  <a:cubicBezTo>
                    <a:pt x="783698" y="924076"/>
                    <a:pt x="953032" y="890209"/>
                    <a:pt x="1028022" y="928914"/>
                  </a:cubicBezTo>
                  <a:cubicBezTo>
                    <a:pt x="1103013" y="967619"/>
                    <a:pt x="1095756" y="1088571"/>
                    <a:pt x="1173165" y="1117600"/>
                  </a:cubicBezTo>
                  <a:cubicBezTo>
                    <a:pt x="1250574" y="1146629"/>
                    <a:pt x="1395717" y="1081315"/>
                    <a:pt x="1492479" y="1103086"/>
                  </a:cubicBezTo>
                  <a:cubicBezTo>
                    <a:pt x="1589241" y="1124858"/>
                    <a:pt x="1688422" y="1228877"/>
                    <a:pt x="1753736" y="1248229"/>
                  </a:cubicBezTo>
                  <a:cubicBezTo>
                    <a:pt x="1819050" y="1267581"/>
                    <a:pt x="1851707" y="1243390"/>
                    <a:pt x="1884365" y="1219200"/>
                  </a:cubicBezTo>
                </a:path>
              </a:pathLst>
            </a:custGeom>
            <a:noFill/>
            <a:ln w="34925">
              <a:solidFill>
                <a:srgbClr val="AD4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丸ｺﾞｼｯｸM-PRO" panose="020F0600000000000000" pitchFamily="50" charset="-128"/>
                <a:ea typeface="HG丸ｺﾞｼｯｸM-PRO" panose="020F0600000000000000" pitchFamily="50" charset="-128"/>
              </a:endParaRPr>
            </a:p>
          </p:txBody>
        </p:sp>
        <p:sp>
          <p:nvSpPr>
            <p:cNvPr id="46" name="フリーフォーム: 図形 45">
              <a:extLst>
                <a:ext uri="{FF2B5EF4-FFF2-40B4-BE49-F238E27FC236}">
                  <a16:creationId xmlns:a16="http://schemas.microsoft.com/office/drawing/2014/main" id="{4D799AEB-676F-94A3-CEF5-B7FBB74F00FC}"/>
                </a:ext>
              </a:extLst>
            </p:cNvPr>
            <p:cNvSpPr/>
            <p:nvPr/>
          </p:nvSpPr>
          <p:spPr>
            <a:xfrm>
              <a:off x="3895874" y="5307092"/>
              <a:ext cx="1618902" cy="462581"/>
            </a:xfrm>
            <a:custGeom>
              <a:avLst/>
              <a:gdLst>
                <a:gd name="connsiteX0" fmla="*/ 0 w 2336800"/>
                <a:gd name="connsiteY0" fmla="*/ 478972 h 667711"/>
                <a:gd name="connsiteX1" fmla="*/ 203200 w 2336800"/>
                <a:gd name="connsiteY1" fmla="*/ 609600 h 667711"/>
                <a:gd name="connsiteX2" fmla="*/ 580571 w 2336800"/>
                <a:gd name="connsiteY2" fmla="*/ 580572 h 667711"/>
                <a:gd name="connsiteX3" fmla="*/ 928914 w 2336800"/>
                <a:gd name="connsiteY3" fmla="*/ 667658 h 667711"/>
                <a:gd name="connsiteX4" fmla="*/ 1175657 w 2336800"/>
                <a:gd name="connsiteY4" fmla="*/ 566058 h 667711"/>
                <a:gd name="connsiteX5" fmla="*/ 1364343 w 2336800"/>
                <a:gd name="connsiteY5" fmla="*/ 566058 h 667711"/>
                <a:gd name="connsiteX6" fmla="*/ 1640114 w 2336800"/>
                <a:gd name="connsiteY6" fmla="*/ 508000 h 667711"/>
                <a:gd name="connsiteX7" fmla="*/ 1901371 w 2336800"/>
                <a:gd name="connsiteY7" fmla="*/ 493486 h 667711"/>
                <a:gd name="connsiteX8" fmla="*/ 2046514 w 2336800"/>
                <a:gd name="connsiteY8" fmla="*/ 246743 h 667711"/>
                <a:gd name="connsiteX9" fmla="*/ 2235200 w 2336800"/>
                <a:gd name="connsiteY9" fmla="*/ 203200 h 667711"/>
                <a:gd name="connsiteX10" fmla="*/ 2336800 w 2336800"/>
                <a:gd name="connsiteY10" fmla="*/ 0 h 667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6800" h="667711">
                  <a:moveTo>
                    <a:pt x="0" y="478972"/>
                  </a:moveTo>
                  <a:cubicBezTo>
                    <a:pt x="53219" y="535819"/>
                    <a:pt x="106438" y="592667"/>
                    <a:pt x="203200" y="609600"/>
                  </a:cubicBezTo>
                  <a:cubicBezTo>
                    <a:pt x="299962" y="626533"/>
                    <a:pt x="459619" y="570896"/>
                    <a:pt x="580571" y="580572"/>
                  </a:cubicBezTo>
                  <a:cubicBezTo>
                    <a:pt x="701523" y="590248"/>
                    <a:pt x="829733" y="670077"/>
                    <a:pt x="928914" y="667658"/>
                  </a:cubicBezTo>
                  <a:cubicBezTo>
                    <a:pt x="1028095" y="665239"/>
                    <a:pt x="1103086" y="582991"/>
                    <a:pt x="1175657" y="566058"/>
                  </a:cubicBezTo>
                  <a:cubicBezTo>
                    <a:pt x="1248228" y="549125"/>
                    <a:pt x="1286934" y="575734"/>
                    <a:pt x="1364343" y="566058"/>
                  </a:cubicBezTo>
                  <a:cubicBezTo>
                    <a:pt x="1441753" y="556382"/>
                    <a:pt x="1550609" y="520095"/>
                    <a:pt x="1640114" y="508000"/>
                  </a:cubicBezTo>
                  <a:cubicBezTo>
                    <a:pt x="1729619" y="495905"/>
                    <a:pt x="1833638" y="537029"/>
                    <a:pt x="1901371" y="493486"/>
                  </a:cubicBezTo>
                  <a:cubicBezTo>
                    <a:pt x="1969104" y="449943"/>
                    <a:pt x="1990876" y="295124"/>
                    <a:pt x="2046514" y="246743"/>
                  </a:cubicBezTo>
                  <a:cubicBezTo>
                    <a:pt x="2102152" y="198362"/>
                    <a:pt x="2186819" y="244324"/>
                    <a:pt x="2235200" y="203200"/>
                  </a:cubicBezTo>
                  <a:cubicBezTo>
                    <a:pt x="2283581" y="162076"/>
                    <a:pt x="2310190" y="81038"/>
                    <a:pt x="2336800" y="0"/>
                  </a:cubicBezTo>
                </a:path>
              </a:pathLst>
            </a:custGeom>
            <a:noFill/>
            <a:ln w="34925">
              <a:solidFill>
                <a:srgbClr val="AD4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丸ｺﾞｼｯｸM-PRO" panose="020F0600000000000000" pitchFamily="50" charset="-128"/>
                <a:ea typeface="HG丸ｺﾞｼｯｸM-PRO" panose="020F0600000000000000" pitchFamily="50" charset="-128"/>
              </a:endParaRPr>
            </a:p>
          </p:txBody>
        </p:sp>
        <p:sp>
          <p:nvSpPr>
            <p:cNvPr id="47" name="フリーフォーム: 図形 46">
              <a:extLst>
                <a:ext uri="{FF2B5EF4-FFF2-40B4-BE49-F238E27FC236}">
                  <a16:creationId xmlns:a16="http://schemas.microsoft.com/office/drawing/2014/main" id="{C1D9F8C5-E2F0-C6AC-F98A-C5CD45D023AE}"/>
                </a:ext>
              </a:extLst>
            </p:cNvPr>
            <p:cNvSpPr/>
            <p:nvPr/>
          </p:nvSpPr>
          <p:spPr>
            <a:xfrm>
              <a:off x="4851126" y="4924991"/>
              <a:ext cx="412267" cy="303509"/>
            </a:xfrm>
            <a:custGeom>
              <a:avLst/>
              <a:gdLst>
                <a:gd name="connsiteX0" fmla="*/ 0 w 595086"/>
                <a:gd name="connsiteY0" fmla="*/ 319314 h 438099"/>
                <a:gd name="connsiteX1" fmla="*/ 232229 w 595086"/>
                <a:gd name="connsiteY1" fmla="*/ 435428 h 438099"/>
                <a:gd name="connsiteX2" fmla="*/ 319314 w 595086"/>
                <a:gd name="connsiteY2" fmla="*/ 217714 h 438099"/>
                <a:gd name="connsiteX3" fmla="*/ 493486 w 595086"/>
                <a:gd name="connsiteY3" fmla="*/ 188685 h 438099"/>
                <a:gd name="connsiteX4" fmla="*/ 595086 w 595086"/>
                <a:gd name="connsiteY4" fmla="*/ 0 h 438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086" h="438099">
                  <a:moveTo>
                    <a:pt x="0" y="319314"/>
                  </a:moveTo>
                  <a:cubicBezTo>
                    <a:pt x="89505" y="385837"/>
                    <a:pt x="179010" y="452361"/>
                    <a:pt x="232229" y="435428"/>
                  </a:cubicBezTo>
                  <a:cubicBezTo>
                    <a:pt x="285448" y="418495"/>
                    <a:pt x="275771" y="258838"/>
                    <a:pt x="319314" y="217714"/>
                  </a:cubicBezTo>
                  <a:cubicBezTo>
                    <a:pt x="362857" y="176590"/>
                    <a:pt x="447524" y="224971"/>
                    <a:pt x="493486" y="188685"/>
                  </a:cubicBezTo>
                  <a:cubicBezTo>
                    <a:pt x="539448" y="152399"/>
                    <a:pt x="567267" y="76199"/>
                    <a:pt x="595086" y="0"/>
                  </a:cubicBezTo>
                </a:path>
              </a:pathLst>
            </a:custGeom>
            <a:noFill/>
            <a:ln w="34925">
              <a:solidFill>
                <a:srgbClr val="AD4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丸ｺﾞｼｯｸM-PRO" panose="020F0600000000000000" pitchFamily="50" charset="-128"/>
                <a:ea typeface="HG丸ｺﾞｼｯｸM-PRO" panose="020F0600000000000000" pitchFamily="50" charset="-128"/>
              </a:endParaRPr>
            </a:p>
          </p:txBody>
        </p:sp>
        <p:sp>
          <p:nvSpPr>
            <p:cNvPr id="48" name="フリーフォーム: 図形 47">
              <a:extLst>
                <a:ext uri="{FF2B5EF4-FFF2-40B4-BE49-F238E27FC236}">
                  <a16:creationId xmlns:a16="http://schemas.microsoft.com/office/drawing/2014/main" id="{308460FD-8A86-7295-7827-013E7ECB034C}"/>
                </a:ext>
              </a:extLst>
            </p:cNvPr>
            <p:cNvSpPr/>
            <p:nvPr/>
          </p:nvSpPr>
          <p:spPr>
            <a:xfrm>
              <a:off x="5152786" y="4824438"/>
              <a:ext cx="563096" cy="596828"/>
            </a:xfrm>
            <a:custGeom>
              <a:avLst/>
              <a:gdLst>
                <a:gd name="connsiteX0" fmla="*/ 0 w 812800"/>
                <a:gd name="connsiteY0" fmla="*/ 798285 h 861490"/>
                <a:gd name="connsiteX1" fmla="*/ 87085 w 812800"/>
                <a:gd name="connsiteY1" fmla="*/ 856343 h 861490"/>
                <a:gd name="connsiteX2" fmla="*/ 275771 w 812800"/>
                <a:gd name="connsiteY2" fmla="*/ 682171 h 861490"/>
                <a:gd name="connsiteX3" fmla="*/ 420914 w 812800"/>
                <a:gd name="connsiteY3" fmla="*/ 696685 h 861490"/>
                <a:gd name="connsiteX4" fmla="*/ 566057 w 812800"/>
                <a:gd name="connsiteY4" fmla="*/ 449943 h 861490"/>
                <a:gd name="connsiteX5" fmla="*/ 769257 w 812800"/>
                <a:gd name="connsiteY5" fmla="*/ 377371 h 861490"/>
                <a:gd name="connsiteX6" fmla="*/ 812800 w 812800"/>
                <a:gd name="connsiteY6" fmla="*/ 0 h 86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 h="861490">
                  <a:moveTo>
                    <a:pt x="0" y="798285"/>
                  </a:moveTo>
                  <a:cubicBezTo>
                    <a:pt x="20561" y="836990"/>
                    <a:pt x="41123" y="875695"/>
                    <a:pt x="87085" y="856343"/>
                  </a:cubicBezTo>
                  <a:cubicBezTo>
                    <a:pt x="133047" y="836991"/>
                    <a:pt x="220133" y="708781"/>
                    <a:pt x="275771" y="682171"/>
                  </a:cubicBezTo>
                  <a:cubicBezTo>
                    <a:pt x="331409" y="655561"/>
                    <a:pt x="372533" y="735390"/>
                    <a:pt x="420914" y="696685"/>
                  </a:cubicBezTo>
                  <a:cubicBezTo>
                    <a:pt x="469295" y="657980"/>
                    <a:pt x="508000" y="503162"/>
                    <a:pt x="566057" y="449943"/>
                  </a:cubicBezTo>
                  <a:cubicBezTo>
                    <a:pt x="624114" y="396724"/>
                    <a:pt x="728133" y="452361"/>
                    <a:pt x="769257" y="377371"/>
                  </a:cubicBezTo>
                  <a:cubicBezTo>
                    <a:pt x="810381" y="302381"/>
                    <a:pt x="811590" y="151190"/>
                    <a:pt x="812800" y="0"/>
                  </a:cubicBezTo>
                </a:path>
              </a:pathLst>
            </a:custGeom>
            <a:noFill/>
            <a:ln w="34925">
              <a:solidFill>
                <a:srgbClr val="AD4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丸ｺﾞｼｯｸM-PRO" panose="020F0600000000000000" pitchFamily="50" charset="-128"/>
                <a:ea typeface="HG丸ｺﾞｼｯｸM-PRO" panose="020F0600000000000000" pitchFamily="50" charset="-128"/>
              </a:endParaRPr>
            </a:p>
          </p:txBody>
        </p:sp>
        <p:sp>
          <p:nvSpPr>
            <p:cNvPr id="49" name="フリーフォーム: 図形 48">
              <a:extLst>
                <a:ext uri="{FF2B5EF4-FFF2-40B4-BE49-F238E27FC236}">
                  <a16:creationId xmlns:a16="http://schemas.microsoft.com/office/drawing/2014/main" id="{CA78AEEE-D22B-7341-101C-2633447E3F94}"/>
                </a:ext>
              </a:extLst>
            </p:cNvPr>
            <p:cNvSpPr/>
            <p:nvPr/>
          </p:nvSpPr>
          <p:spPr>
            <a:xfrm>
              <a:off x="5906932" y="3487085"/>
              <a:ext cx="245987" cy="955253"/>
            </a:xfrm>
            <a:custGeom>
              <a:avLst/>
              <a:gdLst>
                <a:gd name="connsiteX0" fmla="*/ 0 w 355070"/>
                <a:gd name="connsiteY0" fmla="*/ 0 h 1378857"/>
                <a:gd name="connsiteX1" fmla="*/ 348343 w 355070"/>
                <a:gd name="connsiteY1" fmla="*/ 261257 h 1378857"/>
                <a:gd name="connsiteX2" fmla="*/ 232229 w 355070"/>
                <a:gd name="connsiteY2" fmla="*/ 580571 h 1378857"/>
                <a:gd name="connsiteX3" fmla="*/ 261257 w 355070"/>
                <a:gd name="connsiteY3" fmla="*/ 841828 h 1378857"/>
                <a:gd name="connsiteX4" fmla="*/ 145143 w 355070"/>
                <a:gd name="connsiteY4" fmla="*/ 1175657 h 1378857"/>
                <a:gd name="connsiteX5" fmla="*/ 29029 w 355070"/>
                <a:gd name="connsiteY5" fmla="*/ 1378857 h 137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070" h="1378857">
                  <a:moveTo>
                    <a:pt x="0" y="0"/>
                  </a:moveTo>
                  <a:cubicBezTo>
                    <a:pt x="154819" y="82247"/>
                    <a:pt x="309638" y="164495"/>
                    <a:pt x="348343" y="261257"/>
                  </a:cubicBezTo>
                  <a:cubicBezTo>
                    <a:pt x="387048" y="358019"/>
                    <a:pt x="246743" y="483809"/>
                    <a:pt x="232229" y="580571"/>
                  </a:cubicBezTo>
                  <a:cubicBezTo>
                    <a:pt x="217715" y="677333"/>
                    <a:pt x="275771" y="742647"/>
                    <a:pt x="261257" y="841828"/>
                  </a:cubicBezTo>
                  <a:cubicBezTo>
                    <a:pt x="246743" y="941009"/>
                    <a:pt x="183848" y="1086152"/>
                    <a:pt x="145143" y="1175657"/>
                  </a:cubicBezTo>
                  <a:cubicBezTo>
                    <a:pt x="106438" y="1265162"/>
                    <a:pt x="67733" y="1322009"/>
                    <a:pt x="29029" y="1378857"/>
                  </a:cubicBezTo>
                </a:path>
              </a:pathLst>
            </a:custGeom>
            <a:noFill/>
            <a:ln w="34925">
              <a:solidFill>
                <a:srgbClr val="AD4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丸ｺﾞｼｯｸM-PRO" panose="020F0600000000000000" pitchFamily="50" charset="-128"/>
                <a:ea typeface="HG丸ｺﾞｼｯｸM-PRO" panose="020F0600000000000000" pitchFamily="50" charset="-128"/>
              </a:endParaRPr>
            </a:p>
          </p:txBody>
        </p:sp>
        <p:sp>
          <p:nvSpPr>
            <p:cNvPr id="50" name="フリーフォーム: 図形 49">
              <a:extLst>
                <a:ext uri="{FF2B5EF4-FFF2-40B4-BE49-F238E27FC236}">
                  <a16:creationId xmlns:a16="http://schemas.microsoft.com/office/drawing/2014/main" id="{CAC3DDAA-2A0D-9D8B-E96B-4FBD80DE7906}"/>
                </a:ext>
              </a:extLst>
            </p:cNvPr>
            <p:cNvSpPr/>
            <p:nvPr/>
          </p:nvSpPr>
          <p:spPr>
            <a:xfrm rot="5744590" flipH="1">
              <a:off x="3406906" y="2985677"/>
              <a:ext cx="563096" cy="596828"/>
            </a:xfrm>
            <a:custGeom>
              <a:avLst/>
              <a:gdLst>
                <a:gd name="connsiteX0" fmla="*/ 0 w 812800"/>
                <a:gd name="connsiteY0" fmla="*/ 798285 h 861490"/>
                <a:gd name="connsiteX1" fmla="*/ 87085 w 812800"/>
                <a:gd name="connsiteY1" fmla="*/ 856343 h 861490"/>
                <a:gd name="connsiteX2" fmla="*/ 275771 w 812800"/>
                <a:gd name="connsiteY2" fmla="*/ 682171 h 861490"/>
                <a:gd name="connsiteX3" fmla="*/ 420914 w 812800"/>
                <a:gd name="connsiteY3" fmla="*/ 696685 h 861490"/>
                <a:gd name="connsiteX4" fmla="*/ 566057 w 812800"/>
                <a:gd name="connsiteY4" fmla="*/ 449943 h 861490"/>
                <a:gd name="connsiteX5" fmla="*/ 769257 w 812800"/>
                <a:gd name="connsiteY5" fmla="*/ 377371 h 861490"/>
                <a:gd name="connsiteX6" fmla="*/ 812800 w 812800"/>
                <a:gd name="connsiteY6" fmla="*/ 0 h 86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 h="861490">
                  <a:moveTo>
                    <a:pt x="0" y="798285"/>
                  </a:moveTo>
                  <a:cubicBezTo>
                    <a:pt x="20561" y="836990"/>
                    <a:pt x="41123" y="875695"/>
                    <a:pt x="87085" y="856343"/>
                  </a:cubicBezTo>
                  <a:cubicBezTo>
                    <a:pt x="133047" y="836991"/>
                    <a:pt x="220133" y="708781"/>
                    <a:pt x="275771" y="682171"/>
                  </a:cubicBezTo>
                  <a:cubicBezTo>
                    <a:pt x="331409" y="655561"/>
                    <a:pt x="372533" y="735390"/>
                    <a:pt x="420914" y="696685"/>
                  </a:cubicBezTo>
                  <a:cubicBezTo>
                    <a:pt x="469295" y="657980"/>
                    <a:pt x="508000" y="503162"/>
                    <a:pt x="566057" y="449943"/>
                  </a:cubicBezTo>
                  <a:cubicBezTo>
                    <a:pt x="624114" y="396724"/>
                    <a:pt x="728133" y="452361"/>
                    <a:pt x="769257" y="377371"/>
                  </a:cubicBezTo>
                  <a:cubicBezTo>
                    <a:pt x="810381" y="302381"/>
                    <a:pt x="811590" y="151190"/>
                    <a:pt x="812800" y="0"/>
                  </a:cubicBezTo>
                </a:path>
              </a:pathLst>
            </a:custGeom>
            <a:noFill/>
            <a:ln w="34925">
              <a:solidFill>
                <a:srgbClr val="AD4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丸ｺﾞｼｯｸM-PRO" panose="020F0600000000000000" pitchFamily="50" charset="-128"/>
                <a:ea typeface="HG丸ｺﾞｼｯｸM-PRO" panose="020F0600000000000000" pitchFamily="50" charset="-128"/>
              </a:endParaRPr>
            </a:p>
          </p:txBody>
        </p:sp>
      </p:grpSp>
      <p:pic>
        <p:nvPicPr>
          <p:cNvPr id="20" name="図 19">
            <a:extLst>
              <a:ext uri="{FF2B5EF4-FFF2-40B4-BE49-F238E27FC236}">
                <a16:creationId xmlns:a16="http://schemas.microsoft.com/office/drawing/2014/main" id="{BAFC8E7A-E688-AC3A-36E1-F5CBDBFD783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72116" y="3157050"/>
            <a:ext cx="2799769" cy="2141917"/>
          </a:xfrm>
          <a:prstGeom prst="rect">
            <a:avLst/>
          </a:prstGeom>
        </p:spPr>
      </p:pic>
    </p:spTree>
    <p:extLst>
      <p:ext uri="{BB962C8B-B14F-4D97-AF65-F5344CB8AC3E}">
        <p14:creationId xmlns:p14="http://schemas.microsoft.com/office/powerpoint/2010/main" val="237028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circle(out)">
                                      <p:cBhvr>
                                        <p:cTn id="2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 name="円/楕円 19"/>
          <p:cNvSpPr/>
          <p:nvPr/>
        </p:nvSpPr>
        <p:spPr>
          <a:xfrm>
            <a:off x="2591780" y="2765176"/>
            <a:ext cx="3604248" cy="3724164"/>
          </a:xfrm>
          <a:prstGeom prst="ellipse">
            <a:avLst/>
          </a:prstGeom>
          <a:solidFill>
            <a:schemeClr val="bg2">
              <a:lumMod val="75000"/>
            </a:schemeClr>
          </a:solidFill>
          <a:ln>
            <a:noFill/>
          </a:ln>
        </p:spPr>
        <p:txBody>
          <a:bodyPr wrap="none" anchor="ctr"/>
          <a:lstStyle/>
          <a:p>
            <a:pPr fontAlgn="base">
              <a:spcBef>
                <a:spcPct val="0"/>
              </a:spcBef>
              <a:spcAft>
                <a:spcPct val="0"/>
              </a:spcAft>
            </a:pPr>
            <a:endParaRPr lang="ja-JP" altLang="en-US">
              <a:solidFill>
                <a:schemeClr val="tx1"/>
              </a:solidFill>
              <a:latin typeface="Arial" pitchFamily="34" charset="0"/>
              <a:ea typeface="ＭＳ Ｐゴシック" pitchFamily="50" charset="-128"/>
            </a:endParaRPr>
          </a:p>
        </p:txBody>
      </p:sp>
      <p:sp>
        <p:nvSpPr>
          <p:cNvPr id="2" name="タイトル 1"/>
          <p:cNvSpPr>
            <a:spLocks noGrp="1"/>
          </p:cNvSpPr>
          <p:nvPr>
            <p:ph type="title"/>
          </p:nvPr>
        </p:nvSpPr>
        <p:spPr>
          <a:xfrm>
            <a:off x="0" y="3794"/>
            <a:ext cx="9144000" cy="1404156"/>
          </a:xfrm>
          <a:solidFill>
            <a:schemeClr val="accent2">
              <a:lumMod val="60000"/>
              <a:lumOff val="40000"/>
            </a:schemeClr>
          </a:solidFill>
        </p:spPr>
        <p:txBody>
          <a:bodyPr/>
          <a:lstStyle/>
          <a:p>
            <a:pPr algn="l"/>
            <a:r>
              <a:rPr kumimoji="1" lang="ja-JP" altLang="en-US" sz="2400" dirty="0"/>
              <a:t>　              　　　　　だん</a:t>
            </a:r>
            <a:br>
              <a:rPr kumimoji="1" lang="en-US" altLang="ja-JP" sz="2400" dirty="0"/>
            </a:br>
            <a:r>
              <a:rPr kumimoji="1" lang="ja-JP" altLang="en-US" sz="2400" dirty="0"/>
              <a:t>　　　　　　</a:t>
            </a:r>
            <a:r>
              <a:rPr kumimoji="1" lang="ja-JP" altLang="en-US" sz="4000" dirty="0"/>
              <a:t>地球温暖化のしくみ</a:t>
            </a:r>
          </a:p>
        </p:txBody>
      </p:sp>
      <p:sp>
        <p:nvSpPr>
          <p:cNvPr id="11" name="AutoShape 8"/>
          <p:cNvSpPr>
            <a:spLocks noChangeArrowheads="1"/>
          </p:cNvSpPr>
          <p:nvPr/>
        </p:nvSpPr>
        <p:spPr bwMode="auto">
          <a:xfrm rot="20475005">
            <a:off x="5335787" y="2623415"/>
            <a:ext cx="2272455" cy="1154105"/>
          </a:xfrm>
          <a:prstGeom prst="leftArrow">
            <a:avLst>
              <a:gd name="adj1" fmla="val 32056"/>
              <a:gd name="adj2" fmla="val 28655"/>
            </a:avLst>
          </a:prstGeom>
          <a:gradFill rotWithShape="0">
            <a:gsLst>
              <a:gs pos="0">
                <a:srgbClr val="FF0000"/>
              </a:gs>
              <a:gs pos="100000">
                <a:srgbClr val="FFCC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A50021"/>
              </a:buClr>
              <a:buSzPct val="75000"/>
              <a:buFont typeface="Wingdings" pitchFamily="2" charset="2"/>
              <a:buChar char="n"/>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lr>
                <a:schemeClr val="accent2"/>
              </a:buClr>
              <a:buSzPct val="75000"/>
              <a:buFont typeface="Wingdings" pitchFamily="2" charset="2"/>
              <a:buChar char="n"/>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lr>
                <a:srgbClr val="666699"/>
              </a:buClr>
              <a:buSzPct val="70000"/>
              <a:buFont typeface="Wingdings" pitchFamily="2" charset="2"/>
              <a:buChar char="n"/>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SzPct val="60000"/>
              <a:buFont typeface="Wingdings" pitchFamily="2" charset="2"/>
              <a:buChar char="n"/>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9pPr>
          </a:lstStyle>
          <a:p>
            <a:pPr eaLnBrk="1" hangingPunct="1">
              <a:spcBef>
                <a:spcPct val="0"/>
              </a:spcBef>
              <a:buClrTx/>
              <a:buSzTx/>
              <a:buFontTx/>
              <a:buNone/>
            </a:pPr>
            <a:endParaRPr lang="ja-JP" altLang="en-US" sz="1800">
              <a:latin typeface="Arial" pitchFamily="34" charset="0"/>
            </a:endParaRPr>
          </a:p>
        </p:txBody>
      </p:sp>
      <p:sp>
        <p:nvSpPr>
          <p:cNvPr id="12" name="Text Box 12"/>
          <p:cNvSpPr txBox="1">
            <a:spLocks noChangeArrowheads="1"/>
          </p:cNvSpPr>
          <p:nvPr/>
        </p:nvSpPr>
        <p:spPr bwMode="auto">
          <a:xfrm rot="20474150">
            <a:off x="6195509" y="3017422"/>
            <a:ext cx="722967" cy="307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A50021"/>
              </a:buClr>
              <a:buSzPct val="75000"/>
              <a:buFont typeface="Wingdings" pitchFamily="2" charset="2"/>
              <a:buChar char="n"/>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lr>
                <a:schemeClr val="accent2"/>
              </a:buClr>
              <a:buSzPct val="75000"/>
              <a:buFont typeface="Wingdings" pitchFamily="2" charset="2"/>
              <a:buChar char="n"/>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lr>
                <a:srgbClr val="666699"/>
              </a:buClr>
              <a:buSzPct val="70000"/>
              <a:buFont typeface="Wingdings" pitchFamily="2" charset="2"/>
              <a:buChar char="n"/>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SzPct val="60000"/>
              <a:buFont typeface="Wingdings" pitchFamily="2" charset="2"/>
              <a:buChar char="n"/>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9pPr>
          </a:lstStyle>
          <a:p>
            <a:pPr algn="ctr" eaLnBrk="1" hangingPunct="1">
              <a:spcBef>
                <a:spcPct val="50000"/>
              </a:spcBef>
              <a:buClrTx/>
              <a:buSzTx/>
              <a:buFontTx/>
              <a:buNone/>
            </a:pPr>
            <a:r>
              <a:rPr lang="ja-JP" altLang="en-US" sz="1400" dirty="0"/>
              <a:t>太陽光</a:t>
            </a:r>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291" y="1670594"/>
            <a:ext cx="1586487" cy="1586487"/>
          </a:xfrm>
          <a:prstGeom prst="rect">
            <a:avLst/>
          </a:prstGeom>
        </p:spPr>
      </p:pic>
      <p:sp>
        <p:nvSpPr>
          <p:cNvPr id="15" name="AutoShape 10"/>
          <p:cNvSpPr>
            <a:spLocks noChangeArrowheads="1"/>
          </p:cNvSpPr>
          <p:nvPr/>
        </p:nvSpPr>
        <p:spPr bwMode="auto">
          <a:xfrm rot="2157028" flipH="1">
            <a:off x="4448745" y="2706576"/>
            <a:ext cx="907298" cy="110101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5 w 21600"/>
              <a:gd name="T19" fmla="*/ 3171 h 21600"/>
              <a:gd name="T20" fmla="*/ 18435 w 21600"/>
              <a:gd name="T21" fmla="*/ 1842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485" y="10333"/>
                </a:moveTo>
                <a:cubicBezTo>
                  <a:pt x="17240" y="6821"/>
                  <a:pt x="14320" y="4098"/>
                  <a:pt x="10800" y="4098"/>
                </a:cubicBezTo>
                <a:cubicBezTo>
                  <a:pt x="7098" y="4098"/>
                  <a:pt x="4098" y="7098"/>
                  <a:pt x="4098" y="10800"/>
                </a:cubicBezTo>
                <a:lnTo>
                  <a:pt x="0" y="10800"/>
                </a:lnTo>
                <a:cubicBezTo>
                  <a:pt x="0" y="4835"/>
                  <a:pt x="4835" y="0"/>
                  <a:pt x="10800" y="0"/>
                </a:cubicBezTo>
                <a:cubicBezTo>
                  <a:pt x="16472" y="0"/>
                  <a:pt x="21178" y="4388"/>
                  <a:pt x="21573" y="10047"/>
                </a:cubicBezTo>
                <a:lnTo>
                  <a:pt x="24267" y="9859"/>
                </a:lnTo>
                <a:lnTo>
                  <a:pt x="19860" y="14927"/>
                </a:lnTo>
                <a:lnTo>
                  <a:pt x="14792" y="10521"/>
                </a:lnTo>
                <a:lnTo>
                  <a:pt x="17485" y="10333"/>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16" name="Line 11"/>
          <p:cNvSpPr>
            <a:spLocks noChangeShapeType="1"/>
          </p:cNvSpPr>
          <p:nvPr/>
        </p:nvSpPr>
        <p:spPr bwMode="auto">
          <a:xfrm flipV="1">
            <a:off x="5218730" y="2451816"/>
            <a:ext cx="577406" cy="1023055"/>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8" name="Text Box 12"/>
          <p:cNvSpPr txBox="1">
            <a:spLocks noChangeArrowheads="1"/>
          </p:cNvSpPr>
          <p:nvPr/>
        </p:nvSpPr>
        <p:spPr bwMode="auto">
          <a:xfrm>
            <a:off x="4969004" y="2773342"/>
            <a:ext cx="3642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A50021"/>
              </a:buClr>
              <a:buSzPct val="75000"/>
              <a:buFont typeface="Wingdings" pitchFamily="2" charset="2"/>
              <a:buChar char="n"/>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lr>
                <a:schemeClr val="accent2"/>
              </a:buClr>
              <a:buSzPct val="75000"/>
              <a:buFont typeface="Wingdings" pitchFamily="2" charset="2"/>
              <a:buChar char="n"/>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lr>
                <a:srgbClr val="666699"/>
              </a:buClr>
              <a:buSzPct val="70000"/>
              <a:buFont typeface="Wingdings" pitchFamily="2" charset="2"/>
              <a:buChar char="n"/>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SzPct val="60000"/>
              <a:buFont typeface="Wingdings" pitchFamily="2" charset="2"/>
              <a:buChar char="n"/>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lr>
                <a:schemeClr val="hlink"/>
              </a:buClr>
              <a:buSzPct val="55000"/>
              <a:buFont typeface="Wingdings" pitchFamily="2" charset="2"/>
              <a:buChar char="n"/>
              <a:defRPr kumimoji="1" sz="2000">
                <a:solidFill>
                  <a:schemeClr val="tx1"/>
                </a:solidFill>
                <a:latin typeface="Times New Roman" pitchFamily="18" charset="0"/>
                <a:ea typeface="ＭＳ Ｐゴシック" pitchFamily="50" charset="-128"/>
              </a:defRPr>
            </a:lvl9pPr>
          </a:lstStyle>
          <a:p>
            <a:pPr algn="ctr" eaLnBrk="1" hangingPunct="1">
              <a:spcBef>
                <a:spcPct val="50000"/>
              </a:spcBef>
              <a:buClrTx/>
              <a:buSzTx/>
              <a:buFontTx/>
              <a:buNone/>
            </a:pPr>
            <a:r>
              <a:rPr lang="ja-JP" altLang="en-US" sz="1400" dirty="0"/>
              <a:t>熱</a:t>
            </a:r>
          </a:p>
        </p:txBody>
      </p:sp>
      <p:sp>
        <p:nvSpPr>
          <p:cNvPr id="25" name="テキスト ボックス 24"/>
          <p:cNvSpPr txBox="1"/>
          <p:nvPr/>
        </p:nvSpPr>
        <p:spPr>
          <a:xfrm>
            <a:off x="684466" y="2867748"/>
            <a:ext cx="3454665" cy="400110"/>
          </a:xfrm>
          <a:prstGeom prst="rect">
            <a:avLst/>
          </a:prstGeom>
          <a:noFill/>
        </p:spPr>
        <p:txBody>
          <a:bodyPr wrap="square" rtlCol="0">
            <a:spAutoFit/>
          </a:bodyPr>
          <a:lstStyle/>
          <a:p>
            <a:r>
              <a:rPr kumimoji="1" lang="ja-JP" altLang="en-US" sz="2000" dirty="0">
                <a:solidFill>
                  <a:schemeClr val="bg1"/>
                </a:solidFill>
              </a:rPr>
              <a:t>地球をあたためるガス</a:t>
            </a:r>
          </a:p>
        </p:txBody>
      </p:sp>
      <p:grpSp>
        <p:nvGrpSpPr>
          <p:cNvPr id="1024" name="グループ化 1023"/>
          <p:cNvGrpSpPr/>
          <p:nvPr/>
        </p:nvGrpSpPr>
        <p:grpSpPr>
          <a:xfrm>
            <a:off x="2575702" y="2852016"/>
            <a:ext cx="3564396" cy="3659545"/>
            <a:chOff x="2575702" y="2852016"/>
            <a:chExt cx="3564396" cy="3659545"/>
          </a:xfrm>
        </p:grpSpPr>
        <p:pic>
          <p:nvPicPr>
            <p:cNvPr id="3" name="図 2"/>
            <p:cNvPicPr>
              <a:picLocks noChangeAspect="1"/>
            </p:cNvPicPr>
            <p:nvPr/>
          </p:nvPicPr>
          <p:blipFill>
            <a:blip r:embed="rId4">
              <a:extLst>
                <a:ext uri="{BEBA8EAE-BF5A-486C-A8C5-ECC9F3942E4B}">
                  <a14:imgProps xmlns:a14="http://schemas.microsoft.com/office/drawing/2010/main">
                    <a14:imgLayer r:embed="rId5">
                      <a14:imgEffect>
                        <a14:backgroundRemoval t="6600" b="94400" l="4723" r="94867"/>
                      </a14:imgEffect>
                    </a14:imgLayer>
                  </a14:imgProps>
                </a:ext>
                <a:ext uri="{28A0092B-C50C-407E-A947-70E740481C1C}">
                  <a14:useLocalDpi xmlns:a14="http://schemas.microsoft.com/office/drawing/2010/main" val="0"/>
                </a:ext>
              </a:extLst>
            </a:blip>
            <a:stretch>
              <a:fillRect/>
            </a:stretch>
          </p:blipFill>
          <p:spPr>
            <a:xfrm>
              <a:off x="2575702" y="2852016"/>
              <a:ext cx="3564396" cy="3659545"/>
            </a:xfrm>
            <a:prstGeom prst="rect">
              <a:avLst/>
            </a:prstGeom>
          </p:spPr>
        </p:pic>
        <p:sp>
          <p:nvSpPr>
            <p:cNvPr id="29" name="円/楕円 28"/>
            <p:cNvSpPr/>
            <p:nvPr/>
          </p:nvSpPr>
          <p:spPr>
            <a:xfrm>
              <a:off x="3591590" y="3919086"/>
              <a:ext cx="331749" cy="502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4637255" y="3919086"/>
              <a:ext cx="331749" cy="502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フローチャート : 組合せ 30"/>
            <p:cNvSpPr/>
            <p:nvPr/>
          </p:nvSpPr>
          <p:spPr>
            <a:xfrm>
              <a:off x="3851920" y="4797152"/>
              <a:ext cx="879790" cy="720080"/>
            </a:xfrm>
            <a:prstGeom prst="flowChartMerg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 name="グループ化 4">
            <a:extLst>
              <a:ext uri="{FF2B5EF4-FFF2-40B4-BE49-F238E27FC236}">
                <a16:creationId xmlns:a16="http://schemas.microsoft.com/office/drawing/2014/main" id="{98BA74B5-7485-4377-9319-880C459E5184}"/>
              </a:ext>
            </a:extLst>
          </p:cNvPr>
          <p:cNvGrpSpPr/>
          <p:nvPr/>
        </p:nvGrpSpPr>
        <p:grpSpPr>
          <a:xfrm>
            <a:off x="912964" y="3176972"/>
            <a:ext cx="1852400" cy="1028283"/>
            <a:chOff x="302799" y="3619711"/>
            <a:chExt cx="1852400" cy="1028283"/>
          </a:xfrm>
        </p:grpSpPr>
        <p:sp>
          <p:nvSpPr>
            <p:cNvPr id="1025" name="テキスト ボックス 1024"/>
            <p:cNvSpPr txBox="1"/>
            <p:nvPr/>
          </p:nvSpPr>
          <p:spPr>
            <a:xfrm>
              <a:off x="302799" y="3724664"/>
              <a:ext cx="1852400" cy="923330"/>
            </a:xfrm>
            <a:prstGeom prst="rect">
              <a:avLst/>
            </a:prstGeom>
            <a:noFill/>
          </p:spPr>
          <p:txBody>
            <a:bodyPr wrap="square" rtlCol="0">
              <a:spAutoFit/>
            </a:bodyPr>
            <a:lstStyle/>
            <a:p>
              <a:r>
                <a:rPr kumimoji="1" lang="en-US" altLang="ja-JP" sz="5400" dirty="0">
                  <a:solidFill>
                    <a:srgbClr val="FF0000"/>
                  </a:solidFill>
                  <a:latin typeface="HGP創英角ｺﾞｼｯｸUB" panose="020B0900000000000000" pitchFamily="50" charset="-128"/>
                  <a:ea typeface="HGP創英角ｺﾞｼｯｸUB" panose="020B0900000000000000" pitchFamily="50" charset="-128"/>
                </a:rPr>
                <a:t>14</a:t>
              </a:r>
              <a:r>
                <a:rPr kumimoji="1" lang="ja-JP" altLang="en-US" sz="5400" dirty="0">
                  <a:solidFill>
                    <a:srgbClr val="FF0000"/>
                  </a:solidFill>
                  <a:latin typeface="HGP創英角ｺﾞｼｯｸUB" panose="020B0900000000000000" pitchFamily="50" charset="-128"/>
                  <a:ea typeface="HGP創英角ｺﾞｼｯｸUB" panose="020B0900000000000000" pitchFamily="50" charset="-128"/>
                </a:rPr>
                <a:t>度</a:t>
              </a:r>
            </a:p>
          </p:txBody>
        </p:sp>
        <p:sp>
          <p:nvSpPr>
            <p:cNvPr id="4" name="テキスト ボックス 3"/>
            <p:cNvSpPr txBox="1"/>
            <p:nvPr/>
          </p:nvSpPr>
          <p:spPr>
            <a:xfrm>
              <a:off x="1394799" y="3619711"/>
              <a:ext cx="440897" cy="369332"/>
            </a:xfrm>
            <a:prstGeom prst="rect">
              <a:avLst/>
            </a:prstGeom>
            <a:noFill/>
          </p:spPr>
          <p:txBody>
            <a:bodyPr wrap="square" rtlCol="0">
              <a:spAutoFit/>
            </a:bodyPr>
            <a:lstStyle/>
            <a:p>
              <a:r>
                <a:rPr kumimoji="1" lang="ja-JP" altLang="en-US" b="1" dirty="0">
                  <a:solidFill>
                    <a:srgbClr val="FF0000"/>
                  </a:solidFill>
                </a:rPr>
                <a:t>ど</a:t>
              </a:r>
            </a:p>
          </p:txBody>
        </p:sp>
      </p:grpSp>
      <p:grpSp>
        <p:nvGrpSpPr>
          <p:cNvPr id="8" name="グループ化 7">
            <a:extLst>
              <a:ext uri="{FF2B5EF4-FFF2-40B4-BE49-F238E27FC236}">
                <a16:creationId xmlns:a16="http://schemas.microsoft.com/office/drawing/2014/main" id="{AF643BBE-2D2E-B0C9-FA7C-E7C41B31B588}"/>
              </a:ext>
            </a:extLst>
          </p:cNvPr>
          <p:cNvGrpSpPr/>
          <p:nvPr/>
        </p:nvGrpSpPr>
        <p:grpSpPr>
          <a:xfrm>
            <a:off x="6363673" y="4311388"/>
            <a:ext cx="2739511" cy="1551315"/>
            <a:chOff x="6363673" y="4311388"/>
            <a:chExt cx="2739511" cy="1551315"/>
          </a:xfrm>
        </p:grpSpPr>
        <p:grpSp>
          <p:nvGrpSpPr>
            <p:cNvPr id="6" name="グループ化 5">
              <a:extLst>
                <a:ext uri="{FF2B5EF4-FFF2-40B4-BE49-F238E27FC236}">
                  <a16:creationId xmlns:a16="http://schemas.microsoft.com/office/drawing/2014/main" id="{FCC1BFB4-DA9F-418E-B3ED-FA2753CB67CF}"/>
                </a:ext>
              </a:extLst>
            </p:cNvPr>
            <p:cNvGrpSpPr/>
            <p:nvPr/>
          </p:nvGrpSpPr>
          <p:grpSpPr>
            <a:xfrm>
              <a:off x="6620915" y="4905164"/>
              <a:ext cx="2225029" cy="957539"/>
              <a:chOff x="6620915" y="4905164"/>
              <a:chExt cx="2225029" cy="957539"/>
            </a:xfrm>
          </p:grpSpPr>
          <p:sp>
            <p:nvSpPr>
              <p:cNvPr id="35" name="テキスト ボックス 34"/>
              <p:cNvSpPr txBox="1"/>
              <p:nvPr/>
            </p:nvSpPr>
            <p:spPr>
              <a:xfrm>
                <a:off x="6620915" y="5031706"/>
                <a:ext cx="2225029" cy="830997"/>
              </a:xfrm>
              <a:prstGeom prst="rect">
                <a:avLst/>
              </a:prstGeom>
              <a:noFill/>
            </p:spPr>
            <p:txBody>
              <a:bodyPr wrap="square" rtlCol="0">
                <a:spAutoFit/>
              </a:bodyPr>
              <a:lstStyle/>
              <a:p>
                <a:r>
                  <a:rPr kumimoji="1" lang="ja-JP" altLang="en-US" sz="4800" dirty="0" err="1">
                    <a:solidFill>
                      <a:schemeClr val="tx2">
                        <a:lumMod val="40000"/>
                        <a:lumOff val="60000"/>
                      </a:schemeClr>
                    </a:solidFill>
                    <a:latin typeface="HGP創英角ｺﾞｼｯｸUB" panose="020B0900000000000000" pitchFamily="50" charset="-128"/>
                    <a:ea typeface="HGP創英角ｺﾞｼｯｸUB" panose="020B0900000000000000" pitchFamily="50" charset="-128"/>
                  </a:rPr>
                  <a:t>ー</a:t>
                </a:r>
                <a:r>
                  <a:rPr kumimoji="1" lang="ja-JP" altLang="en-US" sz="4800" dirty="0">
                    <a:solidFill>
                      <a:schemeClr val="tx2">
                        <a:lumMod val="40000"/>
                        <a:lumOff val="60000"/>
                      </a:schemeClr>
                    </a:solidFill>
                    <a:latin typeface="HGP創英角ｺﾞｼｯｸUB" panose="020B0900000000000000" pitchFamily="50" charset="-128"/>
                    <a:ea typeface="HGP創英角ｺﾞｼｯｸUB" panose="020B0900000000000000" pitchFamily="50" charset="-128"/>
                  </a:rPr>
                  <a:t>１９度</a:t>
                </a:r>
              </a:p>
            </p:txBody>
          </p:sp>
          <p:sp>
            <p:nvSpPr>
              <p:cNvPr id="19" name="テキスト ボックス 18"/>
              <p:cNvSpPr txBox="1"/>
              <p:nvPr/>
            </p:nvSpPr>
            <p:spPr>
              <a:xfrm>
                <a:off x="8232921" y="4905164"/>
                <a:ext cx="440897" cy="369332"/>
              </a:xfrm>
              <a:prstGeom prst="rect">
                <a:avLst/>
              </a:prstGeom>
              <a:noFill/>
            </p:spPr>
            <p:txBody>
              <a:bodyPr wrap="square" rtlCol="0">
                <a:spAutoFit/>
              </a:bodyPr>
              <a:lstStyle/>
              <a:p>
                <a:r>
                  <a:rPr kumimoji="1" lang="ja-JP" altLang="en-US" b="1" dirty="0">
                    <a:solidFill>
                      <a:schemeClr val="tx2">
                        <a:lumMod val="60000"/>
                        <a:lumOff val="40000"/>
                      </a:schemeClr>
                    </a:solidFill>
                  </a:rPr>
                  <a:t>ど</a:t>
                </a:r>
              </a:p>
            </p:txBody>
          </p:sp>
        </p:grpSp>
        <p:sp>
          <p:nvSpPr>
            <p:cNvPr id="7" name="テキスト ボックス 6">
              <a:extLst>
                <a:ext uri="{FF2B5EF4-FFF2-40B4-BE49-F238E27FC236}">
                  <a16:creationId xmlns:a16="http://schemas.microsoft.com/office/drawing/2014/main" id="{2B21B2A2-F402-253D-30F7-05C99338E217}"/>
                </a:ext>
              </a:extLst>
            </p:cNvPr>
            <p:cNvSpPr txBox="1"/>
            <p:nvPr/>
          </p:nvSpPr>
          <p:spPr>
            <a:xfrm>
              <a:off x="6363673" y="4311388"/>
              <a:ext cx="2739511" cy="707886"/>
            </a:xfrm>
            <a:prstGeom prst="rect">
              <a:avLst/>
            </a:prstGeom>
            <a:noFill/>
          </p:spPr>
          <p:txBody>
            <a:bodyPr wrap="square" rtlCol="0">
              <a:spAutoFit/>
            </a:bodyPr>
            <a:lstStyle/>
            <a:p>
              <a:pPr algn="ctr"/>
              <a:r>
                <a:rPr kumimoji="1" lang="ja-JP" altLang="en-US" sz="2000" dirty="0">
                  <a:solidFill>
                    <a:schemeClr val="bg1"/>
                  </a:solidFill>
                </a:rPr>
                <a:t>地球をあたためるガス</a:t>
              </a:r>
              <a:endParaRPr kumimoji="1" lang="en-US" altLang="ja-JP" sz="2000" dirty="0">
                <a:solidFill>
                  <a:schemeClr val="bg1"/>
                </a:solidFill>
              </a:endParaRPr>
            </a:p>
            <a:p>
              <a:pPr algn="ctr"/>
              <a:r>
                <a:rPr kumimoji="1" lang="ja-JP" altLang="en-US" sz="2000" dirty="0">
                  <a:solidFill>
                    <a:schemeClr val="bg1"/>
                  </a:solidFill>
                </a:rPr>
                <a:t>がないと</a:t>
              </a:r>
            </a:p>
          </p:txBody>
        </p:sp>
      </p:grpSp>
      <p:sp>
        <p:nvSpPr>
          <p:cNvPr id="10" name="雲 9">
            <a:extLst>
              <a:ext uri="{FF2B5EF4-FFF2-40B4-BE49-F238E27FC236}">
                <a16:creationId xmlns:a16="http://schemas.microsoft.com/office/drawing/2014/main" id="{EBD0BD7B-F326-2EAC-32BB-D8CEEC46BE05}"/>
              </a:ext>
            </a:extLst>
          </p:cNvPr>
          <p:cNvSpPr/>
          <p:nvPr/>
        </p:nvSpPr>
        <p:spPr>
          <a:xfrm>
            <a:off x="611560" y="1479958"/>
            <a:ext cx="3648723" cy="1214163"/>
          </a:xfrm>
          <a:prstGeom prst="cloud">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28730B3C-DEF7-172A-4A0C-195E87DEE5EF}"/>
              </a:ext>
            </a:extLst>
          </p:cNvPr>
          <p:cNvSpPr txBox="1"/>
          <p:nvPr/>
        </p:nvSpPr>
        <p:spPr>
          <a:xfrm>
            <a:off x="1232100" y="1661899"/>
            <a:ext cx="2403796" cy="872290"/>
          </a:xfrm>
          <a:prstGeom prst="rect">
            <a:avLst/>
          </a:prstGeom>
          <a:noFill/>
        </p:spPr>
        <p:txBody>
          <a:bodyPr wrap="square" rtlCol="0">
            <a:spAutoFit/>
          </a:bodyPr>
          <a:lstStyle/>
          <a:p>
            <a:pPr algn="ctr">
              <a:lnSpc>
                <a:spcPts val="3200"/>
              </a:lnSpc>
            </a:pPr>
            <a:r>
              <a:rPr lang="ja-JP" altLang="en-US" sz="2400" dirty="0"/>
              <a:t>二酸化炭素や</a:t>
            </a:r>
            <a:endParaRPr lang="en-US" altLang="ja-JP" sz="2400" dirty="0"/>
          </a:p>
          <a:p>
            <a:pPr algn="ctr">
              <a:lnSpc>
                <a:spcPts val="3200"/>
              </a:lnSpc>
            </a:pPr>
            <a:r>
              <a:rPr lang="ja-JP" altLang="en-US" sz="2400" dirty="0"/>
              <a:t>水蒸気など</a:t>
            </a:r>
            <a:endParaRPr kumimoji="1" lang="ja-JP" altLang="en-US" sz="2400" dirty="0"/>
          </a:p>
        </p:txBody>
      </p:sp>
      <p:sp>
        <p:nvSpPr>
          <p:cNvPr id="14" name="楕円 13">
            <a:extLst>
              <a:ext uri="{FF2B5EF4-FFF2-40B4-BE49-F238E27FC236}">
                <a16:creationId xmlns:a16="http://schemas.microsoft.com/office/drawing/2014/main" id="{A20BA335-47FC-AAA9-2F9F-285AE553BBB7}"/>
              </a:ext>
            </a:extLst>
          </p:cNvPr>
          <p:cNvSpPr/>
          <p:nvPr/>
        </p:nvSpPr>
        <p:spPr>
          <a:xfrm>
            <a:off x="1948777" y="2497520"/>
            <a:ext cx="328508" cy="25629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2E27044A-CC62-42FE-4377-03E7CC792670}"/>
              </a:ext>
            </a:extLst>
          </p:cNvPr>
          <p:cNvSpPr/>
          <p:nvPr/>
        </p:nvSpPr>
        <p:spPr>
          <a:xfrm>
            <a:off x="1804164" y="2708940"/>
            <a:ext cx="216000" cy="1800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8B2C87E1-B711-61E7-DDA4-E0439E586190}"/>
              </a:ext>
            </a:extLst>
          </p:cNvPr>
          <p:cNvSpPr txBox="1"/>
          <p:nvPr/>
        </p:nvSpPr>
        <p:spPr>
          <a:xfrm>
            <a:off x="1075387" y="1426277"/>
            <a:ext cx="2403796" cy="422103"/>
          </a:xfrm>
          <a:prstGeom prst="rect">
            <a:avLst/>
          </a:prstGeom>
          <a:noFill/>
        </p:spPr>
        <p:txBody>
          <a:bodyPr wrap="square" rtlCol="0">
            <a:spAutoFit/>
          </a:bodyPr>
          <a:lstStyle/>
          <a:p>
            <a:pPr algn="ctr">
              <a:lnSpc>
                <a:spcPts val="3000"/>
              </a:lnSpc>
            </a:pPr>
            <a:r>
              <a:rPr kumimoji="1" lang="ja-JP" altLang="en-US" sz="1000" dirty="0"/>
              <a:t>にさんかたんそ</a:t>
            </a:r>
          </a:p>
        </p:txBody>
      </p:sp>
      <p:sp>
        <p:nvSpPr>
          <p:cNvPr id="22" name="テキスト ボックス 21">
            <a:extLst>
              <a:ext uri="{FF2B5EF4-FFF2-40B4-BE49-F238E27FC236}">
                <a16:creationId xmlns:a16="http://schemas.microsoft.com/office/drawing/2014/main" id="{363B24CE-558B-2F28-9582-9E2677BE21AC}"/>
              </a:ext>
            </a:extLst>
          </p:cNvPr>
          <p:cNvSpPr txBox="1"/>
          <p:nvPr/>
        </p:nvSpPr>
        <p:spPr>
          <a:xfrm>
            <a:off x="931819" y="1826788"/>
            <a:ext cx="2403796" cy="422103"/>
          </a:xfrm>
          <a:prstGeom prst="rect">
            <a:avLst/>
          </a:prstGeom>
          <a:noFill/>
        </p:spPr>
        <p:txBody>
          <a:bodyPr wrap="square" rtlCol="0">
            <a:spAutoFit/>
          </a:bodyPr>
          <a:lstStyle/>
          <a:p>
            <a:pPr algn="ctr">
              <a:lnSpc>
                <a:spcPts val="3000"/>
              </a:lnSpc>
            </a:pPr>
            <a:r>
              <a:rPr kumimoji="1" lang="ja-JP" altLang="en-US" sz="1000" dirty="0"/>
              <a:t>すいじょうき</a:t>
            </a:r>
          </a:p>
        </p:txBody>
      </p:sp>
    </p:spTree>
    <p:extLst>
      <p:ext uri="{BB962C8B-B14F-4D97-AF65-F5344CB8AC3E}">
        <p14:creationId xmlns:p14="http://schemas.microsoft.com/office/powerpoint/2010/main" val="164601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kyou">
  <a:themeElements>
    <a:clrScheme name="ラッパー">
      <a:dk1>
        <a:sysClr val="windowText" lastClr="000000"/>
      </a:dk1>
      <a:lt1>
        <a:sysClr val="window" lastClr="FFFFFF"/>
      </a:lt1>
      <a:dk2>
        <a:srgbClr val="006270"/>
      </a:dk2>
      <a:lt2>
        <a:srgbClr val="FBFEC6"/>
      </a:lt2>
      <a:accent1>
        <a:srgbClr val="A0C435"/>
      </a:accent1>
      <a:accent2>
        <a:srgbClr val="F29F26"/>
      </a:accent2>
      <a:accent3>
        <a:srgbClr val="08BBDB"/>
      </a:accent3>
      <a:accent4>
        <a:srgbClr val="687CDD"/>
      </a:accent4>
      <a:accent5>
        <a:srgbClr val="28C874"/>
      </a:accent5>
      <a:accent6>
        <a:srgbClr val="E47963"/>
      </a:accent6>
      <a:hlink>
        <a:srgbClr val="64C143"/>
      </a:hlink>
      <a:folHlink>
        <a:srgbClr val="9A9A9A"/>
      </a:folHlink>
    </a:clrScheme>
    <a:fontScheme name="シック">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草書">
      <a:fillStyleLst>
        <a:solidFill>
          <a:schemeClr val="phClr"/>
        </a:solidFill>
        <a:gradFill rotWithShape="1">
          <a:gsLst>
            <a:gs pos="0">
              <a:schemeClr val="phClr">
                <a:tint val="90000"/>
                <a:satMod val="130000"/>
              </a:schemeClr>
            </a:gs>
            <a:gs pos="50000">
              <a:schemeClr val="phClr">
                <a:tint val="45000"/>
                <a:satMod val="220000"/>
              </a:schemeClr>
            </a:gs>
            <a:gs pos="100000">
              <a:schemeClr val="phClr">
                <a:tint val="90000"/>
                <a:satMod val="130000"/>
              </a:schemeClr>
            </a:gs>
          </a:gsLst>
          <a:lin ang="5400000" scaled="1"/>
        </a:gradFill>
        <a:gradFill rotWithShape="1">
          <a:gsLst>
            <a:gs pos="0">
              <a:schemeClr val="phClr">
                <a:tint val="100000"/>
                <a:shade val="90000"/>
                <a:hueMod val="100000"/>
                <a:satMod val="200000"/>
              </a:schemeClr>
            </a:gs>
            <a:gs pos="50000">
              <a:schemeClr val="phClr">
                <a:tint val="100000"/>
                <a:shade val="60000"/>
                <a:hueMod val="100000"/>
                <a:satMod val="180000"/>
              </a:schemeClr>
            </a:gs>
            <a:gs pos="100000">
              <a:schemeClr val="phClr">
                <a:tint val="100000"/>
                <a:shade val="90000"/>
                <a:hueMod val="100000"/>
                <a:satMod val="200000"/>
              </a:schemeClr>
            </a:gs>
          </a:gsLst>
          <a:lin ang="5400000" scaled="1"/>
        </a:grad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50600">
              <a:schemeClr val="phClr">
                <a:alpha val="40000"/>
              </a:schemeClr>
            </a:glow>
          </a:effectLst>
        </a:effectStyle>
        <a:effectStyle>
          <a:effectLst>
            <a:glow rad="101600">
              <a:schemeClr val="phClr">
                <a:alpha val="60000"/>
              </a:schemeClr>
            </a:glow>
          </a:effectLst>
          <a:scene3d>
            <a:camera prst="isometricLeftDown" fov="0">
              <a:rot lat="0" lon="0" rev="0"/>
            </a:camera>
            <a:lightRig rig="harsh" dir="tl">
              <a:rot lat="0" lon="0" rev="14280000"/>
            </a:lightRig>
          </a:scene3d>
          <a:sp3d prstMaterial="flat">
            <a:bevelT w="38100" h="50800" prst="softRound"/>
          </a:sp3d>
        </a:effectStyle>
        <a:effectStyle>
          <a:effectLst>
            <a:glow>
              <a:schemeClr val="phClr"/>
            </a:glow>
          </a:effectLst>
          <a:scene3d>
            <a:camera prst="isometricLeftDown">
              <a:rot lat="0" lon="0" rev="0"/>
            </a:camera>
            <a:lightRig rig="harsh" dir="tl">
              <a:rot lat="0" lon="0" rev="14280000"/>
            </a:lightRig>
          </a:scene3d>
          <a:sp3d extrusionH="63500" contourW="38100" prstMaterial="flat">
            <a:bevelT w="50800" h="63500" prst="softRound"/>
            <a:contourClr>
              <a:schemeClr val="phClr">
                <a:tint val="5"/>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3626</TotalTime>
  <Words>2930</Words>
  <Application>Microsoft Office PowerPoint</Application>
  <PresentationFormat>画面に合わせる (4:3)</PresentationFormat>
  <Paragraphs>339</Paragraphs>
  <Slides>27</Slides>
  <Notes>27</Notes>
  <HiddenSlides>0</HiddenSlides>
  <MMClips>0</MMClips>
  <ScaleCrop>false</ScaleCrop>
  <HeadingPairs>
    <vt:vector size="8" baseType="variant">
      <vt:variant>
        <vt:lpstr>使用されているフォント</vt:lpstr>
      </vt:variant>
      <vt:variant>
        <vt:i4>10</vt:i4>
      </vt:variant>
      <vt:variant>
        <vt:lpstr>テーマ</vt:lpstr>
      </vt:variant>
      <vt:variant>
        <vt:i4>1</vt:i4>
      </vt:variant>
      <vt:variant>
        <vt:lpstr>埋め込まれた OLE サーバー</vt:lpstr>
      </vt:variant>
      <vt:variant>
        <vt:i4>1</vt:i4>
      </vt:variant>
      <vt:variant>
        <vt:lpstr>スライド タイトル</vt:lpstr>
      </vt:variant>
      <vt:variant>
        <vt:i4>27</vt:i4>
      </vt:variant>
    </vt:vector>
  </HeadingPairs>
  <TitlesOfParts>
    <vt:vector size="39" baseType="lpstr">
      <vt:lpstr>HGP創英角ｺﾞｼｯｸUB</vt:lpstr>
      <vt:lpstr>HGP創英角ﾎﾟｯﾌﾟ体</vt:lpstr>
      <vt:lpstr>HGS創英角ｺﾞｼｯｸUB</vt:lpstr>
      <vt:lpstr>HG丸ｺﾞｼｯｸM-PRO</vt:lpstr>
      <vt:lpstr>ＭＳ ゴシック</vt:lpstr>
      <vt:lpstr>ＭＳ 明朝</vt:lpstr>
      <vt:lpstr>游ゴシック</vt:lpstr>
      <vt:lpstr>Arial</vt:lpstr>
      <vt:lpstr>Calibri</vt:lpstr>
      <vt:lpstr>Verdana</vt:lpstr>
      <vt:lpstr>kankyou</vt:lpstr>
      <vt:lpstr>ワークシート</vt:lpstr>
      <vt:lpstr>PowerPoint プレゼンテーション</vt:lpstr>
      <vt:lpstr>○○小学校 とやま環境チャレンジ10 前 編</vt:lpstr>
      <vt:lpstr>PowerPoint プレゼンテーション</vt:lpstr>
      <vt:lpstr>勉強すること</vt:lpstr>
      <vt:lpstr>PowerPoint プレゼンテーション</vt:lpstr>
      <vt:lpstr>PowerPoint プレゼンテーション</vt:lpstr>
      <vt:lpstr>地球温暖化ってなんだろう？</vt:lpstr>
      <vt:lpstr>地球温暖化ってなんだろう？</vt:lpstr>
      <vt:lpstr>　              　　　　　だん 　　　　　　地球温暖化のしくみ</vt:lpstr>
      <vt:lpstr>　　　　　　　　　　　だん 　　　　　　地球温暖化のしくみ</vt:lpstr>
      <vt:lpstr>PowerPoint プレゼンテーション</vt:lpstr>
      <vt:lpstr>今、地球では何が起こっているの？</vt:lpstr>
      <vt:lpstr>今、地球では何が起こっているの？</vt:lpstr>
      <vt:lpstr>今、地球では何が起こっているの？</vt:lpstr>
      <vt:lpstr>今、地球では何が起こっているの？ （世界、日本）</vt:lpstr>
      <vt:lpstr>今、地球では何が起こっているの？ （世界、日本）</vt:lpstr>
      <vt:lpstr>今、地球では何が起こっているの？ （日本、富山県）</vt:lpstr>
      <vt:lpstr>地球温暖化がすすむと・・・ （日本、富山県）</vt:lpstr>
      <vt:lpstr>大切な地球を未来につなぐために</vt:lpstr>
      <vt:lpstr>PowerPoint プレゼンテーション</vt:lpstr>
      <vt:lpstr>PowerPoint プレゼンテーション</vt:lpstr>
      <vt:lpstr>デコ活って何？</vt:lpstr>
      <vt:lpstr>やってみよう！デコ活アクション</vt:lpstr>
      <vt:lpstr>PowerPoint プレゼンテーション</vt:lpstr>
      <vt:lpstr>PowerPoint プレゼンテーション</vt:lpstr>
      <vt:lpstr>今日からみんなは、美しい地球を守る</vt:lpstr>
      <vt:lpstr>私たちの地球を守るために できることからはじめましょう</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○○小学校 とやま環境チャレンジ10</dc:title>
  <dc:creator>とやま環境財団</dc:creator>
  <cp:lastModifiedBy>環境財団17 とやま</cp:lastModifiedBy>
  <cp:revision>270</cp:revision>
  <cp:lastPrinted>2022-04-19T02:00:34Z</cp:lastPrinted>
  <dcterms:created xsi:type="dcterms:W3CDTF">2015-02-19T05:43:59Z</dcterms:created>
  <dcterms:modified xsi:type="dcterms:W3CDTF">2026-04-30T07:51:08Z</dcterms:modified>
</cp:coreProperties>
</file>