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83" r:id="rId2"/>
    <p:sldId id="256" r:id="rId3"/>
    <p:sldId id="257" r:id="rId4"/>
    <p:sldId id="258" r:id="rId5"/>
    <p:sldId id="297" r:id="rId6"/>
    <p:sldId id="292" r:id="rId7"/>
    <p:sldId id="293" r:id="rId8"/>
    <p:sldId id="294" r:id="rId9"/>
    <p:sldId id="384" r:id="rId10"/>
    <p:sldId id="273" r:id="rId11"/>
    <p:sldId id="267" r:id="rId12"/>
    <p:sldId id="268" r:id="rId13"/>
    <p:sldId id="270" r:id="rId14"/>
    <p:sldId id="295" r:id="rId15"/>
    <p:sldId id="296" r:id="rId16"/>
    <p:sldId id="298" r:id="rId17"/>
    <p:sldId id="284" r:id="rId18"/>
    <p:sldId id="285" r:id="rId19"/>
    <p:sldId id="286" r:id="rId20"/>
    <p:sldId id="287" r:id="rId21"/>
    <p:sldId id="289" r:id="rId22"/>
    <p:sldId id="290" r:id="rId23"/>
    <p:sldId id="291" r:id="rId24"/>
    <p:sldId id="277" r:id="rId2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0B196BA-7A60-4A3A-8CD9-60090094AEBF}">
          <p14:sldIdLst>
            <p14:sldId id="383"/>
            <p14:sldId id="256"/>
          </p14:sldIdLst>
        </p14:section>
        <p14:section name="タイトルなしのセクション" id="{03088D5F-1D12-4E2B-9360-599A958BD250}">
          <p14:sldIdLst>
            <p14:sldId id="257"/>
            <p14:sldId id="258"/>
            <p14:sldId id="297"/>
            <p14:sldId id="292"/>
            <p14:sldId id="293"/>
            <p14:sldId id="294"/>
            <p14:sldId id="384"/>
            <p14:sldId id="273"/>
            <p14:sldId id="267"/>
            <p14:sldId id="268"/>
            <p14:sldId id="270"/>
            <p14:sldId id="295"/>
            <p14:sldId id="296"/>
            <p14:sldId id="298"/>
            <p14:sldId id="284"/>
            <p14:sldId id="285"/>
            <p14:sldId id="286"/>
            <p14:sldId id="287"/>
            <p14:sldId id="289"/>
            <p14:sldId id="290"/>
            <p14:sldId id="291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33CC33"/>
    <a:srgbClr val="FF9966"/>
    <a:srgbClr val="FF7C80"/>
    <a:srgbClr val="FFCCFF"/>
    <a:srgbClr val="FFFF00"/>
    <a:srgbClr val="CCFF99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2122" autoAdjust="0"/>
  </p:normalViewPr>
  <p:slideViewPr>
    <p:cSldViewPr showGuides="1">
      <p:cViewPr varScale="1">
        <p:scale>
          <a:sx n="56" d="100"/>
          <a:sy n="56" d="100"/>
        </p:scale>
        <p:origin x="21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76"/>
    </p:cViewPr>
  </p:sorterViewPr>
  <p:notesViewPr>
    <p:cSldViewPr showGuides="1">
      <p:cViewPr varScale="1">
        <p:scale>
          <a:sx n="48" d="100"/>
          <a:sy n="48" d="100"/>
        </p:scale>
        <p:origin x="-2952" y="-114"/>
      </p:cViewPr>
      <p:guideLst>
        <p:guide orient="horz" pos="3108"/>
        <p:guide pos="212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KZSV2016\share\&#9632;&#12495;&#12540;&#12489;&#12487;&#12451;&#12473;&#12463;&#65288;&#12371;&#12428;&#12414;&#12391;&#12398;Fujitsu&#12398;F)\&#12481;&#12515;&#12524;&#12531;&#12472;10\&#24179;&#25104;30&#24180;&#24230;\&#12392;&#12426;&#12367;&#12415;&#12471;&#12540;&#12488;&#38598;&#35336;\1.&#23500;&#23665;&#24066;\9.&#22826;&#30000;&#23567;&#23398;&#26657;(&#25968;&#24335;&#25913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KZSV2016\share\&#9632;&#12495;&#12540;&#12489;&#12487;&#12451;&#12473;&#12463;&#65288;&#12371;&#12428;&#12414;&#12391;&#12398;Fujitsu&#12398;F)\&#12481;&#12515;&#12524;&#12531;&#12472;10\&#24179;&#25104;30&#24180;&#24230;\&#12392;&#12426;&#12367;&#12415;&#12471;&#12540;&#12488;&#38598;&#35336;\1.&#23500;&#23665;&#24066;\9.&#22826;&#30000;&#23567;&#23398;&#26657;(&#25968;&#24335;&#25913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②棒グラフ作成用!$B$8:$B$11</c:f>
              <c:strCache>
                <c:ptCount val="4"/>
                <c:pt idx="0">
                  <c:v>21. 食品ロスを出さない</c:v>
                </c:pt>
                <c:pt idx="1">
                  <c:v>2. むだなあかりを消す</c:v>
                </c:pt>
                <c:pt idx="2">
                  <c:v>19. 買い物にはマイバッグを持っていく</c:v>
                </c:pt>
                <c:pt idx="3">
                  <c:v>1. 家族団らんを心がける</c:v>
                </c:pt>
              </c:strCache>
            </c:strRef>
          </c:cat>
          <c:val>
            <c:numRef>
              <c:f>②棒グラフ作成用!$H$8:$H$11</c:f>
              <c:numCache>
                <c:formatCode>General</c:formatCode>
                <c:ptCount val="4"/>
                <c:pt idx="0">
                  <c:v>112</c:v>
                </c:pt>
                <c:pt idx="1">
                  <c:v>113</c:v>
                </c:pt>
                <c:pt idx="2">
                  <c:v>117</c:v>
                </c:pt>
                <c:pt idx="3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B-4D3C-8530-19145EAA8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138112"/>
        <c:axId val="198148096"/>
      </c:barChart>
      <c:catAx>
        <c:axId val="19813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900"/>
            </a:pPr>
            <a:endParaRPr lang="ja-JP"/>
          </a:p>
        </c:txPr>
        <c:crossAx val="198148096"/>
        <c:crosses val="autoZero"/>
        <c:auto val="1"/>
        <c:lblAlgn val="ctr"/>
        <c:lblOffset val="100"/>
        <c:noMultiLvlLbl val="0"/>
      </c:catAx>
      <c:valAx>
        <c:axId val="198148096"/>
        <c:scaling>
          <c:orientation val="minMax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ja-JP" altLang="en-US" sz="800"/>
                  <a:t>（ポイント）</a:t>
                </a:r>
              </a:p>
            </c:rich>
          </c:tx>
          <c:layout>
            <c:manualLayout>
              <c:xMode val="edge"/>
              <c:yMode val="edge"/>
              <c:x val="0.93134223325422472"/>
              <c:y val="0.8919464307755006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1981381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②棒グラフ作成用!$B$54:$B$58</c:f>
              <c:strCache>
                <c:ptCount val="4"/>
                <c:pt idx="0">
                  <c:v>8.エアコンは必要なときだけつける</c:v>
                </c:pt>
                <c:pt idx="1">
                  <c:v>6.テレビを見る時間をへらす</c:v>
                </c:pt>
                <c:pt idx="2">
                  <c:v>15.早寝早起きを心がける（夏）</c:v>
                </c:pt>
                <c:pt idx="3">
                  <c:v>3.水・お湯は、こまめに止める</c:v>
                </c:pt>
              </c:strCache>
            </c:strRef>
          </c:cat>
          <c:val>
            <c:numRef>
              <c:f>②棒グラフ作成用!$H$54:$H$58</c:f>
              <c:numCache>
                <c:formatCode>General</c:formatCode>
                <c:ptCount val="5"/>
                <c:pt idx="0">
                  <c:v>54.5</c:v>
                </c:pt>
                <c:pt idx="1">
                  <c:v>55.5</c:v>
                </c:pt>
                <c:pt idx="2">
                  <c:v>71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E-46A9-BE34-C241D5CBC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470656"/>
        <c:axId val="198472448"/>
      </c:barChart>
      <c:catAx>
        <c:axId val="19847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8472448"/>
        <c:crosses val="autoZero"/>
        <c:auto val="1"/>
        <c:lblAlgn val="ctr"/>
        <c:lblOffset val="100"/>
        <c:noMultiLvlLbl val="0"/>
      </c:catAx>
      <c:valAx>
        <c:axId val="198472448"/>
        <c:scaling>
          <c:orientation val="minMax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ja-JP" altLang="en-US" sz="800"/>
                  <a:t>（ポイント）</a:t>
                </a:r>
              </a:p>
            </c:rich>
          </c:tx>
          <c:layout>
            <c:manualLayout>
              <c:xMode val="edge"/>
              <c:yMode val="edge"/>
              <c:x val="0.9142011934002473"/>
              <c:y val="0.86424517766793563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19847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2699-092D-446A-95CB-349DF22C1B91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CAADC-C4E5-4974-B15B-A38757B1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282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BA0F1-AEF2-45E1-87C9-42B1DE4CF910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872E-E8CD-4071-B065-1E1421F249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52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53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そんな暖かくなった今の地球では、一体何が起こっているのでしょうか？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9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例えばヒマラヤ山脈の氷や雪が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30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年の間でこんなに減ってしまいました。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945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標高の高い場所にある氷河や永久凍土など、陸地にあった氷が溶け出し海に流れ込んだり、海水温度が上昇して水が大きくなったりして、海水面が上昇し、人が住んでいる所にまで海水がきて、家が浸かってしまっています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また、ゲリラ豪雨や大きな台風も起きやすくなり、家が壊されてしまうところも出ています。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883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また、暖かい日が続くと、食べ物がとれなくなったり、きちんと育たなくなります。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さらに、温暖化の影響は私たち人間だけでなく、動物たちの居場所をうばうことにもつながっています。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883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富山県では、サクラの咲く時期も温暖化によってどんどん早くなっています。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また、雪の降る日も雪の量も少なくなってきています。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83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また、こんなことが起こるかも、というお話をしていましたね。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0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それでは、地球温暖化をこれ以上すすめないために、ぼくたちわたしたちができることは何でしょうか？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それが、とやま環境チャレンジ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でしたね！</a:t>
            </a: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92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それでは、みんなが一ヶ月間、家族の人と一緒にがんばったチャレンジ１０のとりくみの結果を見てみましょう。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92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今回、みんなのとりくみのがんばり度をランキングにしました。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よくできたシールは１点、まあまあできたシールは０．５点、できなかったシールは０点で、計算しました。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その結果は・・・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236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まずは「かならずチャレンジ」の４項目のがんばり度ランキングです。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１位は・・・・・。点数は●●満点中・・・点！！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２位は・・・・・。点数は●●満点中・・・点！！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３位は・・・・・。点数は●●満点中・・・点！！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４位は・・・・・。点数は●●満点中・・・点！！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推進員からのコメント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28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87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次はみんなが家族の人とえらんだ「えらんでチャレンジ」のがんばり度ランキングベスト５です。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１位は・・・・・。点数は●●満点中・・・点！！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２位は・・・・・。点数は●●満点中・・・点！！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３位は・・・・・。点数は●●満点中・・・点！！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４位は・・・・・。点数は●●満点中・・・点！！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５位は・・・・・。点数は●●満点中・・・点！！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推進員からのコメント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284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１ヶ月間のみんなのがんばりのおかげで、地球を温めるガスは●●●●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kg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減らすことができました。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これはサッカーボールにすると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クリック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●●●●個分！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杉の木は二酸化炭素を１年間で１４ｋｇ吸収すると言われていますが、その杉の木でいうと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クリック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●●本分！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節約できたお金は何と・・・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クリック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●●●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,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●●●円！これはお母さんに教えてあげようね！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514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それではここで、みんなに質問です。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問いかけ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チャレンジ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を一ヶ月やってみて、（自分なりに工夫したこと）（楽しかったこと・うれしかったこと）（大変だったこと）は何ですか？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隣のお友達とちょっと話してみてください。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問いかけは１つに絞っても良い。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少し話し合う時間をとる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はい、それでは何人かに発表してもらいましょう。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こどもたちの感想発表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推進員コメント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045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みんながチャレンジ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にとりくんだおかげで、地球がちょっと元気になったかもしれません。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これからも、地球温暖化を防ぐために、地球にやさしい取組みを続けましょう。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また、自分だけじゃなくて、家族やお友達と楽しみながら取り組んでいけるといいですね。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317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それではこれで授業はおわりたいと思います。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この後、環境教育教材での発電体験や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DVD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視聴、外に出てみるなど、独自のプログラムを実施してください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52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クリック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○○小学校のみなさん、ひさしぶり！みんな私のことを覚えていますか？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私は地球温暖化防止活動推進員の○○です。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問いかけ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みんなチャレンジ１０は楽しくできたかな？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子供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反応　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みんなありがとう。それでは今からチャレンジ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の後編教室を始めます。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73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今日はまず、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クリック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地球温暖化について一度ふりかえってみましょう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そのあと、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クリック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みんなが１ヶ月がんばったチャレンジ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のとりくみの結果を見てみましょう。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そのあとは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クリック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自由にプログラムを組む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11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それでは始めます。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さっき、地球温暖化という言葉を聞いたことがある人が何人かいましたが、では地球温暖化とは一体何なのでしょうか？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9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地球温暖化とは、地球があたたかくなっていくことです。地球が分厚い布団をかぶっている、そんな状態でしたね。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69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地球温暖化の仕組みは</a:t>
            </a:r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・地球の周りには地球をあたためるガスがあり、このガスのおかげで、地球の平均気温を</a:t>
            </a:r>
            <a:r>
              <a:rPr lang="en-US" altLang="ja-JP" dirty="0">
                <a:latin typeface="Arial" pitchFamily="34" charset="0"/>
                <a:ea typeface="ＭＳ Ｐ明朝" pitchFamily="18" charset="-128"/>
              </a:rPr>
              <a:t>【</a:t>
            </a:r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クリック</a:t>
            </a:r>
            <a:r>
              <a:rPr lang="en-US" altLang="ja-JP" dirty="0">
                <a:latin typeface="Arial" pitchFamily="34" charset="0"/>
                <a:ea typeface="ＭＳ Ｐ明朝" pitchFamily="18" charset="-128"/>
              </a:rPr>
              <a:t>】</a:t>
            </a:r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１４度くらいに保ってくれています。</a:t>
            </a:r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・このガスがないと、地球は</a:t>
            </a:r>
            <a:r>
              <a:rPr lang="en-US" altLang="ja-JP" dirty="0">
                <a:latin typeface="Arial" pitchFamily="34" charset="0"/>
                <a:ea typeface="ＭＳ Ｐ明朝" pitchFamily="18" charset="-128"/>
              </a:rPr>
              <a:t>【</a:t>
            </a:r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クリック</a:t>
            </a:r>
            <a:r>
              <a:rPr lang="en-US" altLang="ja-JP" dirty="0">
                <a:latin typeface="Arial" pitchFamily="34" charset="0"/>
                <a:ea typeface="ＭＳ Ｐ明朝" pitchFamily="18" charset="-128"/>
              </a:rPr>
              <a:t>】</a:t>
            </a:r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マイナス１９℃くらいになって、冷蔵庫の冷凍室のような世界になると言われています。</a:t>
            </a:r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地球を温めるガスの布団のお陰で、熱が逃げずにちょうどよい温度を保っています。</a:t>
            </a:r>
            <a:endParaRPr lang="en-US" altLang="ja-JP" dirty="0">
              <a:latin typeface="Arial" pitchFamily="34" charset="0"/>
              <a:ea typeface="ＭＳ Ｐ明朝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69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でも、最近はこの地球をあたためるガスが増えすぎてきたため、</a:t>
            </a:r>
            <a:r>
              <a:rPr lang="en-US" altLang="ja-JP" dirty="0">
                <a:latin typeface="Arial" pitchFamily="34" charset="0"/>
                <a:ea typeface="ＭＳ Ｐ明朝" pitchFamily="18" charset="-128"/>
              </a:rPr>
              <a:t>【</a:t>
            </a:r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クリック</a:t>
            </a:r>
            <a:r>
              <a:rPr lang="en-US" altLang="ja-JP" dirty="0">
                <a:latin typeface="Arial" pitchFamily="34" charset="0"/>
                <a:ea typeface="ＭＳ Ｐ明朝" pitchFamily="18" charset="-128"/>
              </a:rPr>
              <a:t>】</a:t>
            </a:r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太陽の熱がなかなか宇宙へ出られなくなりました。</a:t>
            </a:r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布団が冬用の分厚い布団になっている状態で、</a:t>
            </a:r>
            <a:r>
              <a:rPr lang="en-US" altLang="ja-JP" dirty="0">
                <a:latin typeface="Arial" pitchFamily="34" charset="0"/>
                <a:ea typeface="ＭＳ Ｐ明朝" pitchFamily="18" charset="-128"/>
              </a:rPr>
              <a:t>【</a:t>
            </a:r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クリック</a:t>
            </a:r>
            <a:r>
              <a:rPr lang="en-US" altLang="ja-JP" dirty="0">
                <a:latin typeface="Arial" pitchFamily="34" charset="0"/>
                <a:ea typeface="ＭＳ Ｐ明朝" pitchFamily="18" charset="-128"/>
              </a:rPr>
              <a:t>】</a:t>
            </a:r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地球が暖かくなってきています。</a:t>
            </a:r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これが「地球温暖化」でしたね。</a:t>
            </a:r>
            <a:endParaRPr lang="en-US" altLang="ja-JP" dirty="0">
              <a:latin typeface="Arial" pitchFamily="34" charset="0"/>
              <a:ea typeface="ＭＳ Ｐ明朝" pitchFamily="18" charset="-128"/>
            </a:endParaRPr>
          </a:p>
          <a:p>
            <a:pPr eaLnBrk="1" hangingPunct="1"/>
            <a:r>
              <a:rPr lang="ja-JP" altLang="en-US" dirty="0">
                <a:latin typeface="Arial" pitchFamily="34" charset="0"/>
                <a:ea typeface="ＭＳ Ｐ明朝" pitchFamily="18" charset="-128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692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私たちがムダな電気を使ったり、石油、石炭などをどんどん燃やしたことで、「地球を温めるガス」がたくさん出てしまいました。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これが原因で、地球が今まで以上にあたたかくなり、地球温暖化になってしまったのです。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872E-E8CD-4071-B065-1E1421F249C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18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fld id="{80A427C9-1110-430F-920C-960FE2367354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fld id="{9FC707CC-A0A1-4C17-9A0A-6F814E221C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0" baseline="0">
          <a:ln w="19050">
            <a:solidFill>
              <a:schemeClr val="bg1"/>
            </a:solidFill>
          </a:ln>
          <a:solidFill>
            <a:srgbClr val="00133A"/>
          </a:solidFill>
          <a:effectLst/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23135839-49A9-43A1-AFA7-FF74B814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4E447A3C-B20C-43FA-B3BA-A22A6DDBF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4804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4400" dirty="0"/>
              <a:t>このパワーポイントは環境チャレンジ後編教室のサンプルです。</a:t>
            </a:r>
          </a:p>
          <a:p>
            <a:r>
              <a:rPr lang="ja-JP" altLang="en-US" sz="4400" dirty="0"/>
              <a:t>実際の教室の内容は推進員が考えたカリキュラムで行います。</a:t>
            </a:r>
          </a:p>
          <a:p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9631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6802" y="1052736"/>
            <a:ext cx="8675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spc="3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今、地球では</a:t>
            </a:r>
            <a:endParaRPr lang="en-US" altLang="ja-JP" sz="6000" spc="3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6000" spc="3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何がおこっているの？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8884"/>
            <a:ext cx="4284476" cy="309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32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27385"/>
            <a:ext cx="9144000" cy="154817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800" dirty="0"/>
              <a:t>今、地球では何が起こっているの？</a:t>
            </a:r>
            <a:endParaRPr kumimoji="1" lang="ja-JP" altLang="en-US" sz="38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13184" y="1672208"/>
            <a:ext cx="6671084" cy="784684"/>
          </a:xfrm>
        </p:spPr>
        <p:txBody>
          <a:bodyPr/>
          <a:lstStyle/>
          <a:p>
            <a:r>
              <a:rPr kumimoji="1" lang="ja-JP" altLang="en-US" dirty="0"/>
              <a:t>ヒマラヤの氷がとけている</a:t>
            </a:r>
          </a:p>
        </p:txBody>
      </p:sp>
      <p:pic>
        <p:nvPicPr>
          <p:cNvPr id="1028" name="Picture 4" descr="Y:\■ハードディスク（これまでのFujitsuのF)\チャレンジ10\平成27年度\パワポ用画像\写真\ヒマラヤ1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2573904"/>
            <a:ext cx="3636405" cy="27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■ハードディスク（これまでのFujitsuのF)\チャレンジ10\平成27年度\パワポ用画像\写真\ヒマラヤ2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076" y="2573904"/>
            <a:ext cx="3636064" cy="2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矢印 5"/>
          <p:cNvSpPr/>
          <p:nvPr/>
        </p:nvSpPr>
        <p:spPr>
          <a:xfrm>
            <a:off x="4121950" y="3649524"/>
            <a:ext cx="95410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19672" y="220486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1978</a:t>
            </a:r>
            <a:r>
              <a:rPr kumimoji="1" lang="ja-JP" altLang="en-US" sz="2000" dirty="0"/>
              <a:t>年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88224" y="220486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2008</a:t>
            </a:r>
            <a:r>
              <a:rPr kumimoji="1" lang="ja-JP" altLang="en-US" sz="2000" dirty="0"/>
              <a:t>年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59724" y="5481228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写真：全国地球温暖化防止活動推進センターより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11660" y="5913276"/>
            <a:ext cx="608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たった</a:t>
            </a:r>
            <a:r>
              <a:rPr kumimoji="1"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30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年でこんなにへってしまった！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2788920" y="3383280"/>
            <a:ext cx="1143000" cy="1889760"/>
          </a:xfrm>
          <a:custGeom>
            <a:avLst/>
            <a:gdLst>
              <a:gd name="connsiteX0" fmla="*/ 0 w 1143000"/>
              <a:gd name="connsiteY0" fmla="*/ 0 h 1889760"/>
              <a:gd name="connsiteX1" fmla="*/ 350520 w 1143000"/>
              <a:gd name="connsiteY1" fmla="*/ 15240 h 1889760"/>
              <a:gd name="connsiteX2" fmla="*/ 594360 w 1143000"/>
              <a:gd name="connsiteY2" fmla="*/ 45720 h 1889760"/>
              <a:gd name="connsiteX3" fmla="*/ 731520 w 1143000"/>
              <a:gd name="connsiteY3" fmla="*/ 60960 h 1889760"/>
              <a:gd name="connsiteX4" fmla="*/ 914400 w 1143000"/>
              <a:gd name="connsiteY4" fmla="*/ 152400 h 1889760"/>
              <a:gd name="connsiteX5" fmla="*/ 960120 w 1143000"/>
              <a:gd name="connsiteY5" fmla="*/ 182880 h 1889760"/>
              <a:gd name="connsiteX6" fmla="*/ 1021080 w 1143000"/>
              <a:gd name="connsiteY6" fmla="*/ 274320 h 1889760"/>
              <a:gd name="connsiteX7" fmla="*/ 1051560 w 1143000"/>
              <a:gd name="connsiteY7" fmla="*/ 365760 h 1889760"/>
              <a:gd name="connsiteX8" fmla="*/ 1112520 w 1143000"/>
              <a:gd name="connsiteY8" fmla="*/ 502920 h 1889760"/>
              <a:gd name="connsiteX9" fmla="*/ 1143000 w 1143000"/>
              <a:gd name="connsiteY9" fmla="*/ 685800 h 1889760"/>
              <a:gd name="connsiteX10" fmla="*/ 1112520 w 1143000"/>
              <a:gd name="connsiteY10" fmla="*/ 1143000 h 1889760"/>
              <a:gd name="connsiteX11" fmla="*/ 1082040 w 1143000"/>
              <a:gd name="connsiteY11" fmla="*/ 1234440 h 1889760"/>
              <a:gd name="connsiteX12" fmla="*/ 1066800 w 1143000"/>
              <a:gd name="connsiteY12" fmla="*/ 1280160 h 1889760"/>
              <a:gd name="connsiteX13" fmla="*/ 1051560 w 1143000"/>
              <a:gd name="connsiteY13" fmla="*/ 1325880 h 1889760"/>
              <a:gd name="connsiteX14" fmla="*/ 1005840 w 1143000"/>
              <a:gd name="connsiteY14" fmla="*/ 1356360 h 1889760"/>
              <a:gd name="connsiteX15" fmla="*/ 975360 w 1143000"/>
              <a:gd name="connsiteY15" fmla="*/ 1402080 h 1889760"/>
              <a:gd name="connsiteX16" fmla="*/ 960120 w 1143000"/>
              <a:gd name="connsiteY16" fmla="*/ 1447800 h 1889760"/>
              <a:gd name="connsiteX17" fmla="*/ 914400 w 1143000"/>
              <a:gd name="connsiteY17" fmla="*/ 1478280 h 1889760"/>
              <a:gd name="connsiteX18" fmla="*/ 853440 w 1143000"/>
              <a:gd name="connsiteY18" fmla="*/ 1554480 h 1889760"/>
              <a:gd name="connsiteX19" fmla="*/ 822960 w 1143000"/>
              <a:gd name="connsiteY19" fmla="*/ 1600200 h 1889760"/>
              <a:gd name="connsiteX20" fmla="*/ 731520 w 1143000"/>
              <a:gd name="connsiteY20" fmla="*/ 1676400 h 1889760"/>
              <a:gd name="connsiteX21" fmla="*/ 701040 w 1143000"/>
              <a:gd name="connsiteY21" fmla="*/ 1722120 h 1889760"/>
              <a:gd name="connsiteX22" fmla="*/ 655320 w 1143000"/>
              <a:gd name="connsiteY22" fmla="*/ 1752600 h 1889760"/>
              <a:gd name="connsiteX23" fmla="*/ 609600 w 1143000"/>
              <a:gd name="connsiteY23" fmla="*/ 1798320 h 1889760"/>
              <a:gd name="connsiteX24" fmla="*/ 487680 w 1143000"/>
              <a:gd name="connsiteY24" fmla="*/ 1889760 h 188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3000" h="1889760">
                <a:moveTo>
                  <a:pt x="0" y="0"/>
                </a:moveTo>
                <a:lnTo>
                  <a:pt x="350520" y="15240"/>
                </a:lnTo>
                <a:cubicBezTo>
                  <a:pt x="444629" y="21122"/>
                  <a:pt x="503636" y="34379"/>
                  <a:pt x="594360" y="45720"/>
                </a:cubicBezTo>
                <a:cubicBezTo>
                  <a:pt x="640006" y="51426"/>
                  <a:pt x="685800" y="55880"/>
                  <a:pt x="731520" y="60960"/>
                </a:cubicBezTo>
                <a:cubicBezTo>
                  <a:pt x="857713" y="103024"/>
                  <a:pt x="796227" y="73618"/>
                  <a:pt x="914400" y="152400"/>
                </a:cubicBezTo>
                <a:lnTo>
                  <a:pt x="960120" y="182880"/>
                </a:lnTo>
                <a:cubicBezTo>
                  <a:pt x="980440" y="213360"/>
                  <a:pt x="1009496" y="239567"/>
                  <a:pt x="1021080" y="274320"/>
                </a:cubicBezTo>
                <a:cubicBezTo>
                  <a:pt x="1031240" y="304800"/>
                  <a:pt x="1033738" y="339027"/>
                  <a:pt x="1051560" y="365760"/>
                </a:cubicBezTo>
                <a:cubicBezTo>
                  <a:pt x="1088046" y="420488"/>
                  <a:pt x="1096975" y="425194"/>
                  <a:pt x="1112520" y="502920"/>
                </a:cubicBezTo>
                <a:cubicBezTo>
                  <a:pt x="1134805" y="614343"/>
                  <a:pt x="1124097" y="553477"/>
                  <a:pt x="1143000" y="685800"/>
                </a:cubicBezTo>
                <a:cubicBezTo>
                  <a:pt x="1140414" y="747866"/>
                  <a:pt x="1144291" y="1015917"/>
                  <a:pt x="1112520" y="1143000"/>
                </a:cubicBezTo>
                <a:cubicBezTo>
                  <a:pt x="1104728" y="1174169"/>
                  <a:pt x="1092200" y="1203960"/>
                  <a:pt x="1082040" y="1234440"/>
                </a:cubicBezTo>
                <a:lnTo>
                  <a:pt x="1066800" y="1280160"/>
                </a:lnTo>
                <a:cubicBezTo>
                  <a:pt x="1061720" y="1295400"/>
                  <a:pt x="1064926" y="1316969"/>
                  <a:pt x="1051560" y="1325880"/>
                </a:cubicBezTo>
                <a:lnTo>
                  <a:pt x="1005840" y="1356360"/>
                </a:lnTo>
                <a:cubicBezTo>
                  <a:pt x="995680" y="1371600"/>
                  <a:pt x="983551" y="1385697"/>
                  <a:pt x="975360" y="1402080"/>
                </a:cubicBezTo>
                <a:cubicBezTo>
                  <a:pt x="968176" y="1416448"/>
                  <a:pt x="970155" y="1435256"/>
                  <a:pt x="960120" y="1447800"/>
                </a:cubicBezTo>
                <a:cubicBezTo>
                  <a:pt x="948678" y="1462103"/>
                  <a:pt x="929640" y="1468120"/>
                  <a:pt x="914400" y="1478280"/>
                </a:cubicBezTo>
                <a:cubicBezTo>
                  <a:pt x="884731" y="1567287"/>
                  <a:pt x="922374" y="1485546"/>
                  <a:pt x="853440" y="1554480"/>
                </a:cubicBezTo>
                <a:cubicBezTo>
                  <a:pt x="840488" y="1567432"/>
                  <a:pt x="834686" y="1586129"/>
                  <a:pt x="822960" y="1600200"/>
                </a:cubicBezTo>
                <a:cubicBezTo>
                  <a:pt x="786290" y="1644204"/>
                  <a:pt x="776475" y="1646430"/>
                  <a:pt x="731520" y="1676400"/>
                </a:cubicBezTo>
                <a:cubicBezTo>
                  <a:pt x="721360" y="1691640"/>
                  <a:pt x="713992" y="1709168"/>
                  <a:pt x="701040" y="1722120"/>
                </a:cubicBezTo>
                <a:cubicBezTo>
                  <a:pt x="688088" y="1735072"/>
                  <a:pt x="669391" y="1740874"/>
                  <a:pt x="655320" y="1752600"/>
                </a:cubicBezTo>
                <a:cubicBezTo>
                  <a:pt x="638763" y="1766398"/>
                  <a:pt x="626613" y="1785088"/>
                  <a:pt x="609600" y="1798320"/>
                </a:cubicBezTo>
                <a:cubicBezTo>
                  <a:pt x="454507" y="1918948"/>
                  <a:pt x="564340" y="1813100"/>
                  <a:pt x="487680" y="188976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746760" y="3444240"/>
            <a:ext cx="1158240" cy="1859280"/>
          </a:xfrm>
          <a:custGeom>
            <a:avLst/>
            <a:gdLst>
              <a:gd name="connsiteX0" fmla="*/ 381000 w 1158240"/>
              <a:gd name="connsiteY0" fmla="*/ 0 h 1859280"/>
              <a:gd name="connsiteX1" fmla="*/ 624840 w 1158240"/>
              <a:gd name="connsiteY1" fmla="*/ 30480 h 1859280"/>
              <a:gd name="connsiteX2" fmla="*/ 716280 w 1158240"/>
              <a:gd name="connsiteY2" fmla="*/ 60960 h 1859280"/>
              <a:gd name="connsiteX3" fmla="*/ 762000 w 1158240"/>
              <a:gd name="connsiteY3" fmla="*/ 91440 h 1859280"/>
              <a:gd name="connsiteX4" fmla="*/ 853440 w 1158240"/>
              <a:gd name="connsiteY4" fmla="*/ 121920 h 1859280"/>
              <a:gd name="connsiteX5" fmla="*/ 899160 w 1158240"/>
              <a:gd name="connsiteY5" fmla="*/ 137160 h 1859280"/>
              <a:gd name="connsiteX6" fmla="*/ 944880 w 1158240"/>
              <a:gd name="connsiteY6" fmla="*/ 167640 h 1859280"/>
              <a:gd name="connsiteX7" fmla="*/ 990600 w 1158240"/>
              <a:gd name="connsiteY7" fmla="*/ 213360 h 1859280"/>
              <a:gd name="connsiteX8" fmla="*/ 1082040 w 1158240"/>
              <a:gd name="connsiteY8" fmla="*/ 350520 h 1859280"/>
              <a:gd name="connsiteX9" fmla="*/ 1112520 w 1158240"/>
              <a:gd name="connsiteY9" fmla="*/ 396240 h 1859280"/>
              <a:gd name="connsiteX10" fmla="*/ 1143000 w 1158240"/>
              <a:gd name="connsiteY10" fmla="*/ 487680 h 1859280"/>
              <a:gd name="connsiteX11" fmla="*/ 1158240 w 1158240"/>
              <a:gd name="connsiteY11" fmla="*/ 533400 h 1859280"/>
              <a:gd name="connsiteX12" fmla="*/ 1143000 w 1158240"/>
              <a:gd name="connsiteY12" fmla="*/ 746760 h 1859280"/>
              <a:gd name="connsiteX13" fmla="*/ 1066800 w 1158240"/>
              <a:gd name="connsiteY13" fmla="*/ 883920 h 1859280"/>
              <a:gd name="connsiteX14" fmla="*/ 1036320 w 1158240"/>
              <a:gd name="connsiteY14" fmla="*/ 929640 h 1859280"/>
              <a:gd name="connsiteX15" fmla="*/ 883920 w 1158240"/>
              <a:gd name="connsiteY15" fmla="*/ 1158240 h 1859280"/>
              <a:gd name="connsiteX16" fmla="*/ 822960 w 1158240"/>
              <a:gd name="connsiteY16" fmla="*/ 1249680 h 1859280"/>
              <a:gd name="connsiteX17" fmla="*/ 792480 w 1158240"/>
              <a:gd name="connsiteY17" fmla="*/ 1295400 h 1859280"/>
              <a:gd name="connsiteX18" fmla="*/ 746760 w 1158240"/>
              <a:gd name="connsiteY18" fmla="*/ 1325880 h 1859280"/>
              <a:gd name="connsiteX19" fmla="*/ 670560 w 1158240"/>
              <a:gd name="connsiteY19" fmla="*/ 1402080 h 1859280"/>
              <a:gd name="connsiteX20" fmla="*/ 579120 w 1158240"/>
              <a:gd name="connsiteY20" fmla="*/ 1478280 h 1859280"/>
              <a:gd name="connsiteX21" fmla="*/ 533400 w 1158240"/>
              <a:gd name="connsiteY21" fmla="*/ 1493520 h 1859280"/>
              <a:gd name="connsiteX22" fmla="*/ 441960 w 1158240"/>
              <a:gd name="connsiteY22" fmla="*/ 1554480 h 1859280"/>
              <a:gd name="connsiteX23" fmla="*/ 396240 w 1158240"/>
              <a:gd name="connsiteY23" fmla="*/ 1584960 h 1859280"/>
              <a:gd name="connsiteX24" fmla="*/ 259080 w 1158240"/>
              <a:gd name="connsiteY24" fmla="*/ 1661160 h 1859280"/>
              <a:gd name="connsiteX25" fmla="*/ 213360 w 1158240"/>
              <a:gd name="connsiteY25" fmla="*/ 1706880 h 1859280"/>
              <a:gd name="connsiteX26" fmla="*/ 121920 w 1158240"/>
              <a:gd name="connsiteY26" fmla="*/ 1767840 h 1859280"/>
              <a:gd name="connsiteX27" fmla="*/ 76200 w 1158240"/>
              <a:gd name="connsiteY27" fmla="*/ 1798320 h 1859280"/>
              <a:gd name="connsiteX28" fmla="*/ 30480 w 1158240"/>
              <a:gd name="connsiteY28" fmla="*/ 1828800 h 1859280"/>
              <a:gd name="connsiteX29" fmla="*/ 0 w 1158240"/>
              <a:gd name="connsiteY29" fmla="*/ 1859280 h 185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8240" h="1859280">
                <a:moveTo>
                  <a:pt x="381000" y="0"/>
                </a:moveTo>
                <a:cubicBezTo>
                  <a:pt x="460738" y="7249"/>
                  <a:pt x="546108" y="9008"/>
                  <a:pt x="624840" y="30480"/>
                </a:cubicBezTo>
                <a:cubicBezTo>
                  <a:pt x="655837" y="38934"/>
                  <a:pt x="689547" y="43138"/>
                  <a:pt x="716280" y="60960"/>
                </a:cubicBezTo>
                <a:cubicBezTo>
                  <a:pt x="731520" y="71120"/>
                  <a:pt x="745262" y="84001"/>
                  <a:pt x="762000" y="91440"/>
                </a:cubicBezTo>
                <a:cubicBezTo>
                  <a:pt x="791360" y="104489"/>
                  <a:pt x="822960" y="111760"/>
                  <a:pt x="853440" y="121920"/>
                </a:cubicBezTo>
                <a:cubicBezTo>
                  <a:pt x="868680" y="127000"/>
                  <a:pt x="885794" y="128249"/>
                  <a:pt x="899160" y="137160"/>
                </a:cubicBezTo>
                <a:cubicBezTo>
                  <a:pt x="914400" y="147320"/>
                  <a:pt x="930809" y="155914"/>
                  <a:pt x="944880" y="167640"/>
                </a:cubicBezTo>
                <a:cubicBezTo>
                  <a:pt x="961437" y="181438"/>
                  <a:pt x="977368" y="196347"/>
                  <a:pt x="990600" y="213360"/>
                </a:cubicBezTo>
                <a:lnTo>
                  <a:pt x="1082040" y="350520"/>
                </a:lnTo>
                <a:cubicBezTo>
                  <a:pt x="1092200" y="365760"/>
                  <a:pt x="1106728" y="378864"/>
                  <a:pt x="1112520" y="396240"/>
                </a:cubicBezTo>
                <a:lnTo>
                  <a:pt x="1143000" y="487680"/>
                </a:lnTo>
                <a:lnTo>
                  <a:pt x="1158240" y="533400"/>
                </a:lnTo>
                <a:cubicBezTo>
                  <a:pt x="1153160" y="604520"/>
                  <a:pt x="1151331" y="675947"/>
                  <a:pt x="1143000" y="746760"/>
                </a:cubicBezTo>
                <a:cubicBezTo>
                  <a:pt x="1137252" y="795618"/>
                  <a:pt x="1088610" y="851205"/>
                  <a:pt x="1066800" y="883920"/>
                </a:cubicBezTo>
                <a:lnTo>
                  <a:pt x="1036320" y="929640"/>
                </a:lnTo>
                <a:lnTo>
                  <a:pt x="883920" y="1158240"/>
                </a:lnTo>
                <a:lnTo>
                  <a:pt x="822960" y="1249680"/>
                </a:lnTo>
                <a:cubicBezTo>
                  <a:pt x="812800" y="1264920"/>
                  <a:pt x="807720" y="1285240"/>
                  <a:pt x="792480" y="1295400"/>
                </a:cubicBezTo>
                <a:lnTo>
                  <a:pt x="746760" y="1325880"/>
                </a:lnTo>
                <a:cubicBezTo>
                  <a:pt x="690880" y="1409700"/>
                  <a:pt x="746760" y="1338580"/>
                  <a:pt x="670560" y="1402080"/>
                </a:cubicBezTo>
                <a:cubicBezTo>
                  <a:pt x="620003" y="1444211"/>
                  <a:pt x="635877" y="1449901"/>
                  <a:pt x="579120" y="1478280"/>
                </a:cubicBezTo>
                <a:cubicBezTo>
                  <a:pt x="564752" y="1485464"/>
                  <a:pt x="547443" y="1485718"/>
                  <a:pt x="533400" y="1493520"/>
                </a:cubicBezTo>
                <a:cubicBezTo>
                  <a:pt x="501378" y="1511310"/>
                  <a:pt x="472440" y="1534160"/>
                  <a:pt x="441960" y="1554480"/>
                </a:cubicBezTo>
                <a:cubicBezTo>
                  <a:pt x="426720" y="1564640"/>
                  <a:pt x="413616" y="1579168"/>
                  <a:pt x="396240" y="1584960"/>
                </a:cubicBezTo>
                <a:cubicBezTo>
                  <a:pt x="338748" y="1604124"/>
                  <a:pt x="311483" y="1608757"/>
                  <a:pt x="259080" y="1661160"/>
                </a:cubicBezTo>
                <a:cubicBezTo>
                  <a:pt x="243840" y="1676400"/>
                  <a:pt x="230373" y="1693648"/>
                  <a:pt x="213360" y="1706880"/>
                </a:cubicBezTo>
                <a:cubicBezTo>
                  <a:pt x="184444" y="1729370"/>
                  <a:pt x="152400" y="1747520"/>
                  <a:pt x="121920" y="1767840"/>
                </a:cubicBezTo>
                <a:lnTo>
                  <a:pt x="76200" y="1798320"/>
                </a:lnTo>
                <a:cubicBezTo>
                  <a:pt x="60960" y="1808480"/>
                  <a:pt x="43432" y="1815848"/>
                  <a:pt x="30480" y="1828800"/>
                </a:cubicBezTo>
                <a:lnTo>
                  <a:pt x="0" y="18592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6583680" y="3489960"/>
            <a:ext cx="1082040" cy="929728"/>
          </a:xfrm>
          <a:custGeom>
            <a:avLst/>
            <a:gdLst>
              <a:gd name="connsiteX0" fmla="*/ 0 w 1082040"/>
              <a:gd name="connsiteY0" fmla="*/ 0 h 929728"/>
              <a:gd name="connsiteX1" fmla="*/ 76200 w 1082040"/>
              <a:gd name="connsiteY1" fmla="*/ 30480 h 929728"/>
              <a:gd name="connsiteX2" fmla="*/ 121920 w 1082040"/>
              <a:gd name="connsiteY2" fmla="*/ 45720 h 929728"/>
              <a:gd name="connsiteX3" fmla="*/ 167640 w 1082040"/>
              <a:gd name="connsiteY3" fmla="*/ 76200 h 929728"/>
              <a:gd name="connsiteX4" fmla="*/ 213360 w 1082040"/>
              <a:gd name="connsiteY4" fmla="*/ 91440 h 929728"/>
              <a:gd name="connsiteX5" fmla="*/ 304800 w 1082040"/>
              <a:gd name="connsiteY5" fmla="*/ 152400 h 929728"/>
              <a:gd name="connsiteX6" fmla="*/ 350520 w 1082040"/>
              <a:gd name="connsiteY6" fmla="*/ 182880 h 929728"/>
              <a:gd name="connsiteX7" fmla="*/ 396240 w 1082040"/>
              <a:gd name="connsiteY7" fmla="*/ 228600 h 929728"/>
              <a:gd name="connsiteX8" fmla="*/ 487680 w 1082040"/>
              <a:gd name="connsiteY8" fmla="*/ 289560 h 929728"/>
              <a:gd name="connsiteX9" fmla="*/ 518160 w 1082040"/>
              <a:gd name="connsiteY9" fmla="*/ 335280 h 929728"/>
              <a:gd name="connsiteX10" fmla="*/ 563880 w 1082040"/>
              <a:gd name="connsiteY10" fmla="*/ 350520 h 929728"/>
              <a:gd name="connsiteX11" fmla="*/ 624840 w 1082040"/>
              <a:gd name="connsiteY11" fmla="*/ 441960 h 929728"/>
              <a:gd name="connsiteX12" fmla="*/ 655320 w 1082040"/>
              <a:gd name="connsiteY12" fmla="*/ 487680 h 929728"/>
              <a:gd name="connsiteX13" fmla="*/ 701040 w 1082040"/>
              <a:gd name="connsiteY13" fmla="*/ 502920 h 929728"/>
              <a:gd name="connsiteX14" fmla="*/ 731520 w 1082040"/>
              <a:gd name="connsiteY14" fmla="*/ 548640 h 929728"/>
              <a:gd name="connsiteX15" fmla="*/ 777240 w 1082040"/>
              <a:gd name="connsiteY15" fmla="*/ 594360 h 929728"/>
              <a:gd name="connsiteX16" fmla="*/ 792480 w 1082040"/>
              <a:gd name="connsiteY16" fmla="*/ 640080 h 929728"/>
              <a:gd name="connsiteX17" fmla="*/ 883920 w 1082040"/>
              <a:gd name="connsiteY17" fmla="*/ 731520 h 929728"/>
              <a:gd name="connsiteX18" fmla="*/ 914400 w 1082040"/>
              <a:gd name="connsiteY18" fmla="*/ 777240 h 929728"/>
              <a:gd name="connsiteX19" fmla="*/ 960120 w 1082040"/>
              <a:gd name="connsiteY19" fmla="*/ 807720 h 929728"/>
              <a:gd name="connsiteX20" fmla="*/ 1036320 w 1082040"/>
              <a:gd name="connsiteY20" fmla="*/ 883920 h 929728"/>
              <a:gd name="connsiteX21" fmla="*/ 1082040 w 1082040"/>
              <a:gd name="connsiteY21" fmla="*/ 929640 h 92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2040" h="929728">
                <a:moveTo>
                  <a:pt x="0" y="0"/>
                </a:moveTo>
                <a:cubicBezTo>
                  <a:pt x="25400" y="10160"/>
                  <a:pt x="50585" y="20874"/>
                  <a:pt x="76200" y="30480"/>
                </a:cubicBezTo>
                <a:cubicBezTo>
                  <a:pt x="91242" y="36121"/>
                  <a:pt x="107552" y="38536"/>
                  <a:pt x="121920" y="45720"/>
                </a:cubicBezTo>
                <a:cubicBezTo>
                  <a:pt x="138303" y="53911"/>
                  <a:pt x="151257" y="68009"/>
                  <a:pt x="167640" y="76200"/>
                </a:cubicBezTo>
                <a:cubicBezTo>
                  <a:pt x="182008" y="83384"/>
                  <a:pt x="199317" y="83638"/>
                  <a:pt x="213360" y="91440"/>
                </a:cubicBezTo>
                <a:cubicBezTo>
                  <a:pt x="245382" y="109230"/>
                  <a:pt x="274320" y="132080"/>
                  <a:pt x="304800" y="152400"/>
                </a:cubicBezTo>
                <a:cubicBezTo>
                  <a:pt x="320040" y="162560"/>
                  <a:pt x="337568" y="169928"/>
                  <a:pt x="350520" y="182880"/>
                </a:cubicBezTo>
                <a:cubicBezTo>
                  <a:pt x="365760" y="198120"/>
                  <a:pt x="379227" y="215368"/>
                  <a:pt x="396240" y="228600"/>
                </a:cubicBezTo>
                <a:cubicBezTo>
                  <a:pt x="425156" y="251090"/>
                  <a:pt x="487680" y="289560"/>
                  <a:pt x="487680" y="289560"/>
                </a:cubicBezTo>
                <a:cubicBezTo>
                  <a:pt x="497840" y="304800"/>
                  <a:pt x="503857" y="323838"/>
                  <a:pt x="518160" y="335280"/>
                </a:cubicBezTo>
                <a:cubicBezTo>
                  <a:pt x="530704" y="345315"/>
                  <a:pt x="552521" y="339161"/>
                  <a:pt x="563880" y="350520"/>
                </a:cubicBezTo>
                <a:cubicBezTo>
                  <a:pt x="589783" y="376423"/>
                  <a:pt x="604520" y="411480"/>
                  <a:pt x="624840" y="441960"/>
                </a:cubicBezTo>
                <a:cubicBezTo>
                  <a:pt x="635000" y="457200"/>
                  <a:pt x="637944" y="481888"/>
                  <a:pt x="655320" y="487680"/>
                </a:cubicBezTo>
                <a:lnTo>
                  <a:pt x="701040" y="502920"/>
                </a:lnTo>
                <a:cubicBezTo>
                  <a:pt x="711200" y="518160"/>
                  <a:pt x="719794" y="534569"/>
                  <a:pt x="731520" y="548640"/>
                </a:cubicBezTo>
                <a:cubicBezTo>
                  <a:pt x="745318" y="565197"/>
                  <a:pt x="765285" y="576427"/>
                  <a:pt x="777240" y="594360"/>
                </a:cubicBezTo>
                <a:cubicBezTo>
                  <a:pt x="786151" y="607726"/>
                  <a:pt x="782617" y="627400"/>
                  <a:pt x="792480" y="640080"/>
                </a:cubicBezTo>
                <a:cubicBezTo>
                  <a:pt x="818944" y="674105"/>
                  <a:pt x="860010" y="695654"/>
                  <a:pt x="883920" y="731520"/>
                </a:cubicBezTo>
                <a:cubicBezTo>
                  <a:pt x="894080" y="746760"/>
                  <a:pt x="901448" y="764288"/>
                  <a:pt x="914400" y="777240"/>
                </a:cubicBezTo>
                <a:cubicBezTo>
                  <a:pt x="927352" y="790192"/>
                  <a:pt x="944880" y="797560"/>
                  <a:pt x="960120" y="807720"/>
                </a:cubicBezTo>
                <a:cubicBezTo>
                  <a:pt x="1041400" y="929640"/>
                  <a:pt x="934720" y="782320"/>
                  <a:pt x="1036320" y="883920"/>
                </a:cubicBezTo>
                <a:cubicBezTo>
                  <a:pt x="1086267" y="933867"/>
                  <a:pt x="1043866" y="929640"/>
                  <a:pt x="1082040" y="9296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7528560" y="3444240"/>
            <a:ext cx="685800" cy="1005928"/>
          </a:xfrm>
          <a:custGeom>
            <a:avLst/>
            <a:gdLst>
              <a:gd name="connsiteX0" fmla="*/ 0 w 685800"/>
              <a:gd name="connsiteY0" fmla="*/ 0 h 1005928"/>
              <a:gd name="connsiteX1" fmla="*/ 60960 w 685800"/>
              <a:gd name="connsiteY1" fmla="*/ 76200 h 1005928"/>
              <a:gd name="connsiteX2" fmla="*/ 152400 w 685800"/>
              <a:gd name="connsiteY2" fmla="*/ 137160 h 1005928"/>
              <a:gd name="connsiteX3" fmla="*/ 243840 w 685800"/>
              <a:gd name="connsiteY3" fmla="*/ 213360 h 1005928"/>
              <a:gd name="connsiteX4" fmla="*/ 274320 w 685800"/>
              <a:gd name="connsiteY4" fmla="*/ 259080 h 1005928"/>
              <a:gd name="connsiteX5" fmla="*/ 365760 w 685800"/>
              <a:gd name="connsiteY5" fmla="*/ 320040 h 1005928"/>
              <a:gd name="connsiteX6" fmla="*/ 441960 w 685800"/>
              <a:gd name="connsiteY6" fmla="*/ 381000 h 1005928"/>
              <a:gd name="connsiteX7" fmla="*/ 487680 w 685800"/>
              <a:gd name="connsiteY7" fmla="*/ 426720 h 1005928"/>
              <a:gd name="connsiteX8" fmla="*/ 533400 w 685800"/>
              <a:gd name="connsiteY8" fmla="*/ 441960 h 1005928"/>
              <a:gd name="connsiteX9" fmla="*/ 579120 w 685800"/>
              <a:gd name="connsiteY9" fmla="*/ 472440 h 1005928"/>
              <a:gd name="connsiteX10" fmla="*/ 609600 w 685800"/>
              <a:gd name="connsiteY10" fmla="*/ 518160 h 1005928"/>
              <a:gd name="connsiteX11" fmla="*/ 655320 w 685800"/>
              <a:gd name="connsiteY11" fmla="*/ 533400 h 1005928"/>
              <a:gd name="connsiteX12" fmla="*/ 685800 w 685800"/>
              <a:gd name="connsiteY12" fmla="*/ 624840 h 1005928"/>
              <a:gd name="connsiteX13" fmla="*/ 609600 w 685800"/>
              <a:gd name="connsiteY13" fmla="*/ 701040 h 1005928"/>
              <a:gd name="connsiteX14" fmla="*/ 563880 w 685800"/>
              <a:gd name="connsiteY14" fmla="*/ 716280 h 1005928"/>
              <a:gd name="connsiteX15" fmla="*/ 426720 w 685800"/>
              <a:gd name="connsiteY15" fmla="*/ 807720 h 1005928"/>
              <a:gd name="connsiteX16" fmla="*/ 381000 w 685800"/>
              <a:gd name="connsiteY16" fmla="*/ 838200 h 1005928"/>
              <a:gd name="connsiteX17" fmla="*/ 335280 w 685800"/>
              <a:gd name="connsiteY17" fmla="*/ 853440 h 1005928"/>
              <a:gd name="connsiteX18" fmla="*/ 243840 w 685800"/>
              <a:gd name="connsiteY18" fmla="*/ 914400 h 1005928"/>
              <a:gd name="connsiteX19" fmla="*/ 198120 w 685800"/>
              <a:gd name="connsiteY19" fmla="*/ 944880 h 1005928"/>
              <a:gd name="connsiteX20" fmla="*/ 152400 w 685800"/>
              <a:gd name="connsiteY20" fmla="*/ 960120 h 1005928"/>
              <a:gd name="connsiteX21" fmla="*/ 106680 w 685800"/>
              <a:gd name="connsiteY21" fmla="*/ 1005840 h 100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5800" h="1005928">
                <a:moveTo>
                  <a:pt x="0" y="0"/>
                </a:moveTo>
                <a:cubicBezTo>
                  <a:pt x="20320" y="25400"/>
                  <a:pt x="36782" y="54440"/>
                  <a:pt x="60960" y="76200"/>
                </a:cubicBezTo>
                <a:cubicBezTo>
                  <a:pt x="88189" y="100706"/>
                  <a:pt x="126497" y="111257"/>
                  <a:pt x="152400" y="137160"/>
                </a:cubicBezTo>
                <a:cubicBezTo>
                  <a:pt x="211072" y="195832"/>
                  <a:pt x="180187" y="170925"/>
                  <a:pt x="243840" y="213360"/>
                </a:cubicBezTo>
                <a:cubicBezTo>
                  <a:pt x="254000" y="228600"/>
                  <a:pt x="260536" y="247019"/>
                  <a:pt x="274320" y="259080"/>
                </a:cubicBezTo>
                <a:cubicBezTo>
                  <a:pt x="301889" y="283203"/>
                  <a:pt x="365760" y="320040"/>
                  <a:pt x="365760" y="320040"/>
                </a:cubicBezTo>
                <a:cubicBezTo>
                  <a:pt x="433927" y="422291"/>
                  <a:pt x="353625" y="322110"/>
                  <a:pt x="441960" y="381000"/>
                </a:cubicBezTo>
                <a:cubicBezTo>
                  <a:pt x="459893" y="392955"/>
                  <a:pt x="469747" y="414765"/>
                  <a:pt x="487680" y="426720"/>
                </a:cubicBezTo>
                <a:cubicBezTo>
                  <a:pt x="501046" y="435631"/>
                  <a:pt x="519032" y="434776"/>
                  <a:pt x="533400" y="441960"/>
                </a:cubicBezTo>
                <a:cubicBezTo>
                  <a:pt x="549783" y="450151"/>
                  <a:pt x="563880" y="462280"/>
                  <a:pt x="579120" y="472440"/>
                </a:cubicBezTo>
                <a:cubicBezTo>
                  <a:pt x="589280" y="487680"/>
                  <a:pt x="595297" y="506718"/>
                  <a:pt x="609600" y="518160"/>
                </a:cubicBezTo>
                <a:cubicBezTo>
                  <a:pt x="622144" y="528195"/>
                  <a:pt x="645983" y="520328"/>
                  <a:pt x="655320" y="533400"/>
                </a:cubicBezTo>
                <a:cubicBezTo>
                  <a:pt x="673994" y="559544"/>
                  <a:pt x="685800" y="624840"/>
                  <a:pt x="685800" y="624840"/>
                </a:cubicBezTo>
                <a:cubicBezTo>
                  <a:pt x="655320" y="670560"/>
                  <a:pt x="660400" y="675640"/>
                  <a:pt x="609600" y="701040"/>
                </a:cubicBezTo>
                <a:cubicBezTo>
                  <a:pt x="595232" y="708224"/>
                  <a:pt x="577923" y="708478"/>
                  <a:pt x="563880" y="716280"/>
                </a:cubicBezTo>
                <a:lnTo>
                  <a:pt x="426720" y="807720"/>
                </a:lnTo>
                <a:cubicBezTo>
                  <a:pt x="411480" y="817880"/>
                  <a:pt x="398376" y="832408"/>
                  <a:pt x="381000" y="838200"/>
                </a:cubicBezTo>
                <a:cubicBezTo>
                  <a:pt x="365760" y="843280"/>
                  <a:pt x="349323" y="845638"/>
                  <a:pt x="335280" y="853440"/>
                </a:cubicBezTo>
                <a:cubicBezTo>
                  <a:pt x="303258" y="871230"/>
                  <a:pt x="274320" y="894080"/>
                  <a:pt x="243840" y="914400"/>
                </a:cubicBezTo>
                <a:cubicBezTo>
                  <a:pt x="228600" y="924560"/>
                  <a:pt x="215496" y="939088"/>
                  <a:pt x="198120" y="944880"/>
                </a:cubicBezTo>
                <a:lnTo>
                  <a:pt x="152400" y="960120"/>
                </a:lnTo>
                <a:cubicBezTo>
                  <a:pt x="119102" y="1010067"/>
                  <a:pt x="140236" y="1005840"/>
                  <a:pt x="106680" y="10058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13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27385"/>
            <a:ext cx="9144000" cy="154817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800" dirty="0"/>
              <a:t>今、地球では何が起こっているの？</a:t>
            </a:r>
            <a:endParaRPr kumimoji="1" lang="ja-JP" altLang="en-US" sz="38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87524" y="1672208"/>
            <a:ext cx="3672408" cy="784684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400" dirty="0"/>
              <a:t>海水面が上しょうし、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 </a:t>
            </a:r>
            <a:r>
              <a:rPr kumimoji="1" lang="ja-JP" altLang="en-US" sz="2400" dirty="0"/>
              <a:t>島がしずむ</a:t>
            </a:r>
          </a:p>
        </p:txBody>
      </p:sp>
      <p:pic>
        <p:nvPicPr>
          <p:cNvPr id="2050" name="Picture 2" descr="Y:\■ハードディスク（これまでのFujitsuのF)\チャレンジ10\平成27年度\パワポ用画像\写真\ツバル2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8" y="2714760"/>
            <a:ext cx="3431824" cy="25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Y:\■ハードディスク（これまでのFujitsuのF)\チャレンジ10\平成27年度\パワポ用画像\写真\大型ハリケーン19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714760"/>
            <a:ext cx="3467050" cy="26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682678" y="5766355"/>
            <a:ext cx="4185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b="1" dirty="0"/>
              <a:t>【</a:t>
            </a:r>
            <a:r>
              <a:rPr lang="ja-JP" altLang="en-US" sz="2600" b="1" dirty="0"/>
              <a:t>ホンジュラス</a:t>
            </a:r>
            <a:r>
              <a:rPr lang="en-US" altLang="ja-JP" sz="2600" b="1" dirty="0"/>
              <a:t>】</a:t>
            </a:r>
          </a:p>
          <a:p>
            <a:r>
              <a:rPr lang="ja-JP" altLang="en-US" sz="2200" b="1" dirty="0"/>
              <a:t>大型ハリケーンで家がこわれる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59724" y="5373216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写真：全国地球温暖化防止活動推進センターより</a:t>
            </a:r>
          </a:p>
        </p:txBody>
      </p:sp>
      <p:sp>
        <p:nvSpPr>
          <p:cNvPr id="12" name="コンテンツ プレースホルダー 4"/>
          <p:cNvSpPr txBox="1">
            <a:spLocks/>
          </p:cNvSpPr>
          <p:nvPr/>
        </p:nvSpPr>
        <p:spPr>
          <a:xfrm>
            <a:off x="4939037" y="1711965"/>
            <a:ext cx="3672408" cy="7846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32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2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24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いじょう気しょうがたくさん起こる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2067" y="5766355"/>
            <a:ext cx="41859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b="1" dirty="0"/>
              <a:t>【</a:t>
            </a:r>
            <a:r>
              <a:rPr lang="ja-JP" altLang="en-US" sz="2600" b="1" dirty="0"/>
              <a:t>ツバル</a:t>
            </a:r>
            <a:r>
              <a:rPr lang="en-US" altLang="ja-JP" sz="2600" b="1" dirty="0"/>
              <a:t>】</a:t>
            </a:r>
          </a:p>
          <a:p>
            <a:r>
              <a:rPr lang="ja-JP" altLang="en-US" sz="2600" b="1" dirty="0"/>
              <a:t>家がしん</a:t>
            </a:r>
            <a:r>
              <a:rPr lang="ja-JP" altLang="en-US" sz="2600" b="1" dirty="0" err="1"/>
              <a:t>水して</a:t>
            </a:r>
            <a:r>
              <a:rPr lang="ja-JP" altLang="en-US" sz="2600" b="1" dirty="0"/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93777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27385"/>
            <a:ext cx="9144000" cy="154817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800" dirty="0"/>
              <a:t>今、地球では何が起こっているの？</a:t>
            </a:r>
            <a:br>
              <a:rPr lang="en-US" altLang="ja-JP" sz="3800" dirty="0"/>
            </a:br>
            <a:r>
              <a:rPr lang="ja-JP" altLang="en-US" sz="3800" dirty="0"/>
              <a:t>（世界、日本）</a:t>
            </a:r>
            <a:endParaRPr kumimoji="1" lang="ja-JP" altLang="en-US" sz="38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87524" y="1672208"/>
            <a:ext cx="4284476" cy="784684"/>
          </a:xfrm>
        </p:spPr>
        <p:txBody>
          <a:bodyPr>
            <a:normAutofit/>
          </a:bodyPr>
          <a:lstStyle/>
          <a:p>
            <a:r>
              <a:rPr lang="ja-JP" altLang="en-US" sz="2800" dirty="0"/>
              <a:t>食べ物</a:t>
            </a:r>
            <a:r>
              <a:rPr kumimoji="1" lang="ja-JP" altLang="en-US" sz="2800" dirty="0"/>
              <a:t>が育たなくなる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2736" y="5643245"/>
            <a:ext cx="418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高温でリンゴの色がつかない</a:t>
            </a:r>
            <a:endParaRPr kumimoji="1" lang="ja-JP" altLang="en-US" sz="2400" b="1" dirty="0"/>
          </a:p>
        </p:txBody>
      </p:sp>
      <p:pic>
        <p:nvPicPr>
          <p:cNvPr id="2050" name="Picture 2" descr="Y:\■ハードディスク（これまでのFujitsuのF)\チャレンジ10\平成27年度\パワポ用画像\写真\リン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564904"/>
            <a:ext cx="3885324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91580" y="5265204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写真：農研機構　果樹研究所　</a:t>
            </a: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4535996" y="1708212"/>
            <a:ext cx="4608004" cy="78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32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2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4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生物のぜつめつのおそれ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D0AB10-31A7-DD27-C431-8C48AAA21F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r="10605"/>
          <a:stretch/>
        </p:blipFill>
        <p:spPr>
          <a:xfrm>
            <a:off x="4762241" y="2564904"/>
            <a:ext cx="3832086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7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27385"/>
            <a:ext cx="9144000" cy="154817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800" dirty="0"/>
              <a:t>今、地球では何が起こっているの？</a:t>
            </a:r>
            <a:br>
              <a:rPr lang="en-US" altLang="ja-JP" sz="3800" dirty="0"/>
            </a:br>
            <a:r>
              <a:rPr lang="ja-JP" altLang="en-US" sz="3800" dirty="0"/>
              <a:t>（日本、富山県）</a:t>
            </a:r>
            <a:endParaRPr kumimoji="1" lang="ja-JP" altLang="en-US" sz="38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1520" y="1609958"/>
            <a:ext cx="7344816" cy="532656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サクラのさく時期が</a:t>
            </a:r>
            <a:r>
              <a:rPr lang="ja-JP" altLang="en-US" dirty="0"/>
              <a:t>早くなっている</a:t>
            </a:r>
            <a:endParaRPr kumimoji="1" lang="en-US" altLang="ja-JP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899591" y="2231784"/>
          <a:ext cx="7344817" cy="198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6029399" imgH="1628779" progId="Excel.Sheet.12">
                  <p:embed/>
                </p:oleObj>
              </mc:Choice>
              <mc:Fallback>
                <p:oleObj name="ワークシート" r:id="rId3" imgW="6029399" imgH="1628779" progId="Excel.Shee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1" y="2231784"/>
                        <a:ext cx="7344817" cy="1984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8198F351-897F-406F-8849-C527932C1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62" y="5325265"/>
            <a:ext cx="2788929" cy="1296607"/>
          </a:xfrm>
          <a:prstGeom prst="rect">
            <a:avLst/>
          </a:prstGeom>
        </p:spPr>
      </p:pic>
      <p:sp>
        <p:nvSpPr>
          <p:cNvPr id="8" name="コンテンツ プレースホルダー 4">
            <a:extLst>
              <a:ext uri="{FF2B5EF4-FFF2-40B4-BE49-F238E27FC236}">
                <a16:creationId xmlns:a16="http://schemas.microsoft.com/office/drawing/2014/main" id="{E32B8B8C-99DD-48DA-BEDB-146539B5F37D}"/>
              </a:ext>
            </a:extLst>
          </p:cNvPr>
          <p:cNvSpPr txBox="1">
            <a:spLocks/>
          </p:cNvSpPr>
          <p:nvPr/>
        </p:nvSpPr>
        <p:spPr>
          <a:xfrm>
            <a:off x="251520" y="4365104"/>
            <a:ext cx="7344816" cy="5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32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kumimoji="1" sz="2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24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雪が少なくなってきている</a:t>
            </a:r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14F5953-9949-4018-930C-8C80F3ED6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5022" y="5325265"/>
            <a:ext cx="2716040" cy="125843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4596EA-3823-43A1-8EF0-7FAB68A5DA81}"/>
              </a:ext>
            </a:extLst>
          </p:cNvPr>
          <p:cNvSpPr txBox="1"/>
          <p:nvPr/>
        </p:nvSpPr>
        <p:spPr>
          <a:xfrm>
            <a:off x="902938" y="4955933"/>
            <a:ext cx="19001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2000</a:t>
            </a:r>
            <a:r>
              <a:rPr kumimoji="1" lang="ja-JP" altLang="en-US" dirty="0"/>
              <a:t>年代３月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35B618-BC29-4949-9918-2FFC3F62A372}"/>
              </a:ext>
            </a:extLst>
          </p:cNvPr>
          <p:cNvSpPr txBox="1"/>
          <p:nvPr/>
        </p:nvSpPr>
        <p:spPr>
          <a:xfrm>
            <a:off x="5521686" y="4955933"/>
            <a:ext cx="190018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2030</a:t>
            </a:r>
            <a:r>
              <a:rPr kumimoji="1" lang="ja-JP" altLang="en-US" dirty="0"/>
              <a:t>年代３月</a:t>
            </a: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477606C-C55F-4DEC-AC3F-A0D9FAF5974D}"/>
              </a:ext>
            </a:extLst>
          </p:cNvPr>
          <p:cNvSpPr/>
          <p:nvPr/>
        </p:nvSpPr>
        <p:spPr>
          <a:xfrm>
            <a:off x="3810349" y="5577293"/>
            <a:ext cx="1633762" cy="86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雪がふらなくなるかも！？</a:t>
            </a:r>
          </a:p>
        </p:txBody>
      </p:sp>
    </p:spTree>
    <p:extLst>
      <p:ext uri="{BB962C8B-B14F-4D97-AF65-F5344CB8AC3E}">
        <p14:creationId xmlns:p14="http://schemas.microsoft.com/office/powerpoint/2010/main" val="12913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27385"/>
            <a:ext cx="9144000" cy="154817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800" dirty="0"/>
              <a:t>地球温暖化がすすむと・・・</a:t>
            </a:r>
            <a:br>
              <a:rPr lang="en-US" altLang="ja-JP" sz="3800" dirty="0"/>
            </a:br>
            <a:r>
              <a:rPr lang="ja-JP" altLang="en-US" sz="3800" dirty="0"/>
              <a:t>（日本、富山県）</a:t>
            </a:r>
            <a:endParaRPr kumimoji="1" lang="ja-JP" altLang="en-US" sz="38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F4E2E2E-BEFB-404B-A867-81F465DC398F}"/>
              </a:ext>
            </a:extLst>
          </p:cNvPr>
          <p:cNvGrpSpPr>
            <a:grpSpLocks noChangeAspect="1"/>
          </p:cNvGrpSpPr>
          <p:nvPr/>
        </p:nvGrpSpPr>
        <p:grpSpPr>
          <a:xfrm>
            <a:off x="4974905" y="3912510"/>
            <a:ext cx="3513113" cy="2250976"/>
            <a:chOff x="4858121" y="3906760"/>
            <a:chExt cx="3803056" cy="2436753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9677E6D-098E-40D3-B941-9FF60298B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121" y="4581128"/>
              <a:ext cx="1762385" cy="176238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F224F5B4-5F69-4CB1-B028-4FE6EBC5A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067" y="3906760"/>
              <a:ext cx="2394110" cy="2436753"/>
            </a:xfrm>
            <a:prstGeom prst="rect">
              <a:avLst/>
            </a:prstGeom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3AF2D072-50AA-455D-AC55-279D2374F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4" y="3629112"/>
            <a:ext cx="3204356" cy="267741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9B40B20-F759-44F9-BBC2-BC769292DD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4" y="4526051"/>
            <a:ext cx="1887674" cy="1887674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BB95DDE-20C1-4C38-BAA6-02B46A47685E}"/>
              </a:ext>
            </a:extLst>
          </p:cNvPr>
          <p:cNvGrpSpPr/>
          <p:nvPr/>
        </p:nvGrpSpPr>
        <p:grpSpPr>
          <a:xfrm>
            <a:off x="655419" y="1624726"/>
            <a:ext cx="3699222" cy="2287784"/>
            <a:chOff x="867662" y="1709004"/>
            <a:chExt cx="3699222" cy="2287784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A8CA9D4-7252-491D-8E36-E8461C85A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942" y="1709004"/>
              <a:ext cx="1887674" cy="1887674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6D14A8B-FF96-4EC3-A0FB-4376477E4A97}"/>
                </a:ext>
              </a:extLst>
            </p:cNvPr>
            <p:cNvSpPr txBox="1"/>
            <p:nvPr/>
          </p:nvSpPr>
          <p:spPr>
            <a:xfrm>
              <a:off x="867662" y="3596678"/>
              <a:ext cx="3699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/>
                <a:t>ライチョウがいなくなるかも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5DB0855-EAAE-4BE4-B8BB-122A4A06F0BA}"/>
              </a:ext>
            </a:extLst>
          </p:cNvPr>
          <p:cNvGrpSpPr/>
          <p:nvPr/>
        </p:nvGrpSpPr>
        <p:grpSpPr>
          <a:xfrm>
            <a:off x="4539022" y="1278286"/>
            <a:ext cx="4384880" cy="2634224"/>
            <a:chOff x="4759120" y="1278286"/>
            <a:chExt cx="4384880" cy="263422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CBF32A3-5A48-4E35-9344-4F9F70150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953" y="1278286"/>
              <a:ext cx="3335214" cy="250141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09DEED9-7341-4CC9-B0AB-791E0E1214F4}"/>
                </a:ext>
              </a:extLst>
            </p:cNvPr>
            <p:cNvSpPr txBox="1"/>
            <p:nvPr/>
          </p:nvSpPr>
          <p:spPr>
            <a:xfrm>
              <a:off x="4759120" y="3512400"/>
              <a:ext cx="4384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/>
                <a:t>砂はま</a:t>
              </a:r>
              <a:r>
                <a:rPr kumimoji="1" lang="ja-JP" altLang="en-US" sz="2000" b="1" dirty="0"/>
                <a:t>が海にしずんでなくなるかも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E73DDF-98C6-ED2E-E446-C9E187E1AA65}"/>
              </a:ext>
            </a:extLst>
          </p:cNvPr>
          <p:cNvSpPr txBox="1"/>
          <p:nvPr/>
        </p:nvSpPr>
        <p:spPr>
          <a:xfrm>
            <a:off x="216096" y="6259277"/>
            <a:ext cx="438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スキーができなくなるかも</a:t>
            </a:r>
            <a:endParaRPr kumimoji="1" lang="ja-JP" altLang="en-US" sz="2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A17E48-F6CC-74F5-6B85-8F2A23F395BB}"/>
              </a:ext>
            </a:extLst>
          </p:cNvPr>
          <p:cNvSpPr txBox="1"/>
          <p:nvPr/>
        </p:nvSpPr>
        <p:spPr>
          <a:xfrm>
            <a:off x="4410487" y="6259277"/>
            <a:ext cx="438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水不足になるかも</a:t>
            </a:r>
          </a:p>
        </p:txBody>
      </p:sp>
    </p:spTree>
    <p:extLst>
      <p:ext uri="{BB962C8B-B14F-4D97-AF65-F5344CB8AC3E}">
        <p14:creationId xmlns:p14="http://schemas.microsoft.com/office/powerpoint/2010/main" val="345238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4161" y="2420888"/>
            <a:ext cx="8675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spc="3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ぼくたち、わたしたちに</a:t>
            </a:r>
            <a:endParaRPr lang="en-US" altLang="ja-JP" sz="6000" spc="3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6000" spc="3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できることは何だろう？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44" y="4905164"/>
            <a:ext cx="2059035" cy="169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大切な地球を未来につなぐために</a:t>
            </a:r>
          </a:p>
        </p:txBody>
      </p:sp>
    </p:spTree>
    <p:extLst>
      <p:ext uri="{BB962C8B-B14F-4D97-AF65-F5344CB8AC3E}">
        <p14:creationId xmlns:p14="http://schemas.microsoft.com/office/powerpoint/2010/main" val="220156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4161" y="2168860"/>
            <a:ext cx="8675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spc="3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とやま環境チャレンジ</a:t>
            </a:r>
            <a:r>
              <a:rPr lang="en-US" altLang="ja-JP" sz="6000" spc="3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</a:p>
          <a:p>
            <a:pPr algn="ctr"/>
            <a:r>
              <a:rPr lang="ja-JP" altLang="en-US" sz="6000" spc="3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とりくみ結果</a:t>
            </a:r>
          </a:p>
        </p:txBody>
      </p:sp>
      <p:pic>
        <p:nvPicPr>
          <p:cNvPr id="6" name="Picture 2" descr="C:\Users\とやま環境財団　柴田\Pictures\pose_ganbarou_woma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58"/>
          <a:stretch/>
        </p:blipFill>
        <p:spPr bwMode="auto">
          <a:xfrm>
            <a:off x="5580112" y="4931459"/>
            <a:ext cx="1428698" cy="18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とやま環境財団　柴田\Pictures\pose_ganbarou_ma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9" r="20101" b="-1"/>
          <a:stretch/>
        </p:blipFill>
        <p:spPr bwMode="auto">
          <a:xfrm>
            <a:off x="7010076" y="4931459"/>
            <a:ext cx="1438185" cy="18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C8C50CF4-60A2-4166-A4F2-876ED917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5293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Grp="1" noChangeArrowheads="1" noChangeShapeType="1" noTextEdit="1"/>
          </p:cNvSpPr>
          <p:nvPr>
            <p:ph type="title"/>
          </p:nvPr>
        </p:nvSpPr>
        <p:spPr>
          <a:xfrm>
            <a:off x="0" y="0"/>
            <a:ext cx="9144000" cy="1592796"/>
          </a:xfrm>
          <a:solidFill>
            <a:schemeClr val="accent2">
              <a:lumMod val="60000"/>
              <a:lumOff val="40000"/>
            </a:schemeClr>
          </a:solidFill>
        </p:spPr>
        <p:txBody>
          <a:bodyPr wrap="none" fromWordArt="1">
            <a:normAutofit/>
          </a:bodyPr>
          <a:lstStyle/>
          <a:p>
            <a:pPr algn="ctr">
              <a:defRPr/>
            </a:pPr>
            <a:r>
              <a:rPr lang="ja-JP" altLang="en-US" sz="4800" b="0" kern="10" spc="-36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がんばり度ランキング</a:t>
            </a: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6372200" y="2313035"/>
            <a:ext cx="1512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000" dirty="0">
                <a:solidFill>
                  <a:schemeClr val="accent4">
                    <a:lumMod val="75000"/>
                  </a:schemeClr>
                </a:solidFill>
                <a:latin typeface="HG創英角ﾎﾟｯﾌﾟ体" pitchFamily="49" charset="-128"/>
                <a:ea typeface="HG創英角ﾎﾟｯﾌﾟ体" pitchFamily="49" charset="-128"/>
              </a:rPr>
              <a:t>１点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6135688" y="3802841"/>
            <a:ext cx="23241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000" dirty="0">
                <a:solidFill>
                  <a:srgbClr val="FF6600"/>
                </a:solidFill>
                <a:latin typeface="HG創英角ﾎﾟｯﾌﾟ体" pitchFamily="49" charset="-128"/>
                <a:ea typeface="HG創英角ﾎﾟｯﾌﾟ体" pitchFamily="49" charset="-128"/>
              </a:rPr>
              <a:t>０</a:t>
            </a:r>
            <a:r>
              <a:rPr lang="en-US" altLang="ja-JP" sz="4000" dirty="0">
                <a:solidFill>
                  <a:srgbClr val="FF6600"/>
                </a:solidFill>
                <a:latin typeface="HG創英角ﾎﾟｯﾌﾟ体" pitchFamily="49" charset="-128"/>
                <a:ea typeface="HG創英角ﾎﾟｯﾌﾟ体" pitchFamily="49" charset="-128"/>
              </a:rPr>
              <a:t>.</a:t>
            </a:r>
            <a:r>
              <a:rPr lang="ja-JP" altLang="en-US" sz="4000" dirty="0">
                <a:solidFill>
                  <a:srgbClr val="FF6600"/>
                </a:solidFill>
                <a:latin typeface="HG創英角ﾎﾟｯﾌﾟ体" pitchFamily="49" charset="-128"/>
                <a:ea typeface="HG創英角ﾎﾟｯﾌﾟ体" pitchFamily="49" charset="-128"/>
              </a:rPr>
              <a:t>５点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6299472" y="5301367"/>
            <a:ext cx="1512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4000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０点</a:t>
            </a:r>
          </a:p>
        </p:txBody>
      </p:sp>
      <p:pic>
        <p:nvPicPr>
          <p:cNvPr id="3074" name="Picture 2" descr="Y:\■ハードディスク（これまでのFujitsuのF)\チャレンジ10\平成27年度\パワポサンプル作成用\パワポ用画像\よくできた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090582"/>
            <a:ext cx="477235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■ハードディスク（これまでのFujitsuのF)\チャレンジ10\平成27年度\パワポサンプル作成用\パワポ用画像\できなかっ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21" y="5157312"/>
            <a:ext cx="45570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:\■ハードディスク（これまでのFujitsuのF)\チャレンジ10\平成27年度\パワポサンプル作成用\パワポ用画像\まあまあできた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303"/>
            <a:ext cx="464373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WordArt 6"/>
          <p:cNvSpPr txBox="1">
            <a:spLocks noChangeArrowheads="1" noChangeShapeType="1" noTextEdit="1"/>
          </p:cNvSpPr>
          <p:nvPr/>
        </p:nvSpPr>
        <p:spPr>
          <a:xfrm>
            <a:off x="0" y="0"/>
            <a:ext cx="9144000" cy="15927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none" lIns="91440" tIns="45720" rIns="91440" bIns="45720" rtlCol="0" fromWordArt="1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 cap="none" spc="0" baseline="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pPr>
              <a:defRPr/>
            </a:pPr>
            <a:r>
              <a:rPr lang="ja-JP" altLang="en-US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かならずチャレンジ </a:t>
            </a:r>
            <a:br>
              <a:rPr lang="en-US" altLang="ja-JP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b="0" kern="10" spc="-36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がんばり度ランキング</a:t>
            </a: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623955"/>
              </p:ext>
            </p:extLst>
          </p:nvPr>
        </p:nvGraphicFramePr>
        <p:xfrm>
          <a:off x="831850" y="2409825"/>
          <a:ext cx="748030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8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282" y="332656"/>
            <a:ext cx="8715436" cy="2852936"/>
          </a:xfrm>
        </p:spPr>
        <p:txBody>
          <a:bodyPr>
            <a:noAutofit/>
          </a:bodyPr>
          <a:lstStyle/>
          <a:p>
            <a:pPr>
              <a:lnSpc>
                <a:spcPts val="7100"/>
              </a:lnSpc>
            </a:pPr>
            <a:r>
              <a:rPr lang="ja-JP" altLang="en-US" sz="4800" spc="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○○</a:t>
            </a:r>
            <a:r>
              <a:rPr kumimoji="1" lang="ja-JP" altLang="en-US" sz="4800" spc="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小学校</a:t>
            </a:r>
            <a:br>
              <a:rPr kumimoji="1" lang="en-US" altLang="ja-JP" sz="4800" spc="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800" spc="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とやま環境チャレンジ</a:t>
            </a:r>
            <a:r>
              <a:rPr lang="en-US" altLang="ja-JP" sz="4800" spc="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br>
              <a:rPr lang="en-US" altLang="ja-JP" sz="4800" spc="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800" spc="3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後 編</a:t>
            </a:r>
            <a:endParaRPr kumimoji="1" lang="ja-JP" altLang="en-US" sz="4800" spc="3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920880" cy="2520280"/>
          </a:xfrm>
          <a:solidFill>
            <a:schemeClr val="bg2">
              <a:lumMod val="90000"/>
              <a:alpha val="66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kumimoji="1" lang="ja-JP" altLang="en-US" sz="2500" spc="3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　　　　　　　</a:t>
            </a:r>
            <a:r>
              <a:rPr kumimoji="1" lang="ja-JP" altLang="en-US" sz="2000" spc="300" dirty="0" err="1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だん</a:t>
            </a:r>
            <a:endParaRPr kumimoji="1" lang="en-US" altLang="ja-JP" sz="2000" spc="300" dirty="0">
              <a:solidFill>
                <a:srgbClr val="FF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000"/>
              </a:lnSpc>
            </a:pPr>
            <a:r>
              <a:rPr kumimoji="1" lang="ja-JP" altLang="en-US" sz="5400" spc="3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地球温暖</a:t>
            </a:r>
            <a:r>
              <a:rPr lang="ja-JP" altLang="en-US" sz="5400" spc="3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化をとめるため</a:t>
            </a:r>
            <a:endParaRPr lang="en-US" altLang="ja-JP" sz="5400" spc="300" dirty="0">
              <a:solidFill>
                <a:srgbClr val="FF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5400" spc="300" dirty="0">
                <a:solidFill>
                  <a:srgbClr val="FF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みんなでチャレンジ！</a:t>
            </a:r>
            <a:endParaRPr lang="en-US" altLang="ja-JP" sz="5400" spc="300" dirty="0">
              <a:solidFill>
                <a:srgbClr val="FF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87824" y="11874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かんきょう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6E22C4-8A63-4548-9D36-0A193CF30A63}"/>
              </a:ext>
            </a:extLst>
          </p:cNvPr>
          <p:cNvSpPr txBox="1"/>
          <p:nvPr/>
        </p:nvSpPr>
        <p:spPr>
          <a:xfrm>
            <a:off x="4680012" y="21235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へん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04279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WordArt 6"/>
          <p:cNvSpPr txBox="1">
            <a:spLocks noChangeArrowheads="1" noChangeShapeType="1" noTextEdit="1"/>
          </p:cNvSpPr>
          <p:nvPr/>
        </p:nvSpPr>
        <p:spPr>
          <a:xfrm>
            <a:off x="0" y="0"/>
            <a:ext cx="9144000" cy="15927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none" lIns="91440" tIns="45720" rIns="91440" bIns="45720" rtlCol="0" fromWordArt="1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 cap="none" spc="0" baseline="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pPr>
              <a:defRPr/>
            </a:pPr>
            <a:r>
              <a:rPr lang="ja-JP" altLang="en-US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えらんでチャレンジ </a:t>
            </a:r>
            <a:br>
              <a:rPr lang="en-US" altLang="ja-JP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b="0" kern="10" spc="-36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がんばり度ランキングベスト５</a:t>
            </a: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932092"/>
              </p:ext>
            </p:extLst>
          </p:nvPr>
        </p:nvGraphicFramePr>
        <p:xfrm>
          <a:off x="862012" y="2314575"/>
          <a:ext cx="7419975" cy="222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4624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880803"/>
            <a:ext cx="9144000" cy="8281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地球をあたためるガス</a:t>
            </a:r>
            <a:r>
              <a:rPr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4000" u="sng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1,483</a:t>
            </a:r>
            <a:r>
              <a:rPr lang="en-US" altLang="ja-JP" sz="4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kg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buFontTx/>
              <a:buNone/>
            </a:pPr>
            <a:endParaRPr lang="ja-JP" altLang="en-US" dirty="0">
              <a:solidFill>
                <a:srgbClr val="CC6600"/>
              </a:solidFill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 bwMode="auto">
          <a:xfrm>
            <a:off x="1799692" y="5583434"/>
            <a:ext cx="7309066" cy="105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ja-JP" alt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節約できたお金　</a:t>
            </a:r>
            <a:r>
              <a:rPr lang="en-US" altLang="ja-JP" sz="3600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291,253</a:t>
            </a:r>
            <a:r>
              <a:rPr lang="ja-JP" altLang="en-US" sz="3600" u="sng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円</a:t>
            </a:r>
            <a:r>
              <a:rPr lang="ja-JP" altLang="en-US" sz="3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ja-JP" altLang="en-US" sz="36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270" name="図 5" descr="imagesTXM3395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28" y="2780704"/>
            <a:ext cx="3463014" cy="230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5040052" y="4149080"/>
            <a:ext cx="35283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ja-JP" altLang="en-US" sz="32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杉の木 </a:t>
            </a:r>
            <a:r>
              <a:rPr lang="en-US" altLang="ja-JP" sz="3200" u="sng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106</a:t>
            </a:r>
            <a:r>
              <a:rPr lang="ja-JP" altLang="en-US" sz="3200" u="sng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本分</a:t>
            </a: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863588" y="4077072"/>
            <a:ext cx="28443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sz="32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サッカーボール</a:t>
            </a:r>
            <a:endParaRPr lang="en-US" altLang="ja-JP" sz="32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3200" u="sng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１４８</a:t>
            </a:r>
            <a:r>
              <a:rPr lang="en-US" altLang="ja-JP" sz="3200" u="sng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3200" u="sng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３２８個</a:t>
            </a:r>
            <a:endParaRPr lang="en-US" altLang="ja-JP" sz="3200" u="sng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WordArt 6"/>
          <p:cNvSpPr txBox="1">
            <a:spLocks noChangeArrowheads="1" noChangeShapeType="1" noTextEdit="1"/>
          </p:cNvSpPr>
          <p:nvPr/>
        </p:nvSpPr>
        <p:spPr>
          <a:xfrm>
            <a:off x="0" y="0"/>
            <a:ext cx="9144000" cy="15927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none" lIns="91440" tIns="45720" rIns="91440" bIns="45720" rtlCol="0" fromWordArt="1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 cap="none" spc="0" baseline="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pPr>
              <a:defRPr/>
            </a:pPr>
            <a:r>
              <a:rPr lang="ja-JP" altLang="en-US" b="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こんなにへらせたよ！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00" y="2697820"/>
            <a:ext cx="1332148" cy="1332148"/>
          </a:xfrm>
          <a:prstGeom prst="rect">
            <a:avLst/>
          </a:prstGeom>
        </p:spPr>
      </p:pic>
      <p:pic>
        <p:nvPicPr>
          <p:cNvPr id="4098" name="Picture 2" descr="C:\Users\とやま環境財団　柴田\Pictures\oka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5446541"/>
            <a:ext cx="1628111" cy="8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</a:t>
            </a:r>
          </a:p>
        </p:txBody>
      </p:sp>
      <p:sp>
        <p:nvSpPr>
          <p:cNvPr id="4" name="WordArt 6"/>
          <p:cNvSpPr txBox="1">
            <a:spLocks noChangeArrowheads="1" noChangeShapeType="1" noTextEdit="1"/>
          </p:cNvSpPr>
          <p:nvPr/>
        </p:nvSpPr>
        <p:spPr>
          <a:xfrm>
            <a:off x="0" y="0"/>
            <a:ext cx="9144000" cy="15927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none" lIns="91440" tIns="45720" rIns="91440" bIns="45720" rtlCol="0" fromWordArt="1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 cap="none" spc="0" baseline="0">
                <a:ln w="19050">
                  <a:solidFill>
                    <a:schemeClr val="bg1"/>
                  </a:solidFill>
                </a:ln>
                <a:solidFill>
                  <a:srgbClr val="00133A"/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pPr>
              <a:defRPr/>
            </a:pPr>
            <a:r>
              <a:rPr lang="ja-JP" altLang="en-US" b="0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工夫したことや感想を聞かせて！</a:t>
            </a:r>
          </a:p>
        </p:txBody>
      </p:sp>
      <p:pic>
        <p:nvPicPr>
          <p:cNvPr id="3074" name="Picture 2" descr="C:\Users\とやま環境財団　柴田\Pictures\illust42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4" y="4450830"/>
            <a:ext cx="1800200" cy="20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2F8FB3E7-B953-4850-BD20-68D07D8AEFF4}"/>
              </a:ext>
            </a:extLst>
          </p:cNvPr>
          <p:cNvSpPr/>
          <p:nvPr/>
        </p:nvSpPr>
        <p:spPr>
          <a:xfrm>
            <a:off x="251520" y="1692275"/>
            <a:ext cx="8748972" cy="2960861"/>
          </a:xfrm>
          <a:prstGeom prst="cloudCallout">
            <a:avLst>
              <a:gd name="adj1" fmla="val -26112"/>
              <a:gd name="adj2" fmla="val 6922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・こんなことが楽しかったよ！</a:t>
            </a:r>
            <a:endParaRPr kumimoji="1" lang="en-US" altLang="ja-JP" sz="3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・これが大変だった！！</a:t>
            </a:r>
            <a:endParaRPr kumimoji="1" lang="ja-JP" altLang="en-US" sz="3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55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とやま環境財団　柴田\Pictures\earth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1" y="4185084"/>
            <a:ext cx="2282009" cy="22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131840" y="1952836"/>
            <a:ext cx="5724636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kern="10" spc="-360" dirty="0"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ahoma" pitchFamily="34" charset="0"/>
              </a:rPr>
              <a:t>みんなのおかげで、地球が</a:t>
            </a:r>
            <a:endParaRPr lang="en-US" altLang="ja-JP" sz="3600" kern="10" spc="-360" dirty="0">
              <a:ln w="12700">
                <a:solidFill>
                  <a:srgbClr val="7030A0"/>
                </a:solidFill>
                <a:round/>
                <a:headEnd/>
                <a:tailEnd/>
              </a:ln>
              <a:solidFill>
                <a:srgbClr val="FF66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3600" kern="10" spc="-360" dirty="0"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ahoma" pitchFamily="34" charset="0"/>
              </a:rPr>
              <a:t>ちょっと元気になったかも！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67844" y="3969060"/>
            <a:ext cx="5724636" cy="245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kern="10" spc="-360" dirty="0"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Tahoma" pitchFamily="34" charset="0"/>
              </a:rPr>
              <a:t>これからも、地球温だん化を防ぐために、環境にやさしい取り組みをつづけよう！</a:t>
            </a:r>
          </a:p>
        </p:txBody>
      </p:sp>
    </p:spTree>
    <p:extLst>
      <p:ext uri="{BB962C8B-B14F-4D97-AF65-F5344CB8AC3E}">
        <p14:creationId xmlns:p14="http://schemas.microsoft.com/office/powerpoint/2010/main" val="1686477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dirty="0"/>
              <a:t>お し ま い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115616" y="4257092"/>
            <a:ext cx="691276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24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ja-JP" altLang="en-US" sz="4000" dirty="0"/>
              <a:t>また会いましょう！</a:t>
            </a:r>
          </a:p>
        </p:txBody>
      </p:sp>
      <p:pic>
        <p:nvPicPr>
          <p:cNvPr id="5" name="Picture 3" descr="wave_pen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5553236"/>
            <a:ext cx="2743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84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99"/>
            </a:gs>
            <a:gs pos="100000">
              <a:srgbClr val="33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5B63567-1EBE-64A0-1682-0CBF9ABBC607}"/>
              </a:ext>
            </a:extLst>
          </p:cNvPr>
          <p:cNvGrpSpPr/>
          <p:nvPr/>
        </p:nvGrpSpPr>
        <p:grpSpPr>
          <a:xfrm>
            <a:off x="395536" y="476672"/>
            <a:ext cx="6444716" cy="5043431"/>
            <a:chOff x="395536" y="476672"/>
            <a:chExt cx="6444716" cy="5043431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395536" y="476672"/>
              <a:ext cx="6444716" cy="5043431"/>
            </a:xfrm>
            <a:prstGeom prst="wedgeRoundRectCallout">
              <a:avLst>
                <a:gd name="adj1" fmla="val 45939"/>
                <a:gd name="adj2" fmla="val 58951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809582" y="789946"/>
              <a:ext cx="585065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800" b="1" dirty="0"/>
                <a:t>○○小学校４年生のみんな、ひさしぶり！！</a:t>
              </a:r>
              <a:endParaRPr lang="en-US" altLang="ja-JP" sz="2800" b="1" dirty="0"/>
            </a:p>
            <a:p>
              <a:pPr>
                <a:lnSpc>
                  <a:spcPct val="150000"/>
                </a:lnSpc>
              </a:pPr>
              <a:r>
                <a:rPr lang="ja-JP" altLang="en-US" sz="2800" b="1" dirty="0"/>
                <a:t>地球温</a:t>
              </a:r>
              <a:r>
                <a:rPr lang="ja-JP" altLang="en-US" sz="2800" b="1" dirty="0" err="1"/>
                <a:t>だん化ぼう止</a:t>
              </a:r>
              <a:r>
                <a:rPr lang="ja-JP" altLang="en-US" sz="2800" b="1" dirty="0"/>
                <a:t>活動すい進員の○○です。</a:t>
              </a:r>
              <a:endParaRPr lang="en-US" altLang="ja-JP" sz="2800" b="1" dirty="0"/>
            </a:p>
            <a:p>
              <a:pPr>
                <a:lnSpc>
                  <a:spcPct val="150000"/>
                </a:lnSpc>
              </a:pPr>
              <a:r>
                <a:rPr lang="ja-JP" altLang="en-US" sz="2800" b="1" dirty="0"/>
                <a:t>みんな、チャレンジ１０の取り組みは楽しくできたかな？</a:t>
              </a: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6119B74A-B5C2-4947-BD4A-F5D5ECF51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2816932"/>
            <a:ext cx="3067104" cy="41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pc="300" dirty="0"/>
              <a:t>勉強すること</a:t>
            </a:r>
            <a:endParaRPr kumimoji="1" lang="ja-JP" altLang="en-US" spc="3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7604" y="1520788"/>
            <a:ext cx="6948772" cy="9001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3000" dirty="0"/>
              <a:t>地球温だん化についてのふりかえり</a:t>
            </a:r>
            <a:endParaRPr lang="en-US" altLang="ja-JP" sz="30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07604" y="5193196"/>
            <a:ext cx="6480720" cy="8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24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3000" dirty="0"/>
              <a:t>（外に出てみよう！）</a:t>
            </a:r>
            <a:endParaRPr lang="en-US" altLang="ja-JP" sz="30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07604" y="3356992"/>
            <a:ext cx="7128792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24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3000" dirty="0"/>
              <a:t>（電気を起こしてみよう！）</a:t>
            </a:r>
            <a:endParaRPr lang="en-US" altLang="ja-JP" sz="30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07604" y="4257092"/>
            <a:ext cx="7344816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24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3000" dirty="0"/>
              <a:t>（</a:t>
            </a:r>
            <a:r>
              <a:rPr lang="en-US" altLang="ja-JP" sz="3000" dirty="0"/>
              <a:t>DVD</a:t>
            </a:r>
            <a:r>
              <a:rPr lang="ja-JP" altLang="en-US" sz="3000" dirty="0"/>
              <a:t>を見て考えよう！）</a:t>
            </a:r>
            <a:endParaRPr lang="en-US" altLang="ja-JP" sz="3000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007604" y="2420888"/>
            <a:ext cx="7344816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24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20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3000" dirty="0"/>
              <a:t>チャレンジ１０のとりくみ結果</a:t>
            </a:r>
            <a:endParaRPr lang="en-US" altLang="ja-JP" sz="3000" dirty="0"/>
          </a:p>
        </p:txBody>
      </p:sp>
    </p:spTree>
    <p:extLst>
      <p:ext uri="{BB962C8B-B14F-4D97-AF65-F5344CB8AC3E}">
        <p14:creationId xmlns:p14="http://schemas.microsoft.com/office/powerpoint/2010/main" val="28980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5666" y="404664"/>
            <a:ext cx="8675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地球温暖化ってなんだろう？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62" y="2191032"/>
            <a:ext cx="4356484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483768" y="21999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だん</a:t>
            </a:r>
          </a:p>
        </p:txBody>
      </p:sp>
      <p:sp>
        <p:nvSpPr>
          <p:cNvPr id="6" name="円/楕円 5"/>
          <p:cNvSpPr/>
          <p:nvPr/>
        </p:nvSpPr>
        <p:spPr>
          <a:xfrm>
            <a:off x="1603174" y="1327994"/>
            <a:ext cx="5940660" cy="5083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12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7952"/>
            <a:ext cx="9144000" cy="168275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kumimoji="1" lang="ja-JP" altLang="en-US" sz="2400" dirty="0"/>
              <a:t>　　　　　　 　　　だん</a:t>
            </a:r>
            <a:br>
              <a:rPr kumimoji="1" lang="en-US" altLang="ja-JP" sz="2400" dirty="0"/>
            </a:br>
            <a:r>
              <a:rPr kumimoji="1" lang="ja-JP" altLang="en-US" sz="2400" dirty="0"/>
              <a:t>　　　　</a:t>
            </a:r>
            <a:r>
              <a:rPr kumimoji="1" lang="ja-JP" altLang="en-US" dirty="0"/>
              <a:t>地球温暖化って何だろう？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55803" y="1894926"/>
            <a:ext cx="5832394" cy="15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地球がだんだん</a:t>
            </a:r>
            <a:endParaRPr kumimoji="1" lang="en-US" altLang="ja-JP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lnSpc>
                <a:spcPts val="6000"/>
              </a:lnSpc>
            </a:pPr>
            <a:r>
              <a:rPr kumimoji="1"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あたたかくなっていく</a:t>
            </a:r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こと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1F8F06-22E9-3C1B-3F5D-62C653399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90" y="3645024"/>
            <a:ext cx="2310208" cy="31527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72B2FA5-6DAC-A948-F297-D137088A0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04" y="3551764"/>
            <a:ext cx="2461671" cy="31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7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2591780" y="2765176"/>
            <a:ext cx="3604248" cy="37241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794"/>
            <a:ext cx="9144000" cy="140415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kumimoji="1" lang="ja-JP" altLang="en-US" sz="2400" dirty="0"/>
              <a:t>　              　　　　　だん</a:t>
            </a:r>
            <a:br>
              <a:rPr kumimoji="1" lang="en-US" altLang="ja-JP" sz="2400" dirty="0"/>
            </a:br>
            <a:r>
              <a:rPr kumimoji="1" lang="ja-JP" altLang="en-US" sz="2400" dirty="0"/>
              <a:t>　　　　　　</a:t>
            </a:r>
            <a:r>
              <a:rPr kumimoji="1" lang="ja-JP" altLang="en-US" sz="4000" dirty="0"/>
              <a:t>地球温暖化のしくみ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20475005">
            <a:off x="5335787" y="2623415"/>
            <a:ext cx="2272455" cy="1154105"/>
          </a:xfrm>
          <a:prstGeom prst="leftArrow">
            <a:avLst>
              <a:gd name="adj1" fmla="val 32056"/>
              <a:gd name="adj2" fmla="val 28655"/>
            </a:avLst>
          </a:prstGeom>
          <a:gradFill rotWithShape="0">
            <a:gsLst>
              <a:gs pos="0">
                <a:srgbClr val="FF0000"/>
              </a:gs>
              <a:gs pos="100000">
                <a:srgbClr val="FFCC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latin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0597925">
            <a:off x="6168966" y="2988635"/>
            <a:ext cx="722967" cy="3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/>
              <a:t>太陽光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91" y="1670594"/>
            <a:ext cx="1586487" cy="1586487"/>
          </a:xfrm>
          <a:prstGeom prst="rect">
            <a:avLst/>
          </a:prstGeom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 rot="2157028" flipH="1">
            <a:off x="4448745" y="2706576"/>
            <a:ext cx="907298" cy="110101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5 w 21600"/>
              <a:gd name="T19" fmla="*/ 3171 h 21600"/>
              <a:gd name="T20" fmla="*/ 18435 w 21600"/>
              <a:gd name="T21" fmla="*/ 1842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485" y="10333"/>
                </a:moveTo>
                <a:cubicBezTo>
                  <a:pt x="17240" y="6821"/>
                  <a:pt x="14320" y="4098"/>
                  <a:pt x="10800" y="4098"/>
                </a:cubicBezTo>
                <a:cubicBezTo>
                  <a:pt x="7098" y="4098"/>
                  <a:pt x="4098" y="7098"/>
                  <a:pt x="409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72" y="0"/>
                  <a:pt x="21178" y="4388"/>
                  <a:pt x="21573" y="10047"/>
                </a:cubicBezTo>
                <a:lnTo>
                  <a:pt x="24267" y="9859"/>
                </a:lnTo>
                <a:lnTo>
                  <a:pt x="19860" y="14927"/>
                </a:lnTo>
                <a:lnTo>
                  <a:pt x="14792" y="10521"/>
                </a:lnTo>
                <a:lnTo>
                  <a:pt x="17485" y="10333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5218730" y="2451816"/>
            <a:ext cx="577406" cy="102305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969004" y="2773342"/>
            <a:ext cx="3642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/>
              <a:t>熱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3462" y="2681009"/>
            <a:ext cx="345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地球をあたためるガス</a:t>
            </a:r>
          </a:p>
        </p:txBody>
      </p:sp>
      <p:grpSp>
        <p:nvGrpSpPr>
          <p:cNvPr id="1024" name="グループ化 1023"/>
          <p:cNvGrpSpPr/>
          <p:nvPr/>
        </p:nvGrpSpPr>
        <p:grpSpPr>
          <a:xfrm>
            <a:off x="2575702" y="2852016"/>
            <a:ext cx="3564396" cy="3659545"/>
            <a:chOff x="2575702" y="2852016"/>
            <a:chExt cx="3564396" cy="365954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4400" l="4723" r="94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02" y="2852016"/>
              <a:ext cx="3564396" cy="3659545"/>
            </a:xfrm>
            <a:prstGeom prst="rect">
              <a:avLst/>
            </a:prstGeom>
          </p:spPr>
        </p:pic>
        <p:sp>
          <p:nvSpPr>
            <p:cNvPr id="29" name="円/楕円 28"/>
            <p:cNvSpPr/>
            <p:nvPr/>
          </p:nvSpPr>
          <p:spPr>
            <a:xfrm>
              <a:off x="3591590" y="3919086"/>
              <a:ext cx="331749" cy="50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637255" y="3919086"/>
              <a:ext cx="331749" cy="5027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ローチャート : 組合せ 30"/>
            <p:cNvSpPr/>
            <p:nvPr/>
          </p:nvSpPr>
          <p:spPr>
            <a:xfrm>
              <a:off x="3851920" y="4797152"/>
              <a:ext cx="879790" cy="720080"/>
            </a:xfrm>
            <a:prstGeom prst="flowChartMer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8BA74B5-7485-4377-9319-880C459E5184}"/>
              </a:ext>
            </a:extLst>
          </p:cNvPr>
          <p:cNvGrpSpPr/>
          <p:nvPr/>
        </p:nvGrpSpPr>
        <p:grpSpPr>
          <a:xfrm>
            <a:off x="302799" y="3491716"/>
            <a:ext cx="1852400" cy="1156278"/>
            <a:chOff x="302799" y="3491716"/>
            <a:chExt cx="1852400" cy="1156278"/>
          </a:xfrm>
        </p:grpSpPr>
        <p:sp>
          <p:nvSpPr>
            <p:cNvPr id="1025" name="テキスト ボックス 1024"/>
            <p:cNvSpPr txBox="1"/>
            <p:nvPr/>
          </p:nvSpPr>
          <p:spPr>
            <a:xfrm>
              <a:off x="302799" y="3724664"/>
              <a:ext cx="1852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4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14</a:t>
              </a:r>
              <a:r>
                <a:rPr kumimoji="1" lang="ja-JP" altLang="en-US" sz="54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度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394799" y="3491716"/>
              <a:ext cx="440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ど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CC1BFB4-DA9F-418E-B3ED-FA2753CB67CF}"/>
              </a:ext>
            </a:extLst>
          </p:cNvPr>
          <p:cNvGrpSpPr/>
          <p:nvPr/>
        </p:nvGrpSpPr>
        <p:grpSpPr>
          <a:xfrm>
            <a:off x="6620915" y="4931876"/>
            <a:ext cx="2225029" cy="1065551"/>
            <a:chOff x="6620915" y="4931876"/>
            <a:chExt cx="2225029" cy="1065551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6620915" y="5166430"/>
              <a:ext cx="2225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 err="1">
                  <a:solidFill>
                    <a:schemeClr val="tx2">
                      <a:lumMod val="40000"/>
                      <a:lumOff val="6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ー</a:t>
              </a:r>
              <a:r>
                <a:rPr kumimoji="1" lang="ja-JP" altLang="en-US" sz="4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１９度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232921" y="4931876"/>
              <a:ext cx="440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62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/>
        </p:nvSpPr>
        <p:spPr>
          <a:xfrm>
            <a:off x="2211931" y="2261338"/>
            <a:ext cx="4708869" cy="458283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chemeClr val="tx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647"/>
            <a:ext cx="9144000" cy="140415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kumimoji="1" lang="ja-JP" altLang="en-US" sz="2400" dirty="0"/>
              <a:t>　　　　　　　　　　　だん</a:t>
            </a:r>
            <a:br>
              <a:rPr kumimoji="1" lang="en-US" altLang="ja-JP" sz="2400" dirty="0"/>
            </a:br>
            <a:r>
              <a:rPr kumimoji="1" lang="ja-JP" altLang="en-US" sz="2400" dirty="0"/>
              <a:t>　　　　　　</a:t>
            </a:r>
            <a:r>
              <a:rPr kumimoji="1" lang="ja-JP" altLang="en-US" sz="4000" dirty="0"/>
              <a:t>地球温暖化のしくみ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00" b="94400" l="4723" r="94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2852016"/>
            <a:ext cx="3564396" cy="3659545"/>
          </a:xfrm>
          <a:prstGeom prst="rect">
            <a:avLst/>
          </a:prstGeom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 rot="20475005">
            <a:off x="5335787" y="2623415"/>
            <a:ext cx="2272455" cy="1154105"/>
          </a:xfrm>
          <a:prstGeom prst="leftArrow">
            <a:avLst>
              <a:gd name="adj1" fmla="val 32056"/>
              <a:gd name="adj2" fmla="val 28655"/>
            </a:avLst>
          </a:prstGeom>
          <a:gradFill rotWithShape="0">
            <a:gsLst>
              <a:gs pos="0">
                <a:srgbClr val="FF0000"/>
              </a:gs>
              <a:gs pos="100000">
                <a:srgbClr val="FFCC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>
              <a:latin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0597925">
            <a:off x="6168966" y="2988635"/>
            <a:ext cx="722967" cy="30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/>
              <a:t>太陽光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91" y="1670594"/>
            <a:ext cx="1586487" cy="1586487"/>
          </a:xfrm>
          <a:prstGeom prst="rect">
            <a:avLst/>
          </a:prstGeom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 rot="2157028" flipH="1">
            <a:off x="4448745" y="2706576"/>
            <a:ext cx="907298" cy="110101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5 w 21600"/>
              <a:gd name="T19" fmla="*/ 3171 h 21600"/>
              <a:gd name="T20" fmla="*/ 18435 w 21600"/>
              <a:gd name="T21" fmla="*/ 1842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485" y="10333"/>
                </a:moveTo>
                <a:cubicBezTo>
                  <a:pt x="17240" y="6821"/>
                  <a:pt x="14320" y="4098"/>
                  <a:pt x="10800" y="4098"/>
                </a:cubicBezTo>
                <a:cubicBezTo>
                  <a:pt x="7098" y="4098"/>
                  <a:pt x="4098" y="7098"/>
                  <a:pt x="409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72" y="0"/>
                  <a:pt x="21178" y="4388"/>
                  <a:pt x="21573" y="10047"/>
                </a:cubicBezTo>
                <a:lnTo>
                  <a:pt x="24267" y="9859"/>
                </a:lnTo>
                <a:lnTo>
                  <a:pt x="19860" y="14927"/>
                </a:lnTo>
                <a:lnTo>
                  <a:pt x="14792" y="10521"/>
                </a:lnTo>
                <a:lnTo>
                  <a:pt x="17485" y="10333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5218730" y="2451816"/>
            <a:ext cx="577406" cy="102305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969004" y="2773342"/>
            <a:ext cx="3642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dirty="0"/>
              <a:t>熱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3174464" y="2553381"/>
            <a:ext cx="1296394" cy="1037471"/>
            <a:chOff x="3174464" y="2553381"/>
            <a:chExt cx="1296394" cy="1037471"/>
          </a:xfrm>
        </p:grpSpPr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 rot="2157028" flipH="1">
              <a:off x="3834500" y="2553382"/>
              <a:ext cx="597913" cy="10374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71 h 21600"/>
                <a:gd name="T20" fmla="*/ 18435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485" y="10333"/>
                  </a:moveTo>
                  <a:cubicBezTo>
                    <a:pt x="17240" y="6821"/>
                    <a:pt x="14320" y="4098"/>
                    <a:pt x="10800" y="4098"/>
                  </a:cubicBezTo>
                  <a:cubicBezTo>
                    <a:pt x="7098" y="4098"/>
                    <a:pt x="4098" y="7098"/>
                    <a:pt x="4098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472" y="0"/>
                    <a:pt x="21178" y="4388"/>
                    <a:pt x="21573" y="10047"/>
                  </a:cubicBezTo>
                  <a:lnTo>
                    <a:pt x="24267" y="9859"/>
                  </a:lnTo>
                  <a:lnTo>
                    <a:pt x="19860" y="14927"/>
                  </a:lnTo>
                  <a:lnTo>
                    <a:pt x="14792" y="10521"/>
                  </a:lnTo>
                  <a:lnTo>
                    <a:pt x="17485" y="1033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4180023" y="2583450"/>
              <a:ext cx="2908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ja-JP" altLang="en-US" sz="1400" dirty="0"/>
                <a:t>熱</a:t>
              </a: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 rot="2157028" flipH="1">
              <a:off x="3174464" y="2553381"/>
              <a:ext cx="597913" cy="10374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71 h 21600"/>
                <a:gd name="T20" fmla="*/ 18435 w 21600"/>
                <a:gd name="T21" fmla="*/ 1842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485" y="10333"/>
                  </a:moveTo>
                  <a:cubicBezTo>
                    <a:pt x="17240" y="6821"/>
                    <a:pt x="14320" y="4098"/>
                    <a:pt x="10800" y="4098"/>
                  </a:cubicBezTo>
                  <a:cubicBezTo>
                    <a:pt x="7098" y="4098"/>
                    <a:pt x="4098" y="7098"/>
                    <a:pt x="4098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472" y="0"/>
                    <a:pt x="21178" y="4388"/>
                    <a:pt x="21573" y="10047"/>
                  </a:cubicBezTo>
                  <a:lnTo>
                    <a:pt x="24267" y="9859"/>
                  </a:lnTo>
                  <a:lnTo>
                    <a:pt x="19860" y="14927"/>
                  </a:lnTo>
                  <a:lnTo>
                    <a:pt x="14792" y="10521"/>
                  </a:lnTo>
                  <a:lnTo>
                    <a:pt x="17485" y="10333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3519987" y="2583449"/>
              <a:ext cx="2908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A50021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666699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ja-JP" altLang="en-US" sz="1400" dirty="0"/>
                <a:t>熱</a:t>
              </a:r>
            </a:p>
          </p:txBody>
        </p:sp>
      </p:grpSp>
      <p:sp>
        <p:nvSpPr>
          <p:cNvPr id="4" name="円/楕円 3"/>
          <p:cNvSpPr/>
          <p:nvPr/>
        </p:nvSpPr>
        <p:spPr>
          <a:xfrm>
            <a:off x="3886216" y="4815154"/>
            <a:ext cx="711612" cy="46805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3407907" y="3969060"/>
            <a:ext cx="612068" cy="25202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 flipV="1">
            <a:off x="4589095" y="4041360"/>
            <a:ext cx="533334" cy="21602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涙形 12"/>
          <p:cNvSpPr/>
          <p:nvPr/>
        </p:nvSpPr>
        <p:spPr>
          <a:xfrm>
            <a:off x="2519772" y="3861048"/>
            <a:ext cx="306034" cy="462262"/>
          </a:xfrm>
          <a:prstGeom prst="teardrop">
            <a:avLst>
              <a:gd name="adj" fmla="val 15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涙形 22"/>
          <p:cNvSpPr/>
          <p:nvPr/>
        </p:nvSpPr>
        <p:spPr>
          <a:xfrm flipH="1">
            <a:off x="5988366" y="3969060"/>
            <a:ext cx="306034" cy="462262"/>
          </a:xfrm>
          <a:prstGeom prst="teardrop">
            <a:avLst>
              <a:gd name="adj" fmla="val 15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3507" y="2511732"/>
            <a:ext cx="278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地球をあたためるガス</a:t>
            </a:r>
          </a:p>
        </p:txBody>
      </p:sp>
    </p:spTree>
    <p:extLst>
      <p:ext uri="{BB962C8B-B14F-4D97-AF65-F5344CB8AC3E}">
        <p14:creationId xmlns:p14="http://schemas.microsoft.com/office/powerpoint/2010/main" val="16283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4124"/>
                                      </p:to>
                                    </p:animClr>
                                    <p:set>
                                      <p:cBhvr>
                                        <p:cTn id="14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-27385"/>
            <a:ext cx="9144000" cy="154817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800" dirty="0"/>
              <a:t>地球温暖化ってなんだろう？</a:t>
            </a:r>
            <a:endParaRPr kumimoji="1" lang="ja-JP" altLang="en-US" sz="3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F6B638-7B7E-4A87-860C-D1C997402E1F}"/>
              </a:ext>
            </a:extLst>
          </p:cNvPr>
          <p:cNvSpPr txBox="1"/>
          <p:nvPr/>
        </p:nvSpPr>
        <p:spPr>
          <a:xfrm>
            <a:off x="2834992" y="188640"/>
            <a:ext cx="76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だん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8C67F6-6B01-41A1-83D3-EDC22CD6BE7E}"/>
              </a:ext>
            </a:extLst>
          </p:cNvPr>
          <p:cNvSpPr txBox="1"/>
          <p:nvPr/>
        </p:nvSpPr>
        <p:spPr>
          <a:xfrm>
            <a:off x="27892" y="4882167"/>
            <a:ext cx="9088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地球が今まで以上にあたたかくなる！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D518651-807A-4CC4-BF3F-CFF5C18A3771}"/>
              </a:ext>
            </a:extLst>
          </p:cNvPr>
          <p:cNvGrpSpPr/>
          <p:nvPr/>
        </p:nvGrpSpPr>
        <p:grpSpPr>
          <a:xfrm>
            <a:off x="-54260" y="3619498"/>
            <a:ext cx="9252520" cy="1326089"/>
            <a:chOff x="-52339" y="3619498"/>
            <a:chExt cx="8924893" cy="1326089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2E6C22D4-9B8E-4C01-8E8C-B58132603E66}"/>
                </a:ext>
              </a:extLst>
            </p:cNvPr>
            <p:cNvSpPr txBox="1"/>
            <p:nvPr/>
          </p:nvSpPr>
          <p:spPr>
            <a:xfrm>
              <a:off x="-52339" y="3619498"/>
              <a:ext cx="89248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地球をあたためるガスがたくさん出る！</a:t>
              </a:r>
            </a:p>
          </p:txBody>
        </p:sp>
        <p:sp>
          <p:nvSpPr>
            <p:cNvPr id="23" name="矢印: 右 22">
              <a:extLst>
                <a:ext uri="{FF2B5EF4-FFF2-40B4-BE49-F238E27FC236}">
                  <a16:creationId xmlns:a16="http://schemas.microsoft.com/office/drawing/2014/main" id="{E1BA22B8-0DA2-429F-A8D4-EDABF614693A}"/>
                </a:ext>
              </a:extLst>
            </p:cNvPr>
            <p:cNvSpPr/>
            <p:nvPr/>
          </p:nvSpPr>
          <p:spPr>
            <a:xfrm rot="5400000">
              <a:off x="4148497" y="4252800"/>
              <a:ext cx="523222" cy="8623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F3EEDC5-B5D9-495D-A502-BDC554DB916C}"/>
              </a:ext>
            </a:extLst>
          </p:cNvPr>
          <p:cNvGrpSpPr/>
          <p:nvPr/>
        </p:nvGrpSpPr>
        <p:grpSpPr>
          <a:xfrm>
            <a:off x="348515" y="1658826"/>
            <a:ext cx="8496436" cy="1986198"/>
            <a:chOff x="348515" y="1658826"/>
            <a:chExt cx="8496436" cy="1986198"/>
          </a:xfrm>
        </p:grpSpPr>
        <p:sp>
          <p:nvSpPr>
            <p:cNvPr id="15" name="矢印: 右 14">
              <a:extLst>
                <a:ext uri="{FF2B5EF4-FFF2-40B4-BE49-F238E27FC236}">
                  <a16:creationId xmlns:a16="http://schemas.microsoft.com/office/drawing/2014/main" id="{6D1D0F51-7329-4316-BF1C-163DE0E60927}"/>
                </a:ext>
              </a:extLst>
            </p:cNvPr>
            <p:cNvSpPr/>
            <p:nvPr/>
          </p:nvSpPr>
          <p:spPr>
            <a:xfrm rot="5400000">
              <a:off x="4310388" y="2952237"/>
              <a:ext cx="523222" cy="86235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3FE9BB0-9442-4CEE-90CF-7F2FB0CAF8A0}"/>
                </a:ext>
              </a:extLst>
            </p:cNvPr>
            <p:cNvSpPr txBox="1"/>
            <p:nvPr/>
          </p:nvSpPr>
          <p:spPr>
            <a:xfrm>
              <a:off x="348515" y="1658826"/>
              <a:ext cx="84964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むだな電気を使ったり、</a:t>
              </a:r>
              <a:endParaRPr lang="en-US" altLang="ja-JP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4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石油、石炭などをたくさんもやす</a:t>
              </a:r>
              <a:endPara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C53DA24-064B-2263-CDE9-6EC18B497624}"/>
              </a:ext>
            </a:extLst>
          </p:cNvPr>
          <p:cNvGrpSpPr/>
          <p:nvPr/>
        </p:nvGrpSpPr>
        <p:grpSpPr>
          <a:xfrm>
            <a:off x="1161399" y="5543944"/>
            <a:ext cx="7683552" cy="1143704"/>
            <a:chOff x="1161399" y="5543944"/>
            <a:chExt cx="7683552" cy="1143704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BB8C4A8-1173-49C6-BF9A-2AB7BD6460E4}"/>
                </a:ext>
              </a:extLst>
            </p:cNvPr>
            <p:cNvSpPr txBox="1"/>
            <p:nvPr/>
          </p:nvSpPr>
          <p:spPr>
            <a:xfrm>
              <a:off x="1161399" y="5671985"/>
              <a:ext cx="76835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これが</a:t>
              </a:r>
              <a:r>
                <a:rPr kumimoji="1" lang="ja-JP" altLang="en-US" sz="60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地球温暖化！！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B58A4CC-EC9D-1511-2478-3844186E9D0E}"/>
                </a:ext>
              </a:extLst>
            </p:cNvPr>
            <p:cNvSpPr txBox="1"/>
            <p:nvPr/>
          </p:nvSpPr>
          <p:spPr>
            <a:xfrm>
              <a:off x="5652120" y="5543944"/>
              <a:ext cx="764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800" dirty="0"/>
                <a:t>だん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0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kankyou">
  <a:themeElements>
    <a:clrScheme name="ラッパー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草書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1864</TotalTime>
  <Words>1796</Words>
  <Application>Microsoft Office PowerPoint</Application>
  <PresentationFormat>画面に合わせる (4:3)</PresentationFormat>
  <Paragraphs>240</Paragraphs>
  <Slides>24</Slides>
  <Notes>24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5" baseType="lpstr">
      <vt:lpstr>HGP創英角ｺﾞｼｯｸUB</vt:lpstr>
      <vt:lpstr>HGP創英角ﾎﾟｯﾌﾟ体</vt:lpstr>
      <vt:lpstr>HGS創英角ｺﾞｼｯｸUB</vt:lpstr>
      <vt:lpstr>HG丸ｺﾞｼｯｸM-PRO</vt:lpstr>
      <vt:lpstr>HG創英角ﾎﾟｯﾌﾟ体</vt:lpstr>
      <vt:lpstr>ＭＳ 明朝</vt:lpstr>
      <vt:lpstr>Arial</vt:lpstr>
      <vt:lpstr>Calibri</vt:lpstr>
      <vt:lpstr>Verdana</vt:lpstr>
      <vt:lpstr>kankyou</vt:lpstr>
      <vt:lpstr>ワークシート</vt:lpstr>
      <vt:lpstr>PowerPoint プレゼンテーション</vt:lpstr>
      <vt:lpstr>○○小学校 とやま環境チャレンジ10 後 編</vt:lpstr>
      <vt:lpstr>PowerPoint プレゼンテーション</vt:lpstr>
      <vt:lpstr>勉強すること</vt:lpstr>
      <vt:lpstr>PowerPoint プレゼンテーション</vt:lpstr>
      <vt:lpstr>　　　　　　 　　　だん 　　　　地球温暖化って何だろう？</vt:lpstr>
      <vt:lpstr>　              　　　　　だん 　　　　　　地球温暖化のしくみ</vt:lpstr>
      <vt:lpstr>　　　　　　　　　　　だん 　　　　　　地球温暖化のしくみ</vt:lpstr>
      <vt:lpstr>地球温暖化ってなんだろう？</vt:lpstr>
      <vt:lpstr>PowerPoint プレゼンテーション</vt:lpstr>
      <vt:lpstr>今、地球では何が起こっているの？</vt:lpstr>
      <vt:lpstr>今、地球では何が起こっているの？</vt:lpstr>
      <vt:lpstr>今、地球では何が起こっているの？ （世界、日本）</vt:lpstr>
      <vt:lpstr>今、地球では何が起こっているの？ （日本、富山県）</vt:lpstr>
      <vt:lpstr>地球温暖化がすすむと・・・ （日本、富山県）</vt:lpstr>
      <vt:lpstr>大切な地球を未来につなぐために</vt:lpstr>
      <vt:lpstr>PowerPoint プレゼンテーション</vt:lpstr>
      <vt:lpstr>がんばり度ランキング</vt:lpstr>
      <vt:lpstr>PowerPoint プレゼンテーション</vt:lpstr>
      <vt:lpstr>PowerPoint プレゼンテーション</vt:lpstr>
      <vt:lpstr>PowerPoint プレゼンテーション</vt:lpstr>
      <vt:lpstr>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○○小学校 とやま環境チャレンジ10</dc:title>
  <dc:creator>とやま環境財団</dc:creator>
  <cp:lastModifiedBy>環境財団17 とやま</cp:lastModifiedBy>
  <cp:revision>164</cp:revision>
  <cp:lastPrinted>2022-04-19T02:04:22Z</cp:lastPrinted>
  <dcterms:created xsi:type="dcterms:W3CDTF">2015-02-19T05:43:59Z</dcterms:created>
  <dcterms:modified xsi:type="dcterms:W3CDTF">2025-04-15T05:04:48Z</dcterms:modified>
</cp:coreProperties>
</file>