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383" r:id="rId2"/>
    <p:sldId id="256" r:id="rId3"/>
    <p:sldId id="257" r:id="rId4"/>
    <p:sldId id="258" r:id="rId5"/>
    <p:sldId id="297" r:id="rId6"/>
    <p:sldId id="292" r:id="rId7"/>
    <p:sldId id="293" r:id="rId8"/>
    <p:sldId id="294" r:id="rId9"/>
    <p:sldId id="273" r:id="rId10"/>
    <p:sldId id="267" r:id="rId11"/>
    <p:sldId id="268" r:id="rId12"/>
    <p:sldId id="270" r:id="rId13"/>
    <p:sldId id="295" r:id="rId14"/>
    <p:sldId id="296" r:id="rId15"/>
    <p:sldId id="298" r:id="rId16"/>
    <p:sldId id="284" r:id="rId17"/>
    <p:sldId id="285" r:id="rId18"/>
    <p:sldId id="286" r:id="rId19"/>
    <p:sldId id="287" r:id="rId20"/>
    <p:sldId id="289" r:id="rId21"/>
    <p:sldId id="290" r:id="rId22"/>
    <p:sldId id="291" r:id="rId23"/>
    <p:sldId id="277" r:id="rId2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0B196BA-7A60-4A3A-8CD9-60090094AEBF}">
          <p14:sldIdLst>
            <p14:sldId id="383"/>
            <p14:sldId id="256"/>
          </p14:sldIdLst>
        </p14:section>
        <p14:section name="タイトルなしのセクション" id="{03088D5F-1D12-4E2B-9360-599A958BD250}">
          <p14:sldIdLst>
            <p14:sldId id="257"/>
            <p14:sldId id="258"/>
            <p14:sldId id="297"/>
            <p14:sldId id="292"/>
            <p14:sldId id="293"/>
            <p14:sldId id="294"/>
            <p14:sldId id="273"/>
            <p14:sldId id="267"/>
            <p14:sldId id="268"/>
            <p14:sldId id="270"/>
            <p14:sldId id="295"/>
            <p14:sldId id="296"/>
            <p14:sldId id="298"/>
            <p14:sldId id="284"/>
            <p14:sldId id="285"/>
            <p14:sldId id="286"/>
            <p14:sldId id="287"/>
            <p14:sldId id="289"/>
            <p14:sldId id="290"/>
            <p14:sldId id="291"/>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F6600"/>
    <a:srgbClr val="33CC33"/>
    <a:srgbClr val="FF9966"/>
    <a:srgbClr val="FF7C80"/>
    <a:srgbClr val="FFCCFF"/>
    <a:srgbClr val="FFFF00"/>
    <a:srgbClr val="CCFF99"/>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2122" autoAdjust="0"/>
  </p:normalViewPr>
  <p:slideViewPr>
    <p:cSldViewPr showGuides="1">
      <p:cViewPr varScale="1">
        <p:scale>
          <a:sx n="52" d="100"/>
          <a:sy n="52" d="100"/>
        </p:scale>
        <p:origin x="192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076"/>
    </p:cViewPr>
  </p:sorterViewPr>
  <p:notesViewPr>
    <p:cSldViewPr showGuides="1">
      <p:cViewPr varScale="1">
        <p:scale>
          <a:sx n="48" d="100"/>
          <a:sy n="48" d="100"/>
        </p:scale>
        <p:origin x="-2952" y="-114"/>
      </p:cViewPr>
      <p:guideLst>
        <p:guide orient="horz" pos="3108"/>
        <p:guide pos="212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TKZSV2016\share\&#9632;&#12495;&#12540;&#12489;&#12487;&#12451;&#12473;&#12463;&#65288;&#12371;&#12428;&#12414;&#12391;&#12398;Fujitsu&#12398;F)\&#12481;&#12515;&#12524;&#12531;&#12472;10\&#24179;&#25104;30&#24180;&#24230;\&#12392;&#12426;&#12367;&#12415;&#12471;&#12540;&#12488;&#38598;&#35336;\1.&#23500;&#23665;&#24066;\9.&#22826;&#30000;&#23567;&#23398;&#26657;(&#25968;&#24335;&#259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TKZSV2016\share\&#9632;&#12495;&#12540;&#12489;&#12487;&#12451;&#12473;&#12463;&#65288;&#12371;&#12428;&#12414;&#12391;&#12398;Fujitsu&#12398;F)\&#12481;&#12515;&#12524;&#12531;&#12472;10\&#24179;&#25104;30&#24180;&#24230;\&#12392;&#12426;&#12367;&#12415;&#12471;&#12540;&#12488;&#38598;&#35336;\1.&#23500;&#23665;&#24066;\9.&#22826;&#30000;&#23567;&#23398;&#26657;(&#25968;&#24335;&#259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②棒グラフ作成用!$B$8:$B$11</c:f>
              <c:strCache>
                <c:ptCount val="4"/>
                <c:pt idx="0">
                  <c:v>21. 食品ロスを出さない</c:v>
                </c:pt>
                <c:pt idx="1">
                  <c:v>2. むだなあかりを消す</c:v>
                </c:pt>
                <c:pt idx="2">
                  <c:v>19. 買い物にはマイバッグを持っていく</c:v>
                </c:pt>
                <c:pt idx="3">
                  <c:v>1. 家族団らんを心がける</c:v>
                </c:pt>
              </c:strCache>
            </c:strRef>
          </c:cat>
          <c:val>
            <c:numRef>
              <c:f>②棒グラフ作成用!$H$8:$H$11</c:f>
              <c:numCache>
                <c:formatCode>General</c:formatCode>
                <c:ptCount val="4"/>
                <c:pt idx="0">
                  <c:v>112</c:v>
                </c:pt>
                <c:pt idx="1">
                  <c:v>113</c:v>
                </c:pt>
                <c:pt idx="2">
                  <c:v>117</c:v>
                </c:pt>
                <c:pt idx="3">
                  <c:v>121</c:v>
                </c:pt>
              </c:numCache>
            </c:numRef>
          </c:val>
          <c:extLst>
            <c:ext xmlns:c16="http://schemas.microsoft.com/office/drawing/2014/chart" uri="{C3380CC4-5D6E-409C-BE32-E72D297353CC}">
              <c16:uniqueId val="{00000000-C00B-4D3C-8530-19145EAA883D}"/>
            </c:ext>
          </c:extLst>
        </c:ser>
        <c:dLbls>
          <c:showLegendKey val="0"/>
          <c:showVal val="0"/>
          <c:showCatName val="0"/>
          <c:showSerName val="0"/>
          <c:showPercent val="0"/>
          <c:showBubbleSize val="0"/>
        </c:dLbls>
        <c:gapWidth val="150"/>
        <c:axId val="198138112"/>
        <c:axId val="198148096"/>
      </c:barChart>
      <c:catAx>
        <c:axId val="198138112"/>
        <c:scaling>
          <c:orientation val="minMax"/>
        </c:scaling>
        <c:delete val="0"/>
        <c:axPos val="l"/>
        <c:numFmt formatCode="General" sourceLinked="1"/>
        <c:majorTickMark val="none"/>
        <c:minorTickMark val="none"/>
        <c:tickLblPos val="low"/>
        <c:txPr>
          <a:bodyPr/>
          <a:lstStyle/>
          <a:p>
            <a:pPr>
              <a:defRPr sz="900"/>
            </a:pPr>
            <a:endParaRPr lang="ja-JP"/>
          </a:p>
        </c:txPr>
        <c:crossAx val="198148096"/>
        <c:crosses val="autoZero"/>
        <c:auto val="1"/>
        <c:lblAlgn val="ctr"/>
        <c:lblOffset val="100"/>
        <c:noMultiLvlLbl val="0"/>
      </c:catAx>
      <c:valAx>
        <c:axId val="198148096"/>
        <c:scaling>
          <c:orientation val="minMax"/>
          <c:min val="0"/>
        </c:scaling>
        <c:delete val="0"/>
        <c:axPos val="b"/>
        <c:majorGridlines/>
        <c:title>
          <c:tx>
            <c:rich>
              <a:bodyPr/>
              <a:lstStyle/>
              <a:p>
                <a:pPr>
                  <a:defRPr sz="800"/>
                </a:pPr>
                <a:r>
                  <a:rPr lang="ja-JP" altLang="en-US" sz="800"/>
                  <a:t>（ポイント）</a:t>
                </a:r>
              </a:p>
            </c:rich>
          </c:tx>
          <c:layout>
            <c:manualLayout>
              <c:xMode val="edge"/>
              <c:yMode val="edge"/>
              <c:x val="0.93134223325422472"/>
              <c:y val="0.89194643077550062"/>
            </c:manualLayout>
          </c:layout>
          <c:overlay val="0"/>
        </c:title>
        <c:numFmt formatCode="General" sourceLinked="0"/>
        <c:majorTickMark val="out"/>
        <c:minorTickMark val="none"/>
        <c:tickLblPos val="nextTo"/>
        <c:crossAx val="198138112"/>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②棒グラフ作成用!$B$54:$B$58</c:f>
              <c:strCache>
                <c:ptCount val="4"/>
                <c:pt idx="0">
                  <c:v>8.エアコンは必要なときだけつける</c:v>
                </c:pt>
                <c:pt idx="1">
                  <c:v>6.テレビを見る時間をへらす</c:v>
                </c:pt>
                <c:pt idx="2">
                  <c:v>15.早寝早起きを心がける（夏）</c:v>
                </c:pt>
                <c:pt idx="3">
                  <c:v>3.水・お湯は、こまめに止める</c:v>
                </c:pt>
              </c:strCache>
            </c:strRef>
          </c:cat>
          <c:val>
            <c:numRef>
              <c:f>②棒グラフ作成用!$H$54:$H$58</c:f>
              <c:numCache>
                <c:formatCode>General</c:formatCode>
                <c:ptCount val="5"/>
                <c:pt idx="0">
                  <c:v>54.5</c:v>
                </c:pt>
                <c:pt idx="1">
                  <c:v>55.5</c:v>
                </c:pt>
                <c:pt idx="2">
                  <c:v>71</c:v>
                </c:pt>
                <c:pt idx="3">
                  <c:v>99</c:v>
                </c:pt>
              </c:numCache>
            </c:numRef>
          </c:val>
          <c:extLst>
            <c:ext xmlns:c16="http://schemas.microsoft.com/office/drawing/2014/chart" uri="{C3380CC4-5D6E-409C-BE32-E72D297353CC}">
              <c16:uniqueId val="{00000000-C44E-46A9-BE34-C241D5CBC9B3}"/>
            </c:ext>
          </c:extLst>
        </c:ser>
        <c:dLbls>
          <c:showLegendKey val="0"/>
          <c:showVal val="0"/>
          <c:showCatName val="0"/>
          <c:showSerName val="0"/>
          <c:showPercent val="0"/>
          <c:showBubbleSize val="0"/>
        </c:dLbls>
        <c:gapWidth val="150"/>
        <c:axId val="198470656"/>
        <c:axId val="198472448"/>
      </c:barChart>
      <c:catAx>
        <c:axId val="198470656"/>
        <c:scaling>
          <c:orientation val="minMax"/>
        </c:scaling>
        <c:delete val="0"/>
        <c:axPos val="l"/>
        <c:numFmt formatCode="General" sourceLinked="1"/>
        <c:majorTickMark val="none"/>
        <c:minorTickMark val="none"/>
        <c:tickLblPos val="nextTo"/>
        <c:crossAx val="198472448"/>
        <c:crosses val="autoZero"/>
        <c:auto val="1"/>
        <c:lblAlgn val="ctr"/>
        <c:lblOffset val="100"/>
        <c:noMultiLvlLbl val="0"/>
      </c:catAx>
      <c:valAx>
        <c:axId val="198472448"/>
        <c:scaling>
          <c:orientation val="minMax"/>
          <c:min val="0"/>
        </c:scaling>
        <c:delete val="0"/>
        <c:axPos val="b"/>
        <c:majorGridlines/>
        <c:title>
          <c:tx>
            <c:rich>
              <a:bodyPr/>
              <a:lstStyle/>
              <a:p>
                <a:pPr>
                  <a:defRPr sz="800"/>
                </a:pPr>
                <a:r>
                  <a:rPr lang="ja-JP" altLang="en-US" sz="800"/>
                  <a:t>（ポイント）</a:t>
                </a:r>
              </a:p>
            </c:rich>
          </c:tx>
          <c:layout>
            <c:manualLayout>
              <c:xMode val="edge"/>
              <c:yMode val="edge"/>
              <c:x val="0.9142011934002473"/>
              <c:y val="0.86424517766793563"/>
            </c:manualLayout>
          </c:layout>
          <c:overlay val="0"/>
        </c:title>
        <c:numFmt formatCode="General" sourceLinked="1"/>
        <c:majorTickMark val="out"/>
        <c:minorTickMark val="none"/>
        <c:tickLblPos val="low"/>
        <c:crossAx val="19847065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C8932699-092D-446A-95CB-349DF22C1B91}" type="datetimeFigureOut">
              <a:rPr kumimoji="1" lang="ja-JP" altLang="en-US" smtClean="0"/>
              <a:t>2022/4/22</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459CAADC-C4E5-4974-B15B-A38757B1444C}" type="slidenum">
              <a:rPr kumimoji="1" lang="ja-JP" altLang="en-US" smtClean="0"/>
              <a:t>‹#›</a:t>
            </a:fld>
            <a:endParaRPr kumimoji="1" lang="ja-JP" altLang="en-US"/>
          </a:p>
        </p:txBody>
      </p:sp>
    </p:spTree>
    <p:extLst>
      <p:ext uri="{BB962C8B-B14F-4D97-AF65-F5344CB8AC3E}">
        <p14:creationId xmlns:p14="http://schemas.microsoft.com/office/powerpoint/2010/main" val="1785282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1BBA0F1-AEF2-45E1-87C9-42B1DE4CF910}" type="datetimeFigureOut">
              <a:rPr kumimoji="1" lang="ja-JP" altLang="en-US" smtClean="0"/>
              <a:t>2022/4/22</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10E872E-E8CD-4071-B065-1E1421F249C9}" type="slidenum">
              <a:rPr kumimoji="1" lang="ja-JP" altLang="en-US" smtClean="0"/>
              <a:t>‹#›</a:t>
            </a:fld>
            <a:endParaRPr kumimoji="1" lang="ja-JP" altLang="en-US"/>
          </a:p>
        </p:txBody>
      </p:sp>
    </p:spTree>
    <p:extLst>
      <p:ext uri="{BB962C8B-B14F-4D97-AF65-F5344CB8AC3E}">
        <p14:creationId xmlns:p14="http://schemas.microsoft.com/office/powerpoint/2010/main" val="14715270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a:t>
            </a:fld>
            <a:endParaRPr kumimoji="1" lang="ja-JP" altLang="en-US"/>
          </a:p>
        </p:txBody>
      </p:sp>
    </p:spTree>
    <p:extLst>
      <p:ext uri="{BB962C8B-B14F-4D97-AF65-F5344CB8AC3E}">
        <p14:creationId xmlns:p14="http://schemas.microsoft.com/office/powerpoint/2010/main" val="150653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例えばヒマラヤ山脈の氷や雪です。</a:t>
            </a:r>
            <a:r>
              <a:rPr kumimoji="1" lang="en-US" altLang="ja-JP" dirty="0">
                <a:latin typeface="ＭＳ 明朝" panose="02020609040205080304" pitchFamily="17" charset="-128"/>
                <a:ea typeface="ＭＳ 明朝" panose="02020609040205080304" pitchFamily="17" charset="-128"/>
              </a:rPr>
              <a:t>1978</a:t>
            </a:r>
            <a:r>
              <a:rPr kumimoji="1" lang="ja-JP" altLang="en-US" dirty="0">
                <a:latin typeface="ＭＳ 明朝" panose="02020609040205080304" pitchFamily="17" charset="-128"/>
                <a:ea typeface="ＭＳ 明朝" panose="02020609040205080304" pitchFamily="17" charset="-128"/>
              </a:rPr>
              <a:t>年から</a:t>
            </a:r>
            <a:r>
              <a:rPr kumimoji="1" lang="en-US" altLang="ja-JP" dirty="0">
                <a:latin typeface="ＭＳ 明朝" panose="02020609040205080304" pitchFamily="17" charset="-128"/>
                <a:ea typeface="ＭＳ 明朝" panose="02020609040205080304" pitchFamily="17" charset="-128"/>
              </a:rPr>
              <a:t>2008</a:t>
            </a:r>
            <a:r>
              <a:rPr kumimoji="1" lang="ja-JP" altLang="en-US" dirty="0">
                <a:latin typeface="ＭＳ 明朝" panose="02020609040205080304" pitchFamily="17" charset="-128"/>
                <a:ea typeface="ＭＳ 明朝" panose="02020609040205080304" pitchFamily="17" charset="-128"/>
              </a:rPr>
              <a:t>年までの３０年の間にこんなに減ってしまいました。</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10</a:t>
            </a:fld>
            <a:endParaRPr kumimoji="1" lang="ja-JP" altLang="en-US"/>
          </a:p>
        </p:txBody>
      </p:sp>
    </p:spTree>
    <p:extLst>
      <p:ext uri="{BB962C8B-B14F-4D97-AF65-F5344CB8AC3E}">
        <p14:creationId xmlns:p14="http://schemas.microsoft.com/office/powerpoint/2010/main" val="118294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標高の高い場所にある氷河や永久凍土など、陸地にあった氷が溶け出し海に流れ込んで海水面が上昇し、ツバルという国では人が住んでいる所にまで海水がきて、家が浸かってしまっています。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また、ゲリラ豪雨や大きな台風も起きやすくなり、家が壊されてしまうところも出ています。</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11</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また、暖かい日が続くと、食べ物がとれなくなったり、きちんと育たなくなります。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さらに、温暖化の影響は私たち人間だけでなく、動物たちの居場所をうばうことにもつながっています。</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12</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富山県では、サクラの咲く時期も温暖化によってどんどん早くなっています。</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また、雪の降る日も雪の量も少なくなってきています。</a:t>
            </a: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555883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地球温暖化」が進むと、私たちの生活はもちろん、富山県に住んでいる、涼しい場所にしか住めないライチョウなどが死んでしまうのではないか、砂浜が沈んでなくなってしまうのではないか、山に積もる雪が少なくなり、スキーができなくなるのではないか、水も少なくなってしまうのではないかと心配されています。</a:t>
            </a: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91440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それでは、地球温暖化をこれ以上すすめないために、ぼくたちわたしたちができることは何でしょうか？</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それが、とやま環境チャレンジ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でしたね！</a:t>
            </a:r>
          </a:p>
          <a:p>
            <a:endParaRPr kumimoji="1" lang="en-US" altLang="ja-JP" dirty="0">
              <a:latin typeface="ＭＳ 明朝" panose="02020609040205080304" pitchFamily="17" charset="-128"/>
              <a:ea typeface="ＭＳ 明朝" panose="02020609040205080304" pitchFamily="17"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それでは、みんなが一ヶ月間、家族の人と一緒にがんばったチャレンジ１０のとりくみの結果を見てみましょう。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今回、みんなのとりくみのがんばり度をランキングにしました。</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よくできたシールは１点、まあまあできたシールは０．５点、できなかったシールは０点で、計算しました。</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その結果は・・・</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17</a:t>
            </a:fld>
            <a:endParaRPr kumimoji="1" lang="ja-JP" altLang="en-US"/>
          </a:p>
        </p:txBody>
      </p:sp>
    </p:spTree>
    <p:extLst>
      <p:ext uri="{BB962C8B-B14F-4D97-AF65-F5344CB8AC3E}">
        <p14:creationId xmlns:p14="http://schemas.microsoft.com/office/powerpoint/2010/main" val="3258236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まずは「かならずチャレンジ」の４項目のがんばり度ランキングです。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１位は・・・・・。点数は●●満点中・・・点！！</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２位は・・・・・。点数は●●満点中・・・点！！</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３位は・・・・・。点数は●●満点中・・・点！！</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４位は・・・・・。点数は●●満点中・・・点！！</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推進員からのコメント</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18</a:t>
            </a:fld>
            <a:endParaRPr kumimoji="1" lang="ja-JP" altLang="en-US"/>
          </a:p>
        </p:txBody>
      </p:sp>
    </p:spTree>
    <p:extLst>
      <p:ext uri="{BB962C8B-B14F-4D97-AF65-F5344CB8AC3E}">
        <p14:creationId xmlns:p14="http://schemas.microsoft.com/office/powerpoint/2010/main" val="3197284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次はみんなが家族の人とえらんだ「えらんでチャレンジ」のがんばり度ランキングベスト５です。</a:t>
            </a:r>
            <a:endParaRPr kumimoji="1" lang="en-US" altLang="ja-JP" dirty="0"/>
          </a:p>
          <a:p>
            <a:endParaRPr kumimoji="1" lang="en-US" altLang="ja-JP" dirty="0"/>
          </a:p>
          <a:p>
            <a:r>
              <a:rPr kumimoji="1" lang="ja-JP" altLang="en-US" dirty="0"/>
              <a:t>１位は・・・・・。点数は●●満点中・・・点！！</a:t>
            </a:r>
            <a:endParaRPr kumimoji="1" lang="en-US" altLang="ja-JP" dirty="0"/>
          </a:p>
          <a:p>
            <a:endParaRPr kumimoji="1" lang="en-US" altLang="ja-JP" dirty="0"/>
          </a:p>
          <a:p>
            <a:r>
              <a:rPr kumimoji="1" lang="ja-JP" altLang="en-US" dirty="0"/>
              <a:t>２位は・・・・・。点数は●●満点中・・・点！！</a:t>
            </a:r>
            <a:endParaRPr kumimoji="1" lang="en-US" altLang="ja-JP" dirty="0"/>
          </a:p>
          <a:p>
            <a:endParaRPr kumimoji="1" lang="en-US" altLang="ja-JP" dirty="0"/>
          </a:p>
          <a:p>
            <a:r>
              <a:rPr kumimoji="1" lang="ja-JP" altLang="en-US" dirty="0"/>
              <a:t>３位は・・・・・。点数は●●満点中・・・点！！</a:t>
            </a:r>
            <a:endParaRPr kumimoji="1" lang="en-US" altLang="ja-JP" dirty="0"/>
          </a:p>
          <a:p>
            <a:endParaRPr kumimoji="1" lang="en-US" altLang="ja-JP" dirty="0"/>
          </a:p>
          <a:p>
            <a:r>
              <a:rPr kumimoji="1" lang="ja-JP" altLang="en-US" dirty="0"/>
              <a:t>４位は・・・・・。点数は●●満点中・・・点！！</a:t>
            </a:r>
            <a:endParaRPr kumimoji="1" lang="en-US" altLang="ja-JP" dirty="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５位は・・・・・。点数は●●満点中・・・点！！</a:t>
            </a:r>
            <a:endParaRPr kumimoji="1" lang="en-US" altLang="ja-JP" dirty="0"/>
          </a:p>
          <a:p>
            <a:endParaRPr kumimoji="1" lang="en-US" altLang="ja-JP" dirty="0"/>
          </a:p>
          <a:p>
            <a:endParaRPr kumimoji="1" lang="en-US" altLang="ja-JP" dirty="0"/>
          </a:p>
          <a:p>
            <a:endParaRPr kumimoji="1" lang="en-US" altLang="ja-JP" dirty="0"/>
          </a:p>
          <a:p>
            <a:r>
              <a:rPr kumimoji="1" lang="en-US" altLang="ja-JP" dirty="0"/>
              <a:t>【</a:t>
            </a:r>
            <a:r>
              <a:rPr kumimoji="1" lang="ja-JP" altLang="en-US" dirty="0"/>
              <a:t>推進員からのコメント</a:t>
            </a:r>
            <a:r>
              <a:rPr kumimoji="1" lang="en-US" altLang="ja-JP" dirty="0"/>
              <a:t>】</a:t>
            </a: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19</a:t>
            </a:fld>
            <a:endParaRPr kumimoji="1" lang="ja-JP" altLang="en-US"/>
          </a:p>
        </p:txBody>
      </p:sp>
    </p:spTree>
    <p:extLst>
      <p:ext uri="{BB962C8B-B14F-4D97-AF65-F5344CB8AC3E}">
        <p14:creationId xmlns:p14="http://schemas.microsoft.com/office/powerpoint/2010/main" val="319728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a:t>
            </a:fld>
            <a:endParaRPr kumimoji="1" lang="ja-JP" altLang="en-US"/>
          </a:p>
        </p:txBody>
      </p:sp>
    </p:spTree>
    <p:extLst>
      <p:ext uri="{BB962C8B-B14F-4D97-AF65-F5344CB8AC3E}">
        <p14:creationId xmlns:p14="http://schemas.microsoft.com/office/powerpoint/2010/main" val="262487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１ヶ月間のみんなのがんばりのおかげで、</a:t>
            </a:r>
            <a:r>
              <a:rPr kumimoji="1" lang="ja-JP" altLang="en-US" dirty="0" err="1">
                <a:latin typeface="ＭＳ 明朝" panose="02020609040205080304" pitchFamily="17" charset="-128"/>
                <a:ea typeface="ＭＳ 明朝" panose="02020609040205080304" pitchFamily="17" charset="-128"/>
              </a:rPr>
              <a:t>ち</a:t>
            </a:r>
            <a:r>
              <a:rPr kumimoji="1" lang="ja-JP" altLang="en-US" dirty="0">
                <a:latin typeface="ＭＳ 明朝" panose="02020609040205080304" pitchFamily="17" charset="-128"/>
                <a:ea typeface="ＭＳ 明朝" panose="02020609040205080304" pitchFamily="17" charset="-128"/>
              </a:rPr>
              <a:t>きゅうを温めるガスは●●●●</a:t>
            </a:r>
            <a:r>
              <a:rPr kumimoji="1" lang="en-US" altLang="ja-JP" dirty="0">
                <a:latin typeface="ＭＳ 明朝" panose="02020609040205080304" pitchFamily="17" charset="-128"/>
                <a:ea typeface="ＭＳ 明朝" panose="02020609040205080304" pitchFamily="17" charset="-128"/>
              </a:rPr>
              <a:t>kg</a:t>
            </a:r>
            <a:r>
              <a:rPr kumimoji="1" lang="ja-JP" altLang="en-US" dirty="0">
                <a:latin typeface="ＭＳ 明朝" panose="02020609040205080304" pitchFamily="17" charset="-128"/>
                <a:ea typeface="ＭＳ 明朝" panose="02020609040205080304" pitchFamily="17" charset="-128"/>
              </a:rPr>
              <a:t>へらすことができました。</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これはサッカーボールにすると</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●●●●個分！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杉の木は二酸化炭素を１年間で１４ｋｇ吸収すると言われていますが、その杉の木でいうと</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●●本分！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節約できたお金は何と・・・</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●●●円！これはお母さんに教えてあげようね！</a:t>
            </a:r>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20</a:t>
            </a:fld>
            <a:endParaRPr kumimoji="1" lang="ja-JP" altLang="en-US"/>
          </a:p>
        </p:txBody>
      </p:sp>
    </p:spTree>
    <p:extLst>
      <p:ext uri="{BB962C8B-B14F-4D97-AF65-F5344CB8AC3E}">
        <p14:creationId xmlns:p14="http://schemas.microsoft.com/office/powerpoint/2010/main" val="3345514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それではここで、みんなに質問です。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問いかけ</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を一ヶ月やってみて、（自分なりに工夫したこと）（楽しかったこと・うれしかったこと）（大変だったこと）は何ですか？</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隣のお友達とちょっと話してみてください。</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問いかけは１つに絞っても良い。</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少し話し合う時間をとる</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はい、それでは何人かに発表してもらいましょう。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こどもたちの感想発表</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推進員コメント</a:t>
            </a:r>
            <a:r>
              <a:rPr kumimoji="1" lang="en-US" altLang="ja-JP"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21</a:t>
            </a:fld>
            <a:endParaRPr kumimoji="1" lang="ja-JP" altLang="en-US"/>
          </a:p>
        </p:txBody>
      </p:sp>
    </p:spTree>
    <p:extLst>
      <p:ext uri="{BB962C8B-B14F-4D97-AF65-F5344CB8AC3E}">
        <p14:creationId xmlns:p14="http://schemas.microsoft.com/office/powerpoint/2010/main" val="3546045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みんながチャレンジ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にとりくんだおかげで、地球の熱がほんの少し下がったかもしれません。</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これからも、地球温暖化を防ぐために、地球にやさしい取組みを続けましょう。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また、自分だけじゃなくて、家族やお友達と楽しみながら取り組んでいけるといいですね。</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22</a:t>
            </a:fld>
            <a:endParaRPr kumimoji="1" lang="ja-JP" altLang="en-US"/>
          </a:p>
        </p:txBody>
      </p:sp>
    </p:spTree>
    <p:extLst>
      <p:ext uri="{BB962C8B-B14F-4D97-AF65-F5344CB8AC3E}">
        <p14:creationId xmlns:p14="http://schemas.microsoft.com/office/powerpoint/2010/main" val="3542317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それではこれで授業はおわりたいと思います。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この後、環境教育教材での発電体験や</a:t>
            </a:r>
            <a:r>
              <a:rPr kumimoji="1" lang="en-US" altLang="ja-JP" dirty="0">
                <a:latin typeface="ＭＳ 明朝" panose="02020609040205080304" pitchFamily="17" charset="-128"/>
                <a:ea typeface="ＭＳ 明朝" panose="02020609040205080304" pitchFamily="17" charset="-128"/>
              </a:rPr>
              <a:t>DVD</a:t>
            </a:r>
            <a:r>
              <a:rPr kumimoji="1" lang="ja-JP" altLang="en-US" dirty="0">
                <a:latin typeface="ＭＳ 明朝" panose="02020609040205080304" pitchFamily="17" charset="-128"/>
                <a:ea typeface="ＭＳ 明朝" panose="02020609040205080304" pitchFamily="17" charset="-128"/>
              </a:rPr>
              <a:t>視聴、外に出てみるなど、独自のプログラムを実施してください</a:t>
            </a:r>
            <a:r>
              <a:rPr kumimoji="1" lang="en-US" altLang="ja-JP"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23</a:t>
            </a:fld>
            <a:endParaRPr kumimoji="1" lang="ja-JP" altLang="en-US"/>
          </a:p>
        </p:txBody>
      </p:sp>
    </p:spTree>
    <p:extLst>
      <p:ext uri="{BB962C8B-B14F-4D97-AF65-F5344CB8AC3E}">
        <p14:creationId xmlns:p14="http://schemas.microsoft.com/office/powerpoint/2010/main" val="101352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○○小学校のみなさん、ひさしぶり！みんな私のことを覚えていますか？</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私は地球温暖化防止活動推進員の○○です。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問いかけ</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みんなチャレンジ１０は楽しくできたかな？</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子供</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反応　</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みんなありがとう。それでは今からチャレンジ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の後編教室を始めます。</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a:t>
            </a:fld>
            <a:endParaRPr kumimoji="1" lang="ja-JP" altLang="en-US"/>
          </a:p>
        </p:txBody>
      </p:sp>
    </p:spTree>
    <p:extLst>
      <p:ext uri="{BB962C8B-B14F-4D97-AF65-F5344CB8AC3E}">
        <p14:creationId xmlns:p14="http://schemas.microsoft.com/office/powerpoint/2010/main" val="316973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今日はまず、</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地球温暖化について一度ふりかえってみましょう</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そのあと、</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みんなが１ヶ月がんばったチャレンジ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のとりくみの結果を見てみましょう。</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そのあとは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自由にプログラムを組む</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4</a:t>
            </a:fld>
            <a:endParaRPr kumimoji="1" lang="ja-JP" altLang="en-US"/>
          </a:p>
        </p:txBody>
      </p:sp>
    </p:spTree>
    <p:extLst>
      <p:ext uri="{BB962C8B-B14F-4D97-AF65-F5344CB8AC3E}">
        <p14:creationId xmlns:p14="http://schemas.microsoft.com/office/powerpoint/2010/main" val="278811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それでは始めます。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さっき、地球温暖化という言葉を聞いたことがある人が何人かいましたが、では地球温暖化とは一体何なのでしょうか？</a:t>
            </a:r>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地球温暖化とは、地球があたたかくなっていくことです。地球が熱を出している、そんな状態でしたね。</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6</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a:latin typeface="Arial" pitchFamily="34" charset="0"/>
                <a:ea typeface="ＭＳ Ｐ明朝" pitchFamily="18" charset="-128"/>
              </a:rPr>
              <a:t>簡単に地球温暖化の仕組みをお話しします。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・地球の周りには「温室効果ガス」と呼ばれている地球をあたためるガスがあります。このガスは、水蒸気（水）や二酸化炭素とよばれるものからできています。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・この地球をあたためるガスは、（太陽から降り注ぐ光が地球の地面を温め、その地面から出てくる熱を吸収して）地球の平均気温を</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クリック</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１４度くらいに保ってくれています。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・このガスがないと、地球は</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クリック</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マイナス１９℃くらいになると言われています。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問いかけ</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マイナス１９℃になったらみんなどうなると思う？</a:t>
            </a:r>
            <a:r>
              <a:rPr lang="en-US" altLang="ja-JP" dirty="0">
                <a:latin typeface="Arial" pitchFamily="34" charset="0"/>
                <a:ea typeface="ＭＳ Ｐ明朝" pitchFamily="18" charset="-128"/>
              </a:rPr>
              <a:t>】</a:t>
            </a: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子供</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死んでしまう！凍ってしまう！</a:t>
            </a:r>
            <a:r>
              <a:rPr lang="en-US" altLang="ja-JP" dirty="0">
                <a:latin typeface="Arial" pitchFamily="34" charset="0"/>
                <a:ea typeface="ＭＳ Ｐ明朝" pitchFamily="18" charset="-128"/>
              </a:rPr>
              <a:t>】</a:t>
            </a:r>
          </a:p>
          <a:p>
            <a:pPr eaLnBrk="1" hangingPunct="1"/>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そうですね、この地球をあたためるガスは私達が生きていくためには大切なものなのです。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このガスは布団と同じだと考えてください。お布団のお陰で、熱が逃げずにちょうどよい温度を保っています。</a:t>
            </a:r>
            <a:endParaRPr lang="en-US" altLang="ja-JP" dirty="0">
              <a:latin typeface="Arial" pitchFamily="34" charset="0"/>
              <a:ea typeface="ＭＳ Ｐ明朝" pitchFamily="18"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7</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a:latin typeface="Arial" pitchFamily="34" charset="0"/>
                <a:ea typeface="ＭＳ Ｐ明朝" pitchFamily="18" charset="-128"/>
              </a:rPr>
              <a:t>でも、最近はこの地球をあたためるガスが増えすぎてきたため、</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クリック</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太陽の熱がなかなか宇宙へ出られなくなりました。</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布団が冬用の分厚い布団になっている状態で、</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クリック</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地球が暖かくなってきています。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夏に冬用の布団をかぶって寝るなんて、暑くてできませんよね？でも、地球は今そういう状態なのです。これが「地球温暖化」です。</a:t>
            </a:r>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　</a:t>
            </a:r>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8</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そんな暖かくなった今の地球では、一体何が起こっているのでしょうか？</a:t>
            </a: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282" y="357166"/>
            <a:ext cx="8715436" cy="1470025"/>
          </a:xfrm>
        </p:spPr>
        <p:txBody>
          <a:bodyPr/>
          <a:lstStyle>
            <a:lvl1pPr>
              <a:defRPr b="1" baseline="0">
                <a:ln w="19050" cmpd="sng">
                  <a:solidFill>
                    <a:schemeClr val="bg1"/>
                  </a:solidFill>
                  <a:prstDash val="solid"/>
                </a:ln>
                <a:solidFill>
                  <a:schemeClr val="tx2">
                    <a:lumMod val="50000"/>
                  </a:schemeClr>
                </a:solidFill>
                <a:effectLst/>
                <a:latin typeface="+mj-lt"/>
                <a:ea typeface="+mj-ea"/>
                <a:cs typeface="Tahoma" pitchFamily="34" charset="0"/>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1928802"/>
            <a:ext cx="6400800" cy="1428760"/>
          </a:xfrm>
        </p:spPr>
        <p:txBody>
          <a:bodyPr/>
          <a:lstStyle>
            <a:lvl1pPr marL="0" indent="0" algn="ctr">
              <a:buNone/>
              <a:defRPr b="1" cap="none" spc="0">
                <a:ln w="19050">
                  <a:solidFill>
                    <a:srgbClr val="0C3226"/>
                  </a:solidFill>
                </a:ln>
                <a:solidFill>
                  <a:schemeClr val="bg1"/>
                </a:solidFill>
                <a:effectLst/>
                <a:latin typeface="+mn-lt"/>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2022/4/22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2022/4/22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2022/4/22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2022/4/22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0403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2022/4/22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2022/4/22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A427C9-1110-430F-920C-960FE2367354}" type="datetimeFigureOut">
              <a:rPr kumimoji="1" lang="ja-JP" altLang="en-US" smtClean="0"/>
              <a:t>2022/4/22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A427C9-1110-430F-920C-960FE2367354}" type="datetimeFigureOut">
              <a:rPr kumimoji="1" lang="ja-JP" altLang="en-US" smtClean="0"/>
              <a:t>2022/4/22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427C9-1110-430F-920C-960FE2367354}" type="datetimeFigureOut">
              <a:rPr kumimoji="1" lang="ja-JP" altLang="en-US" smtClean="0"/>
              <a:t>2022/4/22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2022/4/22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2022/4/22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C3226"/>
                </a:solidFill>
              </a:defRPr>
            </a:lvl1pPr>
          </a:lstStyle>
          <a:p>
            <a:fld id="{80A427C9-1110-430F-920C-960FE2367354}" type="datetimeFigureOut">
              <a:rPr kumimoji="1" lang="ja-JP" altLang="en-US" smtClean="0"/>
              <a:t>2022/4/22</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defRPr sz="1200">
                <a:solidFill>
                  <a:srgbClr val="0C3226"/>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C3226"/>
                </a:solidFill>
              </a:defRPr>
            </a:lvl1pPr>
          </a:lstStyle>
          <a:p>
            <a:fld id="{9FC707CC-A0A1-4C17-9A0A-6F814E221CC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p:titleStyle>
    <p:bodyStyle>
      <a:lvl1pPr marL="342900" indent="-342900" algn="l" defTabSz="914400" rtl="0" eaLnBrk="1" latinLnBrk="0" hangingPunct="1">
        <a:spcBef>
          <a:spcPct val="20000"/>
        </a:spcBef>
        <a:buFontTx/>
        <a:buBlip>
          <a:blip r:embed="rId14"/>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15"/>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14"/>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15"/>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14"/>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15"/>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14"/>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15"/>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14"/>
        </a:buBlip>
        <a:defRPr kumimoji="1" sz="1600" kern="1200">
          <a:solidFill>
            <a:srgbClr val="10403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package" Target="../embeddings/Microsoft_Excel_Worksheet.xlsx"/><Relationship Id="rId9" Type="http://schemas.openxmlformats.org/officeDocument/2006/relationships/image" Target="../media/image21.emf"/></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3135839-49A9-43A1-AFA7-FF74B8141357}"/>
              </a:ext>
            </a:extLst>
          </p:cNvPr>
          <p:cNvSpPr>
            <a:spLocks noGrp="1"/>
          </p:cNvSpPr>
          <p:nvPr>
            <p:ph type="title"/>
          </p:nvPr>
        </p:nvSpPr>
        <p:spPr/>
        <p:txBody>
          <a:bodyPr/>
          <a:lstStyle/>
          <a:p>
            <a:endParaRPr lang="ja-JP" altLang="en-US"/>
          </a:p>
        </p:txBody>
      </p:sp>
      <p:sp>
        <p:nvSpPr>
          <p:cNvPr id="9" name="コンテンツ プレースホルダー 8">
            <a:extLst>
              <a:ext uri="{FF2B5EF4-FFF2-40B4-BE49-F238E27FC236}">
                <a16:creationId xmlns:a16="http://schemas.microsoft.com/office/drawing/2014/main" id="{4E447A3C-B20C-43FA-B3BA-A22A6DDBFA2F}"/>
              </a:ext>
            </a:extLst>
          </p:cNvPr>
          <p:cNvSpPr>
            <a:spLocks noGrp="1"/>
          </p:cNvSpPr>
          <p:nvPr>
            <p:ph idx="1"/>
          </p:nvPr>
        </p:nvSpPr>
        <p:spPr>
          <a:xfrm>
            <a:off x="457200" y="1664804"/>
            <a:ext cx="8229600" cy="4525963"/>
          </a:xfrm>
        </p:spPr>
        <p:txBody>
          <a:bodyPr>
            <a:normAutofit/>
          </a:bodyPr>
          <a:lstStyle/>
          <a:p>
            <a:r>
              <a:rPr lang="ja-JP" altLang="en-US" sz="4400" dirty="0"/>
              <a:t>このパワーポイントは環境チャレンジ後編教室のサンプルです。</a:t>
            </a:r>
          </a:p>
          <a:p>
            <a:r>
              <a:rPr lang="ja-JP" altLang="en-US" sz="4400" dirty="0"/>
              <a:t>実際の教室の内容は推進員が考えたカリキュラムで行います。</a:t>
            </a:r>
          </a:p>
          <a:p>
            <a:endParaRPr lang="ja-JP" altLang="en-US" sz="4400" dirty="0"/>
          </a:p>
        </p:txBody>
      </p:sp>
    </p:spTree>
    <p:extLst>
      <p:ext uri="{BB962C8B-B14F-4D97-AF65-F5344CB8AC3E}">
        <p14:creationId xmlns:p14="http://schemas.microsoft.com/office/powerpoint/2010/main" val="189631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endParaRPr kumimoji="1" lang="ja-JP" altLang="en-US" sz="3800" dirty="0"/>
          </a:p>
        </p:txBody>
      </p:sp>
      <p:sp>
        <p:nvSpPr>
          <p:cNvPr id="5" name="コンテンツ プレースホルダー 4"/>
          <p:cNvSpPr>
            <a:spLocks noGrp="1"/>
          </p:cNvSpPr>
          <p:nvPr>
            <p:ph idx="1"/>
          </p:nvPr>
        </p:nvSpPr>
        <p:spPr>
          <a:xfrm>
            <a:off x="313184" y="1672208"/>
            <a:ext cx="6671084" cy="784684"/>
          </a:xfrm>
        </p:spPr>
        <p:txBody>
          <a:bodyPr/>
          <a:lstStyle/>
          <a:p>
            <a:r>
              <a:rPr kumimoji="1" lang="ja-JP" altLang="en-US" dirty="0"/>
              <a:t>ヒマラヤの氷がとけている</a:t>
            </a:r>
          </a:p>
        </p:txBody>
      </p:sp>
      <p:pic>
        <p:nvPicPr>
          <p:cNvPr id="1028" name="Picture 4" descr="Y:\■ハードディスク（これまでのFujitsuのF)\チャレンジ10\平成27年度\パワポ用画像\写真\ヒマラヤ19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3" y="2573904"/>
            <a:ext cx="3636405" cy="27273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Y:\■ハードディスク（これまでのFujitsuのF)\チャレンジ10\平成27年度\パワポ用画像\写真\ヒマラヤ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076" y="2573904"/>
            <a:ext cx="3636064" cy="2727048"/>
          </a:xfrm>
          <a:prstGeom prst="rect">
            <a:avLst/>
          </a:prstGeom>
          <a:noFill/>
          <a:extLst>
            <a:ext uri="{909E8E84-426E-40DD-AFC4-6F175D3DCCD1}">
              <a14:hiddenFill xmlns:a14="http://schemas.microsoft.com/office/drawing/2010/main">
                <a:solidFill>
                  <a:srgbClr val="FFFFFF"/>
                </a:solidFill>
              </a14:hiddenFill>
            </a:ext>
          </a:extLst>
        </p:spPr>
      </p:pic>
      <p:sp>
        <p:nvSpPr>
          <p:cNvPr id="6" name="右矢印 5"/>
          <p:cNvSpPr/>
          <p:nvPr/>
        </p:nvSpPr>
        <p:spPr>
          <a:xfrm>
            <a:off x="4121950" y="3649524"/>
            <a:ext cx="95410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619672" y="2204864"/>
            <a:ext cx="1368152" cy="400110"/>
          </a:xfrm>
          <a:prstGeom prst="rect">
            <a:avLst/>
          </a:prstGeom>
          <a:noFill/>
        </p:spPr>
        <p:txBody>
          <a:bodyPr wrap="square" rtlCol="0">
            <a:spAutoFit/>
          </a:bodyPr>
          <a:lstStyle/>
          <a:p>
            <a:r>
              <a:rPr kumimoji="1" lang="en-US" altLang="ja-JP" sz="2000" dirty="0"/>
              <a:t>1978</a:t>
            </a:r>
            <a:r>
              <a:rPr kumimoji="1" lang="ja-JP" altLang="en-US" sz="2000" dirty="0"/>
              <a:t>年</a:t>
            </a:r>
          </a:p>
        </p:txBody>
      </p:sp>
      <p:sp>
        <p:nvSpPr>
          <p:cNvPr id="12" name="テキスト ボックス 11"/>
          <p:cNvSpPr txBox="1"/>
          <p:nvPr/>
        </p:nvSpPr>
        <p:spPr>
          <a:xfrm>
            <a:off x="6588224" y="2204864"/>
            <a:ext cx="1368152" cy="400110"/>
          </a:xfrm>
          <a:prstGeom prst="rect">
            <a:avLst/>
          </a:prstGeom>
          <a:noFill/>
        </p:spPr>
        <p:txBody>
          <a:bodyPr wrap="square" rtlCol="0">
            <a:spAutoFit/>
          </a:bodyPr>
          <a:lstStyle/>
          <a:p>
            <a:r>
              <a:rPr kumimoji="1" lang="en-US" altLang="ja-JP" sz="2000" dirty="0"/>
              <a:t>2008</a:t>
            </a:r>
            <a:r>
              <a:rPr kumimoji="1" lang="ja-JP" altLang="en-US" sz="2000" dirty="0"/>
              <a:t>年</a:t>
            </a:r>
          </a:p>
        </p:txBody>
      </p:sp>
      <p:sp>
        <p:nvSpPr>
          <p:cNvPr id="13" name="テキスト ボックス 12"/>
          <p:cNvSpPr txBox="1"/>
          <p:nvPr/>
        </p:nvSpPr>
        <p:spPr>
          <a:xfrm>
            <a:off x="5159724" y="5481228"/>
            <a:ext cx="3744416" cy="276999"/>
          </a:xfrm>
          <a:prstGeom prst="rect">
            <a:avLst/>
          </a:prstGeom>
          <a:noFill/>
        </p:spPr>
        <p:txBody>
          <a:bodyPr wrap="square" rtlCol="0">
            <a:spAutoFit/>
          </a:bodyPr>
          <a:lstStyle/>
          <a:p>
            <a:pPr algn="r"/>
            <a:r>
              <a:rPr kumimoji="1" lang="ja-JP" altLang="en-US" sz="1200" dirty="0"/>
              <a:t>写真：全国地球温暖化防止活動推進センターより</a:t>
            </a:r>
          </a:p>
        </p:txBody>
      </p:sp>
      <p:sp>
        <p:nvSpPr>
          <p:cNvPr id="8" name="テキスト ボックス 7"/>
          <p:cNvSpPr txBox="1"/>
          <p:nvPr/>
        </p:nvSpPr>
        <p:spPr>
          <a:xfrm>
            <a:off x="1511660" y="5913276"/>
            <a:ext cx="6084676" cy="523220"/>
          </a:xfrm>
          <a:prstGeom prst="rect">
            <a:avLst/>
          </a:prstGeom>
          <a:noFill/>
        </p:spPr>
        <p:txBody>
          <a:bodyPr wrap="square" rtlCol="0">
            <a:spAutoFit/>
          </a:bodyPr>
          <a:lstStyle/>
          <a:p>
            <a:r>
              <a:rPr kumimoji="1" lang="ja-JP" altLang="en-US" sz="2800" dirty="0">
                <a:latin typeface="HGP創英角ﾎﾟｯﾌﾟ体" panose="040B0A00000000000000" pitchFamily="50" charset="-128"/>
                <a:ea typeface="HGP創英角ﾎﾟｯﾌﾟ体" panose="040B0A00000000000000" pitchFamily="50" charset="-128"/>
              </a:rPr>
              <a:t>たった</a:t>
            </a:r>
            <a:r>
              <a:rPr kumimoji="1" lang="en-US" altLang="ja-JP" sz="2800" dirty="0">
                <a:latin typeface="HGP創英角ﾎﾟｯﾌﾟ体" panose="040B0A00000000000000" pitchFamily="50" charset="-128"/>
                <a:ea typeface="HGP創英角ﾎﾟｯﾌﾟ体" panose="040B0A00000000000000" pitchFamily="50" charset="-128"/>
              </a:rPr>
              <a:t>30</a:t>
            </a:r>
            <a:r>
              <a:rPr kumimoji="1" lang="ja-JP" altLang="en-US" sz="2800" dirty="0">
                <a:latin typeface="HGP創英角ﾎﾟｯﾌﾟ体" panose="040B0A00000000000000" pitchFamily="50" charset="-128"/>
                <a:ea typeface="HGP創英角ﾎﾟｯﾌﾟ体" panose="040B0A00000000000000" pitchFamily="50" charset="-128"/>
              </a:rPr>
              <a:t>年でこんなにへってしまった！</a:t>
            </a:r>
          </a:p>
        </p:txBody>
      </p:sp>
      <p:sp>
        <p:nvSpPr>
          <p:cNvPr id="11" name="フリーフォーム 10"/>
          <p:cNvSpPr/>
          <p:nvPr/>
        </p:nvSpPr>
        <p:spPr>
          <a:xfrm>
            <a:off x="2788920" y="3383280"/>
            <a:ext cx="1143000" cy="1889760"/>
          </a:xfrm>
          <a:custGeom>
            <a:avLst/>
            <a:gdLst>
              <a:gd name="connsiteX0" fmla="*/ 0 w 1143000"/>
              <a:gd name="connsiteY0" fmla="*/ 0 h 1889760"/>
              <a:gd name="connsiteX1" fmla="*/ 350520 w 1143000"/>
              <a:gd name="connsiteY1" fmla="*/ 15240 h 1889760"/>
              <a:gd name="connsiteX2" fmla="*/ 594360 w 1143000"/>
              <a:gd name="connsiteY2" fmla="*/ 45720 h 1889760"/>
              <a:gd name="connsiteX3" fmla="*/ 731520 w 1143000"/>
              <a:gd name="connsiteY3" fmla="*/ 60960 h 1889760"/>
              <a:gd name="connsiteX4" fmla="*/ 914400 w 1143000"/>
              <a:gd name="connsiteY4" fmla="*/ 152400 h 1889760"/>
              <a:gd name="connsiteX5" fmla="*/ 960120 w 1143000"/>
              <a:gd name="connsiteY5" fmla="*/ 182880 h 1889760"/>
              <a:gd name="connsiteX6" fmla="*/ 1021080 w 1143000"/>
              <a:gd name="connsiteY6" fmla="*/ 274320 h 1889760"/>
              <a:gd name="connsiteX7" fmla="*/ 1051560 w 1143000"/>
              <a:gd name="connsiteY7" fmla="*/ 365760 h 1889760"/>
              <a:gd name="connsiteX8" fmla="*/ 1112520 w 1143000"/>
              <a:gd name="connsiteY8" fmla="*/ 502920 h 1889760"/>
              <a:gd name="connsiteX9" fmla="*/ 1143000 w 1143000"/>
              <a:gd name="connsiteY9" fmla="*/ 685800 h 1889760"/>
              <a:gd name="connsiteX10" fmla="*/ 1112520 w 1143000"/>
              <a:gd name="connsiteY10" fmla="*/ 1143000 h 1889760"/>
              <a:gd name="connsiteX11" fmla="*/ 1082040 w 1143000"/>
              <a:gd name="connsiteY11" fmla="*/ 1234440 h 1889760"/>
              <a:gd name="connsiteX12" fmla="*/ 1066800 w 1143000"/>
              <a:gd name="connsiteY12" fmla="*/ 1280160 h 1889760"/>
              <a:gd name="connsiteX13" fmla="*/ 1051560 w 1143000"/>
              <a:gd name="connsiteY13" fmla="*/ 1325880 h 1889760"/>
              <a:gd name="connsiteX14" fmla="*/ 1005840 w 1143000"/>
              <a:gd name="connsiteY14" fmla="*/ 1356360 h 1889760"/>
              <a:gd name="connsiteX15" fmla="*/ 975360 w 1143000"/>
              <a:gd name="connsiteY15" fmla="*/ 1402080 h 1889760"/>
              <a:gd name="connsiteX16" fmla="*/ 960120 w 1143000"/>
              <a:gd name="connsiteY16" fmla="*/ 1447800 h 1889760"/>
              <a:gd name="connsiteX17" fmla="*/ 914400 w 1143000"/>
              <a:gd name="connsiteY17" fmla="*/ 1478280 h 1889760"/>
              <a:gd name="connsiteX18" fmla="*/ 853440 w 1143000"/>
              <a:gd name="connsiteY18" fmla="*/ 1554480 h 1889760"/>
              <a:gd name="connsiteX19" fmla="*/ 822960 w 1143000"/>
              <a:gd name="connsiteY19" fmla="*/ 1600200 h 1889760"/>
              <a:gd name="connsiteX20" fmla="*/ 731520 w 1143000"/>
              <a:gd name="connsiteY20" fmla="*/ 1676400 h 1889760"/>
              <a:gd name="connsiteX21" fmla="*/ 701040 w 1143000"/>
              <a:gd name="connsiteY21" fmla="*/ 1722120 h 1889760"/>
              <a:gd name="connsiteX22" fmla="*/ 655320 w 1143000"/>
              <a:gd name="connsiteY22" fmla="*/ 1752600 h 1889760"/>
              <a:gd name="connsiteX23" fmla="*/ 609600 w 1143000"/>
              <a:gd name="connsiteY23" fmla="*/ 1798320 h 1889760"/>
              <a:gd name="connsiteX24" fmla="*/ 487680 w 1143000"/>
              <a:gd name="connsiteY24" fmla="*/ 1889760 h 18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3000" h="1889760">
                <a:moveTo>
                  <a:pt x="0" y="0"/>
                </a:moveTo>
                <a:lnTo>
                  <a:pt x="350520" y="15240"/>
                </a:lnTo>
                <a:cubicBezTo>
                  <a:pt x="444629" y="21122"/>
                  <a:pt x="503636" y="34379"/>
                  <a:pt x="594360" y="45720"/>
                </a:cubicBezTo>
                <a:cubicBezTo>
                  <a:pt x="640006" y="51426"/>
                  <a:pt x="685800" y="55880"/>
                  <a:pt x="731520" y="60960"/>
                </a:cubicBezTo>
                <a:cubicBezTo>
                  <a:pt x="857713" y="103024"/>
                  <a:pt x="796227" y="73618"/>
                  <a:pt x="914400" y="152400"/>
                </a:cubicBezTo>
                <a:lnTo>
                  <a:pt x="960120" y="182880"/>
                </a:lnTo>
                <a:cubicBezTo>
                  <a:pt x="980440" y="213360"/>
                  <a:pt x="1009496" y="239567"/>
                  <a:pt x="1021080" y="274320"/>
                </a:cubicBezTo>
                <a:cubicBezTo>
                  <a:pt x="1031240" y="304800"/>
                  <a:pt x="1033738" y="339027"/>
                  <a:pt x="1051560" y="365760"/>
                </a:cubicBezTo>
                <a:cubicBezTo>
                  <a:pt x="1088046" y="420488"/>
                  <a:pt x="1096975" y="425194"/>
                  <a:pt x="1112520" y="502920"/>
                </a:cubicBezTo>
                <a:cubicBezTo>
                  <a:pt x="1134805" y="614343"/>
                  <a:pt x="1124097" y="553477"/>
                  <a:pt x="1143000" y="685800"/>
                </a:cubicBezTo>
                <a:cubicBezTo>
                  <a:pt x="1140414" y="747866"/>
                  <a:pt x="1144291" y="1015917"/>
                  <a:pt x="1112520" y="1143000"/>
                </a:cubicBezTo>
                <a:cubicBezTo>
                  <a:pt x="1104728" y="1174169"/>
                  <a:pt x="1092200" y="1203960"/>
                  <a:pt x="1082040" y="1234440"/>
                </a:cubicBezTo>
                <a:lnTo>
                  <a:pt x="1066800" y="1280160"/>
                </a:lnTo>
                <a:cubicBezTo>
                  <a:pt x="1061720" y="1295400"/>
                  <a:pt x="1064926" y="1316969"/>
                  <a:pt x="1051560" y="1325880"/>
                </a:cubicBezTo>
                <a:lnTo>
                  <a:pt x="1005840" y="1356360"/>
                </a:lnTo>
                <a:cubicBezTo>
                  <a:pt x="995680" y="1371600"/>
                  <a:pt x="983551" y="1385697"/>
                  <a:pt x="975360" y="1402080"/>
                </a:cubicBezTo>
                <a:cubicBezTo>
                  <a:pt x="968176" y="1416448"/>
                  <a:pt x="970155" y="1435256"/>
                  <a:pt x="960120" y="1447800"/>
                </a:cubicBezTo>
                <a:cubicBezTo>
                  <a:pt x="948678" y="1462103"/>
                  <a:pt x="929640" y="1468120"/>
                  <a:pt x="914400" y="1478280"/>
                </a:cubicBezTo>
                <a:cubicBezTo>
                  <a:pt x="884731" y="1567287"/>
                  <a:pt x="922374" y="1485546"/>
                  <a:pt x="853440" y="1554480"/>
                </a:cubicBezTo>
                <a:cubicBezTo>
                  <a:pt x="840488" y="1567432"/>
                  <a:pt x="834686" y="1586129"/>
                  <a:pt x="822960" y="1600200"/>
                </a:cubicBezTo>
                <a:cubicBezTo>
                  <a:pt x="786290" y="1644204"/>
                  <a:pt x="776475" y="1646430"/>
                  <a:pt x="731520" y="1676400"/>
                </a:cubicBezTo>
                <a:cubicBezTo>
                  <a:pt x="721360" y="1691640"/>
                  <a:pt x="713992" y="1709168"/>
                  <a:pt x="701040" y="1722120"/>
                </a:cubicBezTo>
                <a:cubicBezTo>
                  <a:pt x="688088" y="1735072"/>
                  <a:pt x="669391" y="1740874"/>
                  <a:pt x="655320" y="1752600"/>
                </a:cubicBezTo>
                <a:cubicBezTo>
                  <a:pt x="638763" y="1766398"/>
                  <a:pt x="626613" y="1785088"/>
                  <a:pt x="609600" y="1798320"/>
                </a:cubicBezTo>
                <a:cubicBezTo>
                  <a:pt x="454507" y="1918948"/>
                  <a:pt x="564340" y="1813100"/>
                  <a:pt x="487680" y="188976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746760" y="3444240"/>
            <a:ext cx="1158240" cy="1859280"/>
          </a:xfrm>
          <a:custGeom>
            <a:avLst/>
            <a:gdLst>
              <a:gd name="connsiteX0" fmla="*/ 381000 w 1158240"/>
              <a:gd name="connsiteY0" fmla="*/ 0 h 1859280"/>
              <a:gd name="connsiteX1" fmla="*/ 624840 w 1158240"/>
              <a:gd name="connsiteY1" fmla="*/ 30480 h 1859280"/>
              <a:gd name="connsiteX2" fmla="*/ 716280 w 1158240"/>
              <a:gd name="connsiteY2" fmla="*/ 60960 h 1859280"/>
              <a:gd name="connsiteX3" fmla="*/ 762000 w 1158240"/>
              <a:gd name="connsiteY3" fmla="*/ 91440 h 1859280"/>
              <a:gd name="connsiteX4" fmla="*/ 853440 w 1158240"/>
              <a:gd name="connsiteY4" fmla="*/ 121920 h 1859280"/>
              <a:gd name="connsiteX5" fmla="*/ 899160 w 1158240"/>
              <a:gd name="connsiteY5" fmla="*/ 137160 h 1859280"/>
              <a:gd name="connsiteX6" fmla="*/ 944880 w 1158240"/>
              <a:gd name="connsiteY6" fmla="*/ 167640 h 1859280"/>
              <a:gd name="connsiteX7" fmla="*/ 990600 w 1158240"/>
              <a:gd name="connsiteY7" fmla="*/ 213360 h 1859280"/>
              <a:gd name="connsiteX8" fmla="*/ 1082040 w 1158240"/>
              <a:gd name="connsiteY8" fmla="*/ 350520 h 1859280"/>
              <a:gd name="connsiteX9" fmla="*/ 1112520 w 1158240"/>
              <a:gd name="connsiteY9" fmla="*/ 396240 h 1859280"/>
              <a:gd name="connsiteX10" fmla="*/ 1143000 w 1158240"/>
              <a:gd name="connsiteY10" fmla="*/ 487680 h 1859280"/>
              <a:gd name="connsiteX11" fmla="*/ 1158240 w 1158240"/>
              <a:gd name="connsiteY11" fmla="*/ 533400 h 1859280"/>
              <a:gd name="connsiteX12" fmla="*/ 1143000 w 1158240"/>
              <a:gd name="connsiteY12" fmla="*/ 746760 h 1859280"/>
              <a:gd name="connsiteX13" fmla="*/ 1066800 w 1158240"/>
              <a:gd name="connsiteY13" fmla="*/ 883920 h 1859280"/>
              <a:gd name="connsiteX14" fmla="*/ 1036320 w 1158240"/>
              <a:gd name="connsiteY14" fmla="*/ 929640 h 1859280"/>
              <a:gd name="connsiteX15" fmla="*/ 883920 w 1158240"/>
              <a:gd name="connsiteY15" fmla="*/ 1158240 h 1859280"/>
              <a:gd name="connsiteX16" fmla="*/ 822960 w 1158240"/>
              <a:gd name="connsiteY16" fmla="*/ 1249680 h 1859280"/>
              <a:gd name="connsiteX17" fmla="*/ 792480 w 1158240"/>
              <a:gd name="connsiteY17" fmla="*/ 1295400 h 1859280"/>
              <a:gd name="connsiteX18" fmla="*/ 746760 w 1158240"/>
              <a:gd name="connsiteY18" fmla="*/ 1325880 h 1859280"/>
              <a:gd name="connsiteX19" fmla="*/ 670560 w 1158240"/>
              <a:gd name="connsiteY19" fmla="*/ 1402080 h 1859280"/>
              <a:gd name="connsiteX20" fmla="*/ 579120 w 1158240"/>
              <a:gd name="connsiteY20" fmla="*/ 1478280 h 1859280"/>
              <a:gd name="connsiteX21" fmla="*/ 533400 w 1158240"/>
              <a:gd name="connsiteY21" fmla="*/ 1493520 h 1859280"/>
              <a:gd name="connsiteX22" fmla="*/ 441960 w 1158240"/>
              <a:gd name="connsiteY22" fmla="*/ 1554480 h 1859280"/>
              <a:gd name="connsiteX23" fmla="*/ 396240 w 1158240"/>
              <a:gd name="connsiteY23" fmla="*/ 1584960 h 1859280"/>
              <a:gd name="connsiteX24" fmla="*/ 259080 w 1158240"/>
              <a:gd name="connsiteY24" fmla="*/ 1661160 h 1859280"/>
              <a:gd name="connsiteX25" fmla="*/ 213360 w 1158240"/>
              <a:gd name="connsiteY25" fmla="*/ 1706880 h 1859280"/>
              <a:gd name="connsiteX26" fmla="*/ 121920 w 1158240"/>
              <a:gd name="connsiteY26" fmla="*/ 1767840 h 1859280"/>
              <a:gd name="connsiteX27" fmla="*/ 76200 w 1158240"/>
              <a:gd name="connsiteY27" fmla="*/ 1798320 h 1859280"/>
              <a:gd name="connsiteX28" fmla="*/ 30480 w 1158240"/>
              <a:gd name="connsiteY28" fmla="*/ 1828800 h 1859280"/>
              <a:gd name="connsiteX29" fmla="*/ 0 w 1158240"/>
              <a:gd name="connsiteY29" fmla="*/ 1859280 h 185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8240" h="1859280">
                <a:moveTo>
                  <a:pt x="381000" y="0"/>
                </a:moveTo>
                <a:cubicBezTo>
                  <a:pt x="460738" y="7249"/>
                  <a:pt x="546108" y="9008"/>
                  <a:pt x="624840" y="30480"/>
                </a:cubicBezTo>
                <a:cubicBezTo>
                  <a:pt x="655837" y="38934"/>
                  <a:pt x="689547" y="43138"/>
                  <a:pt x="716280" y="60960"/>
                </a:cubicBezTo>
                <a:cubicBezTo>
                  <a:pt x="731520" y="71120"/>
                  <a:pt x="745262" y="84001"/>
                  <a:pt x="762000" y="91440"/>
                </a:cubicBezTo>
                <a:cubicBezTo>
                  <a:pt x="791360" y="104489"/>
                  <a:pt x="822960" y="111760"/>
                  <a:pt x="853440" y="121920"/>
                </a:cubicBezTo>
                <a:cubicBezTo>
                  <a:pt x="868680" y="127000"/>
                  <a:pt x="885794" y="128249"/>
                  <a:pt x="899160" y="137160"/>
                </a:cubicBezTo>
                <a:cubicBezTo>
                  <a:pt x="914400" y="147320"/>
                  <a:pt x="930809" y="155914"/>
                  <a:pt x="944880" y="167640"/>
                </a:cubicBezTo>
                <a:cubicBezTo>
                  <a:pt x="961437" y="181438"/>
                  <a:pt x="977368" y="196347"/>
                  <a:pt x="990600" y="213360"/>
                </a:cubicBezTo>
                <a:lnTo>
                  <a:pt x="1082040" y="350520"/>
                </a:lnTo>
                <a:cubicBezTo>
                  <a:pt x="1092200" y="365760"/>
                  <a:pt x="1106728" y="378864"/>
                  <a:pt x="1112520" y="396240"/>
                </a:cubicBezTo>
                <a:lnTo>
                  <a:pt x="1143000" y="487680"/>
                </a:lnTo>
                <a:lnTo>
                  <a:pt x="1158240" y="533400"/>
                </a:lnTo>
                <a:cubicBezTo>
                  <a:pt x="1153160" y="604520"/>
                  <a:pt x="1151331" y="675947"/>
                  <a:pt x="1143000" y="746760"/>
                </a:cubicBezTo>
                <a:cubicBezTo>
                  <a:pt x="1137252" y="795618"/>
                  <a:pt x="1088610" y="851205"/>
                  <a:pt x="1066800" y="883920"/>
                </a:cubicBezTo>
                <a:lnTo>
                  <a:pt x="1036320" y="929640"/>
                </a:lnTo>
                <a:lnTo>
                  <a:pt x="883920" y="1158240"/>
                </a:lnTo>
                <a:lnTo>
                  <a:pt x="822960" y="1249680"/>
                </a:lnTo>
                <a:cubicBezTo>
                  <a:pt x="812800" y="1264920"/>
                  <a:pt x="807720" y="1285240"/>
                  <a:pt x="792480" y="1295400"/>
                </a:cubicBezTo>
                <a:lnTo>
                  <a:pt x="746760" y="1325880"/>
                </a:lnTo>
                <a:cubicBezTo>
                  <a:pt x="690880" y="1409700"/>
                  <a:pt x="746760" y="1338580"/>
                  <a:pt x="670560" y="1402080"/>
                </a:cubicBezTo>
                <a:cubicBezTo>
                  <a:pt x="620003" y="1444211"/>
                  <a:pt x="635877" y="1449901"/>
                  <a:pt x="579120" y="1478280"/>
                </a:cubicBezTo>
                <a:cubicBezTo>
                  <a:pt x="564752" y="1485464"/>
                  <a:pt x="547443" y="1485718"/>
                  <a:pt x="533400" y="1493520"/>
                </a:cubicBezTo>
                <a:cubicBezTo>
                  <a:pt x="501378" y="1511310"/>
                  <a:pt x="472440" y="1534160"/>
                  <a:pt x="441960" y="1554480"/>
                </a:cubicBezTo>
                <a:cubicBezTo>
                  <a:pt x="426720" y="1564640"/>
                  <a:pt x="413616" y="1579168"/>
                  <a:pt x="396240" y="1584960"/>
                </a:cubicBezTo>
                <a:cubicBezTo>
                  <a:pt x="338748" y="1604124"/>
                  <a:pt x="311483" y="1608757"/>
                  <a:pt x="259080" y="1661160"/>
                </a:cubicBezTo>
                <a:cubicBezTo>
                  <a:pt x="243840" y="1676400"/>
                  <a:pt x="230373" y="1693648"/>
                  <a:pt x="213360" y="1706880"/>
                </a:cubicBezTo>
                <a:cubicBezTo>
                  <a:pt x="184444" y="1729370"/>
                  <a:pt x="152400" y="1747520"/>
                  <a:pt x="121920" y="1767840"/>
                </a:cubicBezTo>
                <a:lnTo>
                  <a:pt x="76200" y="1798320"/>
                </a:lnTo>
                <a:cubicBezTo>
                  <a:pt x="60960" y="1808480"/>
                  <a:pt x="43432" y="1815848"/>
                  <a:pt x="30480" y="1828800"/>
                </a:cubicBezTo>
                <a:lnTo>
                  <a:pt x="0" y="185928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6583680" y="3489960"/>
            <a:ext cx="1082040" cy="929728"/>
          </a:xfrm>
          <a:custGeom>
            <a:avLst/>
            <a:gdLst>
              <a:gd name="connsiteX0" fmla="*/ 0 w 1082040"/>
              <a:gd name="connsiteY0" fmla="*/ 0 h 929728"/>
              <a:gd name="connsiteX1" fmla="*/ 76200 w 1082040"/>
              <a:gd name="connsiteY1" fmla="*/ 30480 h 929728"/>
              <a:gd name="connsiteX2" fmla="*/ 121920 w 1082040"/>
              <a:gd name="connsiteY2" fmla="*/ 45720 h 929728"/>
              <a:gd name="connsiteX3" fmla="*/ 167640 w 1082040"/>
              <a:gd name="connsiteY3" fmla="*/ 76200 h 929728"/>
              <a:gd name="connsiteX4" fmla="*/ 213360 w 1082040"/>
              <a:gd name="connsiteY4" fmla="*/ 91440 h 929728"/>
              <a:gd name="connsiteX5" fmla="*/ 304800 w 1082040"/>
              <a:gd name="connsiteY5" fmla="*/ 152400 h 929728"/>
              <a:gd name="connsiteX6" fmla="*/ 350520 w 1082040"/>
              <a:gd name="connsiteY6" fmla="*/ 182880 h 929728"/>
              <a:gd name="connsiteX7" fmla="*/ 396240 w 1082040"/>
              <a:gd name="connsiteY7" fmla="*/ 228600 h 929728"/>
              <a:gd name="connsiteX8" fmla="*/ 487680 w 1082040"/>
              <a:gd name="connsiteY8" fmla="*/ 289560 h 929728"/>
              <a:gd name="connsiteX9" fmla="*/ 518160 w 1082040"/>
              <a:gd name="connsiteY9" fmla="*/ 335280 h 929728"/>
              <a:gd name="connsiteX10" fmla="*/ 563880 w 1082040"/>
              <a:gd name="connsiteY10" fmla="*/ 350520 h 929728"/>
              <a:gd name="connsiteX11" fmla="*/ 624840 w 1082040"/>
              <a:gd name="connsiteY11" fmla="*/ 441960 h 929728"/>
              <a:gd name="connsiteX12" fmla="*/ 655320 w 1082040"/>
              <a:gd name="connsiteY12" fmla="*/ 487680 h 929728"/>
              <a:gd name="connsiteX13" fmla="*/ 701040 w 1082040"/>
              <a:gd name="connsiteY13" fmla="*/ 502920 h 929728"/>
              <a:gd name="connsiteX14" fmla="*/ 731520 w 1082040"/>
              <a:gd name="connsiteY14" fmla="*/ 548640 h 929728"/>
              <a:gd name="connsiteX15" fmla="*/ 777240 w 1082040"/>
              <a:gd name="connsiteY15" fmla="*/ 594360 h 929728"/>
              <a:gd name="connsiteX16" fmla="*/ 792480 w 1082040"/>
              <a:gd name="connsiteY16" fmla="*/ 640080 h 929728"/>
              <a:gd name="connsiteX17" fmla="*/ 883920 w 1082040"/>
              <a:gd name="connsiteY17" fmla="*/ 731520 h 929728"/>
              <a:gd name="connsiteX18" fmla="*/ 914400 w 1082040"/>
              <a:gd name="connsiteY18" fmla="*/ 777240 h 929728"/>
              <a:gd name="connsiteX19" fmla="*/ 960120 w 1082040"/>
              <a:gd name="connsiteY19" fmla="*/ 807720 h 929728"/>
              <a:gd name="connsiteX20" fmla="*/ 1036320 w 1082040"/>
              <a:gd name="connsiteY20" fmla="*/ 883920 h 929728"/>
              <a:gd name="connsiteX21" fmla="*/ 1082040 w 1082040"/>
              <a:gd name="connsiteY21" fmla="*/ 929640 h 92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2040" h="929728">
                <a:moveTo>
                  <a:pt x="0" y="0"/>
                </a:moveTo>
                <a:cubicBezTo>
                  <a:pt x="25400" y="10160"/>
                  <a:pt x="50585" y="20874"/>
                  <a:pt x="76200" y="30480"/>
                </a:cubicBezTo>
                <a:cubicBezTo>
                  <a:pt x="91242" y="36121"/>
                  <a:pt x="107552" y="38536"/>
                  <a:pt x="121920" y="45720"/>
                </a:cubicBezTo>
                <a:cubicBezTo>
                  <a:pt x="138303" y="53911"/>
                  <a:pt x="151257" y="68009"/>
                  <a:pt x="167640" y="76200"/>
                </a:cubicBezTo>
                <a:cubicBezTo>
                  <a:pt x="182008" y="83384"/>
                  <a:pt x="199317" y="83638"/>
                  <a:pt x="213360" y="91440"/>
                </a:cubicBezTo>
                <a:cubicBezTo>
                  <a:pt x="245382" y="109230"/>
                  <a:pt x="274320" y="132080"/>
                  <a:pt x="304800" y="152400"/>
                </a:cubicBezTo>
                <a:cubicBezTo>
                  <a:pt x="320040" y="162560"/>
                  <a:pt x="337568" y="169928"/>
                  <a:pt x="350520" y="182880"/>
                </a:cubicBezTo>
                <a:cubicBezTo>
                  <a:pt x="365760" y="198120"/>
                  <a:pt x="379227" y="215368"/>
                  <a:pt x="396240" y="228600"/>
                </a:cubicBezTo>
                <a:cubicBezTo>
                  <a:pt x="425156" y="251090"/>
                  <a:pt x="487680" y="289560"/>
                  <a:pt x="487680" y="289560"/>
                </a:cubicBezTo>
                <a:cubicBezTo>
                  <a:pt x="497840" y="304800"/>
                  <a:pt x="503857" y="323838"/>
                  <a:pt x="518160" y="335280"/>
                </a:cubicBezTo>
                <a:cubicBezTo>
                  <a:pt x="530704" y="345315"/>
                  <a:pt x="552521" y="339161"/>
                  <a:pt x="563880" y="350520"/>
                </a:cubicBezTo>
                <a:cubicBezTo>
                  <a:pt x="589783" y="376423"/>
                  <a:pt x="604520" y="411480"/>
                  <a:pt x="624840" y="441960"/>
                </a:cubicBezTo>
                <a:cubicBezTo>
                  <a:pt x="635000" y="457200"/>
                  <a:pt x="637944" y="481888"/>
                  <a:pt x="655320" y="487680"/>
                </a:cubicBezTo>
                <a:lnTo>
                  <a:pt x="701040" y="502920"/>
                </a:lnTo>
                <a:cubicBezTo>
                  <a:pt x="711200" y="518160"/>
                  <a:pt x="719794" y="534569"/>
                  <a:pt x="731520" y="548640"/>
                </a:cubicBezTo>
                <a:cubicBezTo>
                  <a:pt x="745318" y="565197"/>
                  <a:pt x="765285" y="576427"/>
                  <a:pt x="777240" y="594360"/>
                </a:cubicBezTo>
                <a:cubicBezTo>
                  <a:pt x="786151" y="607726"/>
                  <a:pt x="782617" y="627400"/>
                  <a:pt x="792480" y="640080"/>
                </a:cubicBezTo>
                <a:cubicBezTo>
                  <a:pt x="818944" y="674105"/>
                  <a:pt x="860010" y="695654"/>
                  <a:pt x="883920" y="731520"/>
                </a:cubicBezTo>
                <a:cubicBezTo>
                  <a:pt x="894080" y="746760"/>
                  <a:pt x="901448" y="764288"/>
                  <a:pt x="914400" y="777240"/>
                </a:cubicBezTo>
                <a:cubicBezTo>
                  <a:pt x="927352" y="790192"/>
                  <a:pt x="944880" y="797560"/>
                  <a:pt x="960120" y="807720"/>
                </a:cubicBezTo>
                <a:cubicBezTo>
                  <a:pt x="1041400" y="929640"/>
                  <a:pt x="934720" y="782320"/>
                  <a:pt x="1036320" y="883920"/>
                </a:cubicBezTo>
                <a:cubicBezTo>
                  <a:pt x="1086267" y="933867"/>
                  <a:pt x="1043866" y="929640"/>
                  <a:pt x="1082040" y="9296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7528560" y="3444240"/>
            <a:ext cx="685800" cy="1005928"/>
          </a:xfrm>
          <a:custGeom>
            <a:avLst/>
            <a:gdLst>
              <a:gd name="connsiteX0" fmla="*/ 0 w 685800"/>
              <a:gd name="connsiteY0" fmla="*/ 0 h 1005928"/>
              <a:gd name="connsiteX1" fmla="*/ 60960 w 685800"/>
              <a:gd name="connsiteY1" fmla="*/ 76200 h 1005928"/>
              <a:gd name="connsiteX2" fmla="*/ 152400 w 685800"/>
              <a:gd name="connsiteY2" fmla="*/ 137160 h 1005928"/>
              <a:gd name="connsiteX3" fmla="*/ 243840 w 685800"/>
              <a:gd name="connsiteY3" fmla="*/ 213360 h 1005928"/>
              <a:gd name="connsiteX4" fmla="*/ 274320 w 685800"/>
              <a:gd name="connsiteY4" fmla="*/ 259080 h 1005928"/>
              <a:gd name="connsiteX5" fmla="*/ 365760 w 685800"/>
              <a:gd name="connsiteY5" fmla="*/ 320040 h 1005928"/>
              <a:gd name="connsiteX6" fmla="*/ 441960 w 685800"/>
              <a:gd name="connsiteY6" fmla="*/ 381000 h 1005928"/>
              <a:gd name="connsiteX7" fmla="*/ 487680 w 685800"/>
              <a:gd name="connsiteY7" fmla="*/ 426720 h 1005928"/>
              <a:gd name="connsiteX8" fmla="*/ 533400 w 685800"/>
              <a:gd name="connsiteY8" fmla="*/ 441960 h 1005928"/>
              <a:gd name="connsiteX9" fmla="*/ 579120 w 685800"/>
              <a:gd name="connsiteY9" fmla="*/ 472440 h 1005928"/>
              <a:gd name="connsiteX10" fmla="*/ 609600 w 685800"/>
              <a:gd name="connsiteY10" fmla="*/ 518160 h 1005928"/>
              <a:gd name="connsiteX11" fmla="*/ 655320 w 685800"/>
              <a:gd name="connsiteY11" fmla="*/ 533400 h 1005928"/>
              <a:gd name="connsiteX12" fmla="*/ 685800 w 685800"/>
              <a:gd name="connsiteY12" fmla="*/ 624840 h 1005928"/>
              <a:gd name="connsiteX13" fmla="*/ 609600 w 685800"/>
              <a:gd name="connsiteY13" fmla="*/ 701040 h 1005928"/>
              <a:gd name="connsiteX14" fmla="*/ 563880 w 685800"/>
              <a:gd name="connsiteY14" fmla="*/ 716280 h 1005928"/>
              <a:gd name="connsiteX15" fmla="*/ 426720 w 685800"/>
              <a:gd name="connsiteY15" fmla="*/ 807720 h 1005928"/>
              <a:gd name="connsiteX16" fmla="*/ 381000 w 685800"/>
              <a:gd name="connsiteY16" fmla="*/ 838200 h 1005928"/>
              <a:gd name="connsiteX17" fmla="*/ 335280 w 685800"/>
              <a:gd name="connsiteY17" fmla="*/ 853440 h 1005928"/>
              <a:gd name="connsiteX18" fmla="*/ 243840 w 685800"/>
              <a:gd name="connsiteY18" fmla="*/ 914400 h 1005928"/>
              <a:gd name="connsiteX19" fmla="*/ 198120 w 685800"/>
              <a:gd name="connsiteY19" fmla="*/ 944880 h 1005928"/>
              <a:gd name="connsiteX20" fmla="*/ 152400 w 685800"/>
              <a:gd name="connsiteY20" fmla="*/ 960120 h 1005928"/>
              <a:gd name="connsiteX21" fmla="*/ 106680 w 685800"/>
              <a:gd name="connsiteY21" fmla="*/ 1005840 h 100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 h="1005928">
                <a:moveTo>
                  <a:pt x="0" y="0"/>
                </a:moveTo>
                <a:cubicBezTo>
                  <a:pt x="20320" y="25400"/>
                  <a:pt x="36782" y="54440"/>
                  <a:pt x="60960" y="76200"/>
                </a:cubicBezTo>
                <a:cubicBezTo>
                  <a:pt x="88189" y="100706"/>
                  <a:pt x="126497" y="111257"/>
                  <a:pt x="152400" y="137160"/>
                </a:cubicBezTo>
                <a:cubicBezTo>
                  <a:pt x="211072" y="195832"/>
                  <a:pt x="180187" y="170925"/>
                  <a:pt x="243840" y="213360"/>
                </a:cubicBezTo>
                <a:cubicBezTo>
                  <a:pt x="254000" y="228600"/>
                  <a:pt x="260536" y="247019"/>
                  <a:pt x="274320" y="259080"/>
                </a:cubicBezTo>
                <a:cubicBezTo>
                  <a:pt x="301889" y="283203"/>
                  <a:pt x="365760" y="320040"/>
                  <a:pt x="365760" y="320040"/>
                </a:cubicBezTo>
                <a:cubicBezTo>
                  <a:pt x="433927" y="422291"/>
                  <a:pt x="353625" y="322110"/>
                  <a:pt x="441960" y="381000"/>
                </a:cubicBezTo>
                <a:cubicBezTo>
                  <a:pt x="459893" y="392955"/>
                  <a:pt x="469747" y="414765"/>
                  <a:pt x="487680" y="426720"/>
                </a:cubicBezTo>
                <a:cubicBezTo>
                  <a:pt x="501046" y="435631"/>
                  <a:pt x="519032" y="434776"/>
                  <a:pt x="533400" y="441960"/>
                </a:cubicBezTo>
                <a:cubicBezTo>
                  <a:pt x="549783" y="450151"/>
                  <a:pt x="563880" y="462280"/>
                  <a:pt x="579120" y="472440"/>
                </a:cubicBezTo>
                <a:cubicBezTo>
                  <a:pt x="589280" y="487680"/>
                  <a:pt x="595297" y="506718"/>
                  <a:pt x="609600" y="518160"/>
                </a:cubicBezTo>
                <a:cubicBezTo>
                  <a:pt x="622144" y="528195"/>
                  <a:pt x="645983" y="520328"/>
                  <a:pt x="655320" y="533400"/>
                </a:cubicBezTo>
                <a:cubicBezTo>
                  <a:pt x="673994" y="559544"/>
                  <a:pt x="685800" y="624840"/>
                  <a:pt x="685800" y="624840"/>
                </a:cubicBezTo>
                <a:cubicBezTo>
                  <a:pt x="655320" y="670560"/>
                  <a:pt x="660400" y="675640"/>
                  <a:pt x="609600" y="701040"/>
                </a:cubicBezTo>
                <a:cubicBezTo>
                  <a:pt x="595232" y="708224"/>
                  <a:pt x="577923" y="708478"/>
                  <a:pt x="563880" y="716280"/>
                </a:cubicBezTo>
                <a:lnTo>
                  <a:pt x="426720" y="807720"/>
                </a:lnTo>
                <a:cubicBezTo>
                  <a:pt x="411480" y="817880"/>
                  <a:pt x="398376" y="832408"/>
                  <a:pt x="381000" y="838200"/>
                </a:cubicBezTo>
                <a:cubicBezTo>
                  <a:pt x="365760" y="843280"/>
                  <a:pt x="349323" y="845638"/>
                  <a:pt x="335280" y="853440"/>
                </a:cubicBezTo>
                <a:cubicBezTo>
                  <a:pt x="303258" y="871230"/>
                  <a:pt x="274320" y="894080"/>
                  <a:pt x="243840" y="914400"/>
                </a:cubicBezTo>
                <a:cubicBezTo>
                  <a:pt x="228600" y="924560"/>
                  <a:pt x="215496" y="939088"/>
                  <a:pt x="198120" y="944880"/>
                </a:cubicBezTo>
                <a:lnTo>
                  <a:pt x="152400" y="960120"/>
                </a:lnTo>
                <a:cubicBezTo>
                  <a:pt x="119102" y="1010067"/>
                  <a:pt x="140236" y="1005840"/>
                  <a:pt x="106680" y="10058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9134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endParaRPr kumimoji="1" lang="ja-JP" altLang="en-US" sz="3800" dirty="0"/>
          </a:p>
        </p:txBody>
      </p:sp>
      <p:sp>
        <p:nvSpPr>
          <p:cNvPr id="5" name="コンテンツ プレースホルダー 4"/>
          <p:cNvSpPr>
            <a:spLocks noGrp="1"/>
          </p:cNvSpPr>
          <p:nvPr>
            <p:ph idx="1"/>
          </p:nvPr>
        </p:nvSpPr>
        <p:spPr>
          <a:xfrm>
            <a:off x="287524" y="1672208"/>
            <a:ext cx="3672408" cy="784684"/>
          </a:xfrm>
        </p:spPr>
        <p:txBody>
          <a:bodyPr>
            <a:normAutofit fontScale="92500" lnSpcReduction="10000"/>
          </a:bodyPr>
          <a:lstStyle/>
          <a:p>
            <a:r>
              <a:rPr kumimoji="1" lang="ja-JP" altLang="en-US" sz="2400" dirty="0"/>
              <a:t>海水面が上しょうし、</a:t>
            </a:r>
            <a:endParaRPr kumimoji="1" lang="en-US" altLang="ja-JP" sz="2400" dirty="0"/>
          </a:p>
          <a:p>
            <a:pPr marL="0" indent="0">
              <a:buNone/>
            </a:pPr>
            <a:r>
              <a:rPr lang="ja-JP" altLang="en-US" sz="2400" dirty="0"/>
              <a:t>　 </a:t>
            </a:r>
            <a:r>
              <a:rPr kumimoji="1" lang="ja-JP" altLang="en-US" sz="2400" dirty="0"/>
              <a:t>島がしずむ</a:t>
            </a:r>
          </a:p>
        </p:txBody>
      </p:sp>
      <p:pic>
        <p:nvPicPr>
          <p:cNvPr id="2050" name="Picture 2" descr="Y:\■ハードディスク（これまでのFujitsuのF)\チャレンジ10\平成27年度\パワポ用画像\写真\ツバル2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08" y="2714760"/>
            <a:ext cx="3431824" cy="25738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Y:\■ハードディスク（これまでのFujitsuのF)\チャレンジ10\平成27年度\パワポ用画像\写真\大型ハリケーン19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39" y="2714760"/>
            <a:ext cx="3467050" cy="2600287"/>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4682678" y="5766355"/>
            <a:ext cx="4185917" cy="830997"/>
          </a:xfrm>
          <a:prstGeom prst="rect">
            <a:avLst/>
          </a:prstGeom>
          <a:noFill/>
        </p:spPr>
        <p:txBody>
          <a:bodyPr wrap="square" rtlCol="0">
            <a:spAutoFit/>
          </a:bodyPr>
          <a:lstStyle/>
          <a:p>
            <a:r>
              <a:rPr lang="en-US" altLang="ja-JP" sz="2600" b="1" dirty="0"/>
              <a:t>【</a:t>
            </a:r>
            <a:r>
              <a:rPr lang="ja-JP" altLang="en-US" sz="2600" b="1" dirty="0"/>
              <a:t>ホンジュラス</a:t>
            </a:r>
            <a:r>
              <a:rPr lang="en-US" altLang="ja-JP" sz="2600" b="1" dirty="0"/>
              <a:t>】</a:t>
            </a:r>
          </a:p>
          <a:p>
            <a:r>
              <a:rPr lang="ja-JP" altLang="en-US" sz="2200" b="1" dirty="0"/>
              <a:t>大型ハリケーンで家がこわれる</a:t>
            </a:r>
          </a:p>
        </p:txBody>
      </p:sp>
      <p:sp>
        <p:nvSpPr>
          <p:cNvPr id="11" name="テキスト ボックス 10"/>
          <p:cNvSpPr txBox="1"/>
          <p:nvPr/>
        </p:nvSpPr>
        <p:spPr>
          <a:xfrm>
            <a:off x="5159724" y="5373216"/>
            <a:ext cx="3744416" cy="276999"/>
          </a:xfrm>
          <a:prstGeom prst="rect">
            <a:avLst/>
          </a:prstGeom>
          <a:noFill/>
        </p:spPr>
        <p:txBody>
          <a:bodyPr wrap="square" rtlCol="0">
            <a:spAutoFit/>
          </a:bodyPr>
          <a:lstStyle/>
          <a:p>
            <a:pPr algn="r"/>
            <a:r>
              <a:rPr kumimoji="1" lang="ja-JP" altLang="en-US" sz="1200" dirty="0"/>
              <a:t>写真：全国地球温暖化防止活動推進センターより</a:t>
            </a:r>
          </a:p>
        </p:txBody>
      </p:sp>
      <p:sp>
        <p:nvSpPr>
          <p:cNvPr id="12" name="コンテンツ プレースホルダー 4"/>
          <p:cNvSpPr txBox="1">
            <a:spLocks/>
          </p:cNvSpPr>
          <p:nvPr/>
        </p:nvSpPr>
        <p:spPr>
          <a:xfrm>
            <a:off x="4939037" y="1711965"/>
            <a:ext cx="3672408" cy="7846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Tx/>
              <a:buBlip>
                <a:blip r:embed="rId5"/>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6"/>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5"/>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6"/>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5"/>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6"/>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5"/>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6"/>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5"/>
              </a:buBlip>
              <a:defRPr kumimoji="1" sz="1600" kern="1200">
                <a:solidFill>
                  <a:srgbClr val="104031"/>
                </a:solidFill>
                <a:latin typeface="+mn-lt"/>
                <a:ea typeface="+mn-ea"/>
                <a:cs typeface="+mn-cs"/>
              </a:defRPr>
            </a:lvl9pPr>
          </a:lstStyle>
          <a:p>
            <a:r>
              <a:rPr lang="ja-JP" altLang="en-US" sz="2400" dirty="0"/>
              <a:t>いじょう気しょうがたくさん起こる</a:t>
            </a:r>
          </a:p>
        </p:txBody>
      </p:sp>
      <p:sp>
        <p:nvSpPr>
          <p:cNvPr id="15" name="テキスト ボックス 14"/>
          <p:cNvSpPr txBox="1"/>
          <p:nvPr/>
        </p:nvSpPr>
        <p:spPr>
          <a:xfrm>
            <a:off x="242067" y="5766355"/>
            <a:ext cx="4185917" cy="892552"/>
          </a:xfrm>
          <a:prstGeom prst="rect">
            <a:avLst/>
          </a:prstGeom>
          <a:noFill/>
        </p:spPr>
        <p:txBody>
          <a:bodyPr wrap="square" rtlCol="0">
            <a:spAutoFit/>
          </a:bodyPr>
          <a:lstStyle/>
          <a:p>
            <a:r>
              <a:rPr lang="en-US" altLang="ja-JP" sz="2600" b="1" dirty="0"/>
              <a:t>【</a:t>
            </a:r>
            <a:r>
              <a:rPr lang="ja-JP" altLang="en-US" sz="2600" b="1" dirty="0"/>
              <a:t>ツバル</a:t>
            </a:r>
            <a:r>
              <a:rPr lang="en-US" altLang="ja-JP" sz="2600" b="1" dirty="0"/>
              <a:t>】</a:t>
            </a:r>
          </a:p>
          <a:p>
            <a:r>
              <a:rPr lang="ja-JP" altLang="en-US" sz="2600" b="1" dirty="0"/>
              <a:t>家がしん</a:t>
            </a:r>
            <a:r>
              <a:rPr lang="ja-JP" altLang="en-US" sz="2600" b="1" dirty="0" err="1"/>
              <a:t>水して</a:t>
            </a:r>
            <a:r>
              <a:rPr lang="ja-JP" altLang="en-US" sz="2600" b="1" dirty="0"/>
              <a:t>いる</a:t>
            </a:r>
          </a:p>
        </p:txBody>
      </p:sp>
    </p:spTree>
    <p:extLst>
      <p:ext uri="{BB962C8B-B14F-4D97-AF65-F5344CB8AC3E}">
        <p14:creationId xmlns:p14="http://schemas.microsoft.com/office/powerpoint/2010/main" val="937778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br>
              <a:rPr lang="en-US" altLang="ja-JP" sz="3800" dirty="0"/>
            </a:br>
            <a:r>
              <a:rPr lang="ja-JP" altLang="en-US" sz="3800" dirty="0"/>
              <a:t>（世界、日本）</a:t>
            </a:r>
            <a:endParaRPr kumimoji="1" lang="ja-JP" altLang="en-US" sz="3800" dirty="0"/>
          </a:p>
        </p:txBody>
      </p:sp>
      <p:sp>
        <p:nvSpPr>
          <p:cNvPr id="5" name="コンテンツ プレースホルダー 4"/>
          <p:cNvSpPr>
            <a:spLocks noGrp="1"/>
          </p:cNvSpPr>
          <p:nvPr>
            <p:ph idx="1"/>
          </p:nvPr>
        </p:nvSpPr>
        <p:spPr>
          <a:xfrm>
            <a:off x="287524" y="1672208"/>
            <a:ext cx="4284476" cy="784684"/>
          </a:xfrm>
        </p:spPr>
        <p:txBody>
          <a:bodyPr>
            <a:normAutofit/>
          </a:bodyPr>
          <a:lstStyle/>
          <a:p>
            <a:r>
              <a:rPr lang="ja-JP" altLang="en-US" sz="2800" dirty="0"/>
              <a:t>食べ物</a:t>
            </a:r>
            <a:r>
              <a:rPr kumimoji="1" lang="ja-JP" altLang="en-US" sz="2800" dirty="0"/>
              <a:t>が育たなくなる</a:t>
            </a:r>
          </a:p>
        </p:txBody>
      </p:sp>
      <p:sp>
        <p:nvSpPr>
          <p:cNvPr id="8" name="テキスト ボックス 7"/>
          <p:cNvSpPr txBox="1"/>
          <p:nvPr/>
        </p:nvSpPr>
        <p:spPr>
          <a:xfrm>
            <a:off x="382736" y="5643245"/>
            <a:ext cx="4185917" cy="461665"/>
          </a:xfrm>
          <a:prstGeom prst="rect">
            <a:avLst/>
          </a:prstGeom>
          <a:noFill/>
        </p:spPr>
        <p:txBody>
          <a:bodyPr wrap="square" rtlCol="0">
            <a:spAutoFit/>
          </a:bodyPr>
          <a:lstStyle/>
          <a:p>
            <a:r>
              <a:rPr lang="ja-JP" altLang="en-US" sz="2400" b="1" dirty="0"/>
              <a:t>高温でリンゴの色がつかない</a:t>
            </a:r>
            <a:endParaRPr kumimoji="1" lang="ja-JP" altLang="en-US" sz="2400" b="1" dirty="0"/>
          </a:p>
        </p:txBody>
      </p:sp>
      <p:pic>
        <p:nvPicPr>
          <p:cNvPr id="2050" name="Picture 2" descr="Y:\■ハードディスク（これまでのFujitsuのF)\チャレンジ10\平成27年度\パワポ用画像\写真\リン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2564904"/>
            <a:ext cx="3885324" cy="27003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791580" y="5265204"/>
            <a:ext cx="3744416" cy="276999"/>
          </a:xfrm>
          <a:prstGeom prst="rect">
            <a:avLst/>
          </a:prstGeom>
          <a:noFill/>
        </p:spPr>
        <p:txBody>
          <a:bodyPr wrap="square" rtlCol="0">
            <a:spAutoFit/>
          </a:bodyPr>
          <a:lstStyle/>
          <a:p>
            <a:pPr algn="r"/>
            <a:r>
              <a:rPr kumimoji="1" lang="ja-JP" altLang="en-US" sz="1200" dirty="0"/>
              <a:t>写真：農研機構　果樹研究所　</a:t>
            </a:r>
          </a:p>
        </p:txBody>
      </p:sp>
      <p:sp>
        <p:nvSpPr>
          <p:cNvPr id="11" name="コンテンツ プレースホルダー 4"/>
          <p:cNvSpPr txBox="1">
            <a:spLocks/>
          </p:cNvSpPr>
          <p:nvPr/>
        </p:nvSpPr>
        <p:spPr>
          <a:xfrm>
            <a:off x="4535996" y="1708212"/>
            <a:ext cx="4608004" cy="7846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5"/>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4"/>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5"/>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5"/>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5"/>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9pPr>
          </a:lstStyle>
          <a:p>
            <a:r>
              <a:rPr lang="ja-JP" altLang="en-US" sz="2800" dirty="0"/>
              <a:t>生物のぜつめつのおそれ</a:t>
            </a:r>
          </a:p>
        </p:txBody>
      </p:sp>
      <p:sp>
        <p:nvSpPr>
          <p:cNvPr id="12" name="テキスト ボックス 11"/>
          <p:cNvSpPr txBox="1"/>
          <p:nvPr/>
        </p:nvSpPr>
        <p:spPr>
          <a:xfrm>
            <a:off x="4747040" y="5625189"/>
            <a:ext cx="4185917" cy="830997"/>
          </a:xfrm>
          <a:prstGeom prst="rect">
            <a:avLst/>
          </a:prstGeom>
          <a:noFill/>
        </p:spPr>
        <p:txBody>
          <a:bodyPr wrap="square" rtlCol="0">
            <a:spAutoFit/>
          </a:bodyPr>
          <a:lstStyle/>
          <a:p>
            <a:r>
              <a:rPr kumimoji="1" lang="ja-JP" altLang="en-US" sz="2400" b="1" dirty="0"/>
              <a:t>氷が溶けて住む場所を失う</a:t>
            </a:r>
            <a:endParaRPr kumimoji="1" lang="en-US" altLang="ja-JP" sz="2400" b="1" dirty="0"/>
          </a:p>
          <a:p>
            <a:pPr algn="ctr"/>
            <a:r>
              <a:rPr kumimoji="1" lang="ja-JP" altLang="en-US" sz="2400" b="1" dirty="0"/>
              <a:t>ホッキョクグマ</a:t>
            </a:r>
          </a:p>
        </p:txBody>
      </p:sp>
      <p:pic>
        <p:nvPicPr>
          <p:cNvPr id="13" name="Picture 2" descr="Y:\■ハードディスク（これまでのFujitsuのF)\チャレンジ10\平成27年度\パワポ用画像\写真\白クマ.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9660" y="2431285"/>
            <a:ext cx="2960675" cy="296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02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br>
              <a:rPr lang="en-US" altLang="ja-JP" sz="3800" dirty="0"/>
            </a:br>
            <a:r>
              <a:rPr lang="ja-JP" altLang="en-US" sz="3800" dirty="0"/>
              <a:t>（日本、富山県）</a:t>
            </a:r>
            <a:endParaRPr kumimoji="1" lang="ja-JP" altLang="en-US" sz="3800" dirty="0"/>
          </a:p>
        </p:txBody>
      </p:sp>
      <p:sp>
        <p:nvSpPr>
          <p:cNvPr id="5" name="コンテンツ プレースホルダー 4"/>
          <p:cNvSpPr>
            <a:spLocks noGrp="1"/>
          </p:cNvSpPr>
          <p:nvPr>
            <p:ph idx="1"/>
          </p:nvPr>
        </p:nvSpPr>
        <p:spPr>
          <a:xfrm>
            <a:off x="251520" y="1609958"/>
            <a:ext cx="7344816" cy="532656"/>
          </a:xfrm>
        </p:spPr>
        <p:txBody>
          <a:bodyPr>
            <a:noAutofit/>
          </a:bodyPr>
          <a:lstStyle/>
          <a:p>
            <a:r>
              <a:rPr kumimoji="1" lang="ja-JP" altLang="en-US" dirty="0"/>
              <a:t>サクラのさく時期が</a:t>
            </a:r>
            <a:r>
              <a:rPr lang="ja-JP" altLang="en-US" dirty="0"/>
              <a:t>早くなっている</a:t>
            </a:r>
            <a:endParaRPr kumimoji="1" lang="en-US" altLang="ja-JP" dirty="0"/>
          </a:p>
        </p:txBody>
      </p:sp>
      <p:graphicFrame>
        <p:nvGraphicFramePr>
          <p:cNvPr id="7" name="オブジェクト 6"/>
          <p:cNvGraphicFramePr>
            <a:graphicFrameLocks noChangeAspect="1"/>
          </p:cNvGraphicFramePr>
          <p:nvPr/>
        </p:nvGraphicFramePr>
        <p:xfrm>
          <a:off x="899591" y="2231784"/>
          <a:ext cx="7344817" cy="1984145"/>
        </p:xfrm>
        <a:graphic>
          <a:graphicData uri="http://schemas.openxmlformats.org/presentationml/2006/ole">
            <mc:AlternateContent xmlns:mc="http://schemas.openxmlformats.org/markup-compatibility/2006">
              <mc:Choice xmlns:v="urn:schemas-microsoft-com:vml" Requires="v">
                <p:oleObj spid="_x0000_s3084" name="ワークシート" r:id="rId4" imgW="6029399" imgH="1628779" progId="Excel.Sheet.12">
                  <p:embed/>
                </p:oleObj>
              </mc:Choice>
              <mc:Fallback>
                <p:oleObj name="ワークシート" r:id="rId4" imgW="6029399" imgH="1628779" progId="Excel.Sheet.12">
                  <p:embed/>
                  <p:pic>
                    <p:nvPicPr>
                      <p:cNvPr id="7" name="オブジェクト 6"/>
                      <p:cNvPicPr/>
                      <p:nvPr/>
                    </p:nvPicPr>
                    <p:blipFill>
                      <a:blip r:embed="rId5"/>
                      <a:stretch>
                        <a:fillRect/>
                      </a:stretch>
                    </p:blipFill>
                    <p:spPr>
                      <a:xfrm>
                        <a:off x="899591" y="2231784"/>
                        <a:ext cx="7344817" cy="1984145"/>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8198F351-897F-406F-8849-C527932C17A6}"/>
              </a:ext>
            </a:extLst>
          </p:cNvPr>
          <p:cNvPicPr>
            <a:picLocks noChangeAspect="1"/>
          </p:cNvPicPr>
          <p:nvPr/>
        </p:nvPicPr>
        <p:blipFill>
          <a:blip r:embed="rId6"/>
          <a:stretch>
            <a:fillRect/>
          </a:stretch>
        </p:blipFill>
        <p:spPr>
          <a:xfrm>
            <a:off x="910962" y="5325265"/>
            <a:ext cx="2788929" cy="1296607"/>
          </a:xfrm>
          <a:prstGeom prst="rect">
            <a:avLst/>
          </a:prstGeom>
        </p:spPr>
      </p:pic>
      <p:sp>
        <p:nvSpPr>
          <p:cNvPr id="8" name="コンテンツ プレースホルダー 4">
            <a:extLst>
              <a:ext uri="{FF2B5EF4-FFF2-40B4-BE49-F238E27FC236}">
                <a16:creationId xmlns:a16="http://schemas.microsoft.com/office/drawing/2014/main" id="{E32B8B8C-99DD-48DA-BEDB-146539B5F37D}"/>
              </a:ext>
            </a:extLst>
          </p:cNvPr>
          <p:cNvSpPr txBox="1">
            <a:spLocks/>
          </p:cNvSpPr>
          <p:nvPr/>
        </p:nvSpPr>
        <p:spPr>
          <a:xfrm>
            <a:off x="251520" y="4365104"/>
            <a:ext cx="7344816" cy="532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7"/>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8"/>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7"/>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8"/>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7"/>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8"/>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7"/>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8"/>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7"/>
              </a:buBlip>
              <a:defRPr kumimoji="1" sz="1600" kern="1200">
                <a:solidFill>
                  <a:srgbClr val="104031"/>
                </a:solidFill>
                <a:latin typeface="+mn-lt"/>
                <a:ea typeface="+mn-ea"/>
                <a:cs typeface="+mn-cs"/>
              </a:defRPr>
            </a:lvl9pPr>
          </a:lstStyle>
          <a:p>
            <a:r>
              <a:rPr lang="ja-JP" altLang="en-US" dirty="0"/>
              <a:t>雪が少なくなってきている</a:t>
            </a:r>
            <a:endParaRPr lang="en-US" altLang="ja-JP" dirty="0"/>
          </a:p>
        </p:txBody>
      </p:sp>
      <p:pic>
        <p:nvPicPr>
          <p:cNvPr id="9" name="図 8">
            <a:extLst>
              <a:ext uri="{FF2B5EF4-FFF2-40B4-BE49-F238E27FC236}">
                <a16:creationId xmlns:a16="http://schemas.microsoft.com/office/drawing/2014/main" id="{314F5953-9949-4018-930C-8C80F3ED6A6B}"/>
              </a:ext>
            </a:extLst>
          </p:cNvPr>
          <p:cNvPicPr>
            <a:picLocks noChangeAspect="1"/>
          </p:cNvPicPr>
          <p:nvPr/>
        </p:nvPicPr>
        <p:blipFill>
          <a:blip r:embed="rId9"/>
          <a:stretch>
            <a:fillRect/>
          </a:stretch>
        </p:blipFill>
        <p:spPr>
          <a:xfrm>
            <a:off x="5525022" y="5325265"/>
            <a:ext cx="2716040" cy="1258432"/>
          </a:xfrm>
          <a:prstGeom prst="rect">
            <a:avLst/>
          </a:prstGeom>
        </p:spPr>
      </p:pic>
      <p:sp>
        <p:nvSpPr>
          <p:cNvPr id="10" name="テキスト ボックス 9">
            <a:extLst>
              <a:ext uri="{FF2B5EF4-FFF2-40B4-BE49-F238E27FC236}">
                <a16:creationId xmlns:a16="http://schemas.microsoft.com/office/drawing/2014/main" id="{B44596EA-3823-43A1-8EF0-7FAB68A5DA81}"/>
              </a:ext>
            </a:extLst>
          </p:cNvPr>
          <p:cNvSpPr txBox="1"/>
          <p:nvPr/>
        </p:nvSpPr>
        <p:spPr>
          <a:xfrm>
            <a:off x="902938" y="4955933"/>
            <a:ext cx="1900188" cy="369332"/>
          </a:xfrm>
          <a:prstGeom prst="rect">
            <a:avLst/>
          </a:prstGeom>
          <a:solidFill>
            <a:schemeClr val="accent1">
              <a:lumMod val="60000"/>
              <a:lumOff val="40000"/>
            </a:schemeClr>
          </a:solidFill>
        </p:spPr>
        <p:txBody>
          <a:bodyPr wrap="square" rtlCol="0">
            <a:spAutoFit/>
          </a:bodyPr>
          <a:lstStyle/>
          <a:p>
            <a:r>
              <a:rPr kumimoji="1" lang="en-US" altLang="ja-JP" dirty="0"/>
              <a:t>2000</a:t>
            </a:r>
            <a:r>
              <a:rPr kumimoji="1" lang="ja-JP" altLang="en-US" dirty="0"/>
              <a:t>年代３月</a:t>
            </a:r>
          </a:p>
        </p:txBody>
      </p:sp>
      <p:sp>
        <p:nvSpPr>
          <p:cNvPr id="11" name="テキスト ボックス 10">
            <a:extLst>
              <a:ext uri="{FF2B5EF4-FFF2-40B4-BE49-F238E27FC236}">
                <a16:creationId xmlns:a16="http://schemas.microsoft.com/office/drawing/2014/main" id="{6F35B618-BC29-4949-9918-2FFC3F62A372}"/>
              </a:ext>
            </a:extLst>
          </p:cNvPr>
          <p:cNvSpPr txBox="1"/>
          <p:nvPr/>
        </p:nvSpPr>
        <p:spPr>
          <a:xfrm>
            <a:off x="5521686" y="4955933"/>
            <a:ext cx="1900188" cy="369332"/>
          </a:xfrm>
          <a:prstGeom prst="rect">
            <a:avLst/>
          </a:prstGeom>
          <a:solidFill>
            <a:schemeClr val="accent2">
              <a:lumMod val="60000"/>
              <a:lumOff val="40000"/>
            </a:schemeClr>
          </a:solidFill>
        </p:spPr>
        <p:txBody>
          <a:bodyPr wrap="square" rtlCol="0">
            <a:spAutoFit/>
          </a:bodyPr>
          <a:lstStyle/>
          <a:p>
            <a:r>
              <a:rPr kumimoji="1" lang="en-US" altLang="ja-JP" dirty="0"/>
              <a:t>2030</a:t>
            </a:r>
            <a:r>
              <a:rPr kumimoji="1" lang="ja-JP" altLang="en-US" dirty="0"/>
              <a:t>年代３月</a:t>
            </a:r>
          </a:p>
        </p:txBody>
      </p:sp>
      <p:sp>
        <p:nvSpPr>
          <p:cNvPr id="12" name="矢印: 右 11">
            <a:extLst>
              <a:ext uri="{FF2B5EF4-FFF2-40B4-BE49-F238E27FC236}">
                <a16:creationId xmlns:a16="http://schemas.microsoft.com/office/drawing/2014/main" id="{4477606C-C55F-4DEC-AC3F-A0D9FAF5974D}"/>
              </a:ext>
            </a:extLst>
          </p:cNvPr>
          <p:cNvSpPr/>
          <p:nvPr/>
        </p:nvSpPr>
        <p:spPr>
          <a:xfrm>
            <a:off x="3810349" y="5577293"/>
            <a:ext cx="1633762" cy="861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雪がふらなくなるかも！？</a:t>
            </a:r>
          </a:p>
        </p:txBody>
      </p:sp>
    </p:spTree>
    <p:extLst>
      <p:ext uri="{BB962C8B-B14F-4D97-AF65-F5344CB8AC3E}">
        <p14:creationId xmlns:p14="http://schemas.microsoft.com/office/powerpoint/2010/main" val="129131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地球温暖化がすすむと・・・</a:t>
            </a:r>
            <a:br>
              <a:rPr lang="en-US" altLang="ja-JP" sz="3800" dirty="0"/>
            </a:br>
            <a:r>
              <a:rPr lang="ja-JP" altLang="en-US" sz="3800" dirty="0"/>
              <a:t>（日本、富山県）</a:t>
            </a:r>
            <a:endParaRPr kumimoji="1" lang="ja-JP" altLang="en-US" sz="3800" dirty="0"/>
          </a:p>
        </p:txBody>
      </p:sp>
      <p:grpSp>
        <p:nvGrpSpPr>
          <p:cNvPr id="23" name="グループ化 22">
            <a:extLst>
              <a:ext uri="{FF2B5EF4-FFF2-40B4-BE49-F238E27FC236}">
                <a16:creationId xmlns:a16="http://schemas.microsoft.com/office/drawing/2014/main" id="{3F4E2E2E-BEFB-404B-A867-81F465DC398F}"/>
              </a:ext>
            </a:extLst>
          </p:cNvPr>
          <p:cNvGrpSpPr/>
          <p:nvPr/>
        </p:nvGrpSpPr>
        <p:grpSpPr>
          <a:xfrm>
            <a:off x="4574739" y="3914328"/>
            <a:ext cx="3803056" cy="2436753"/>
            <a:chOff x="4858121" y="3906760"/>
            <a:chExt cx="3803056" cy="2436753"/>
          </a:xfrm>
        </p:grpSpPr>
        <p:pic>
          <p:nvPicPr>
            <p:cNvPr id="16" name="図 15">
              <a:extLst>
                <a:ext uri="{FF2B5EF4-FFF2-40B4-BE49-F238E27FC236}">
                  <a16:creationId xmlns:a16="http://schemas.microsoft.com/office/drawing/2014/main" id="{99677E6D-098E-40D3-B941-9FF60298B6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8121" y="4581128"/>
              <a:ext cx="1762385" cy="1762385"/>
            </a:xfrm>
            <a:prstGeom prst="rect">
              <a:avLst/>
            </a:prstGeom>
          </p:spPr>
        </p:pic>
        <p:pic>
          <p:nvPicPr>
            <p:cNvPr id="18" name="図 17">
              <a:extLst>
                <a:ext uri="{FF2B5EF4-FFF2-40B4-BE49-F238E27FC236}">
                  <a16:creationId xmlns:a16="http://schemas.microsoft.com/office/drawing/2014/main" id="{F224F5B4-5F69-4CB1-B028-4FE6EBC5A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067" y="3906760"/>
              <a:ext cx="2394110" cy="2436753"/>
            </a:xfrm>
            <a:prstGeom prst="rect">
              <a:avLst/>
            </a:prstGeom>
          </p:spPr>
        </p:pic>
      </p:grpSp>
      <p:pic>
        <p:nvPicPr>
          <p:cNvPr id="20" name="図 19">
            <a:extLst>
              <a:ext uri="{FF2B5EF4-FFF2-40B4-BE49-F238E27FC236}">
                <a16:creationId xmlns:a16="http://schemas.microsoft.com/office/drawing/2014/main" id="{3AF2D072-50AA-455D-AC55-279D2374F1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396" y="3793996"/>
            <a:ext cx="3204356" cy="2677418"/>
          </a:xfrm>
          <a:prstGeom prst="rect">
            <a:avLst/>
          </a:prstGeom>
        </p:spPr>
      </p:pic>
      <p:pic>
        <p:nvPicPr>
          <p:cNvPr id="27" name="図 26">
            <a:extLst>
              <a:ext uri="{FF2B5EF4-FFF2-40B4-BE49-F238E27FC236}">
                <a16:creationId xmlns:a16="http://schemas.microsoft.com/office/drawing/2014/main" id="{F9B40B20-F759-44F9-BBC2-BC769292DD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6942" y="4526051"/>
            <a:ext cx="1887674" cy="1887674"/>
          </a:xfrm>
          <a:prstGeom prst="rect">
            <a:avLst/>
          </a:prstGeom>
        </p:spPr>
      </p:pic>
      <p:grpSp>
        <p:nvGrpSpPr>
          <p:cNvPr id="2" name="グループ化 1">
            <a:extLst>
              <a:ext uri="{FF2B5EF4-FFF2-40B4-BE49-F238E27FC236}">
                <a16:creationId xmlns:a16="http://schemas.microsoft.com/office/drawing/2014/main" id="{7BB95DDE-20C1-4C38-BAA6-02B46A47685E}"/>
              </a:ext>
            </a:extLst>
          </p:cNvPr>
          <p:cNvGrpSpPr/>
          <p:nvPr/>
        </p:nvGrpSpPr>
        <p:grpSpPr>
          <a:xfrm>
            <a:off x="867662" y="1709004"/>
            <a:ext cx="3699222" cy="2287784"/>
            <a:chOff x="867662" y="1709004"/>
            <a:chExt cx="3699222" cy="2287784"/>
          </a:xfrm>
        </p:grpSpPr>
        <p:pic>
          <p:nvPicPr>
            <p:cNvPr id="14" name="図 13">
              <a:extLst>
                <a:ext uri="{FF2B5EF4-FFF2-40B4-BE49-F238E27FC236}">
                  <a16:creationId xmlns:a16="http://schemas.microsoft.com/office/drawing/2014/main" id="{0A8CA9D4-7252-491D-8E36-E8461C85A2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6942" y="1709004"/>
              <a:ext cx="1887674" cy="1887674"/>
            </a:xfrm>
            <a:prstGeom prst="rect">
              <a:avLst/>
            </a:prstGeom>
          </p:spPr>
        </p:pic>
        <p:sp>
          <p:nvSpPr>
            <p:cNvPr id="12" name="テキスト ボックス 11">
              <a:extLst>
                <a:ext uri="{FF2B5EF4-FFF2-40B4-BE49-F238E27FC236}">
                  <a16:creationId xmlns:a16="http://schemas.microsoft.com/office/drawing/2014/main" id="{16D14A8B-FF96-4EC3-A0FB-4376477E4A97}"/>
                </a:ext>
              </a:extLst>
            </p:cNvPr>
            <p:cNvSpPr txBox="1"/>
            <p:nvPr/>
          </p:nvSpPr>
          <p:spPr>
            <a:xfrm>
              <a:off x="867662" y="3596678"/>
              <a:ext cx="3699222" cy="400110"/>
            </a:xfrm>
            <a:prstGeom prst="rect">
              <a:avLst/>
            </a:prstGeom>
            <a:noFill/>
          </p:spPr>
          <p:txBody>
            <a:bodyPr wrap="square" rtlCol="0">
              <a:spAutoFit/>
            </a:bodyPr>
            <a:lstStyle/>
            <a:p>
              <a:pPr algn="ctr"/>
              <a:r>
                <a:rPr kumimoji="1" lang="ja-JP" altLang="en-US" sz="2000" b="1" dirty="0"/>
                <a:t>ライチョウがいなくなるかも</a:t>
              </a:r>
            </a:p>
          </p:txBody>
        </p:sp>
      </p:grpSp>
      <p:grpSp>
        <p:nvGrpSpPr>
          <p:cNvPr id="8" name="グループ化 7">
            <a:extLst>
              <a:ext uri="{FF2B5EF4-FFF2-40B4-BE49-F238E27FC236}">
                <a16:creationId xmlns:a16="http://schemas.microsoft.com/office/drawing/2014/main" id="{65DB0855-EAAE-4BE4-B8BB-122A4A06F0BA}"/>
              </a:ext>
            </a:extLst>
          </p:cNvPr>
          <p:cNvGrpSpPr/>
          <p:nvPr/>
        </p:nvGrpSpPr>
        <p:grpSpPr>
          <a:xfrm>
            <a:off x="4759120" y="1278286"/>
            <a:ext cx="3699222" cy="2701465"/>
            <a:chOff x="4759120" y="1278286"/>
            <a:chExt cx="3699222" cy="2701465"/>
          </a:xfrm>
        </p:grpSpPr>
        <p:pic>
          <p:nvPicPr>
            <p:cNvPr id="7" name="図 6">
              <a:extLst>
                <a:ext uri="{FF2B5EF4-FFF2-40B4-BE49-F238E27FC236}">
                  <a16:creationId xmlns:a16="http://schemas.microsoft.com/office/drawing/2014/main" id="{5CBF32A3-5A48-4E35-9344-4F9F70150E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1124" y="1278286"/>
              <a:ext cx="3335214" cy="2501410"/>
            </a:xfrm>
            <a:prstGeom prst="rect">
              <a:avLst/>
            </a:prstGeom>
          </p:spPr>
        </p:pic>
        <p:sp>
          <p:nvSpPr>
            <p:cNvPr id="17" name="テキスト ボックス 16">
              <a:extLst>
                <a:ext uri="{FF2B5EF4-FFF2-40B4-BE49-F238E27FC236}">
                  <a16:creationId xmlns:a16="http://schemas.microsoft.com/office/drawing/2014/main" id="{209DEED9-7341-4CC9-B0AB-791E0E1214F4}"/>
                </a:ext>
              </a:extLst>
            </p:cNvPr>
            <p:cNvSpPr txBox="1"/>
            <p:nvPr/>
          </p:nvSpPr>
          <p:spPr>
            <a:xfrm>
              <a:off x="4759120" y="3579641"/>
              <a:ext cx="3699222" cy="400110"/>
            </a:xfrm>
            <a:prstGeom prst="rect">
              <a:avLst/>
            </a:prstGeom>
            <a:noFill/>
          </p:spPr>
          <p:txBody>
            <a:bodyPr wrap="square" rtlCol="0">
              <a:spAutoFit/>
            </a:bodyPr>
            <a:lstStyle/>
            <a:p>
              <a:pPr algn="ctr"/>
              <a:r>
                <a:rPr lang="ja-JP" altLang="en-US" sz="2000" b="1" dirty="0"/>
                <a:t>砂はま</a:t>
              </a:r>
              <a:r>
                <a:rPr kumimoji="1" lang="ja-JP" altLang="en-US" sz="2000" b="1" dirty="0"/>
                <a:t>がなくなるかも</a:t>
              </a:r>
            </a:p>
          </p:txBody>
        </p:sp>
      </p:grpSp>
    </p:spTree>
    <p:extLst>
      <p:ext uri="{BB962C8B-B14F-4D97-AF65-F5344CB8AC3E}">
        <p14:creationId xmlns:p14="http://schemas.microsoft.com/office/powerpoint/2010/main" val="345238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4161" y="2420888"/>
            <a:ext cx="8675677" cy="1938992"/>
          </a:xfrm>
          <a:prstGeom prst="rect">
            <a:avLst/>
          </a:prstGeom>
          <a:noFill/>
        </p:spPr>
        <p:txBody>
          <a:bodyPr wrap="square" rtlCol="0">
            <a:spAutoFit/>
          </a:bodyPr>
          <a:lstStyle/>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ぼくたち、わたしたちに</a:t>
            </a:r>
            <a:endParaRPr lang="en-US" altLang="ja-JP" sz="6000" spc="300"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できることは何だろう？</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444" y="4905164"/>
            <a:ext cx="2059035" cy="169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タイトル 2"/>
          <p:cNvSpPr>
            <a:spLocks noGrp="1"/>
          </p:cNvSpPr>
          <p:nvPr>
            <p:ph type="title"/>
          </p:nvPr>
        </p:nvSpPr>
        <p:spPr/>
        <p:txBody>
          <a:bodyPr>
            <a:normAutofit fontScale="90000"/>
          </a:bodyPr>
          <a:lstStyle/>
          <a:p>
            <a:r>
              <a:rPr kumimoji="1" lang="ja-JP" altLang="en-US" dirty="0"/>
              <a:t>大切な地球を未来につなぐために</a:t>
            </a:r>
          </a:p>
        </p:txBody>
      </p:sp>
    </p:spTree>
    <p:extLst>
      <p:ext uri="{BB962C8B-B14F-4D97-AF65-F5344CB8AC3E}">
        <p14:creationId xmlns:p14="http://schemas.microsoft.com/office/powerpoint/2010/main" val="2201567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4161" y="2168860"/>
            <a:ext cx="8675677" cy="1938992"/>
          </a:xfrm>
          <a:prstGeom prst="rect">
            <a:avLst/>
          </a:prstGeom>
          <a:noFill/>
        </p:spPr>
        <p:txBody>
          <a:bodyPr wrap="square" rtlCol="0">
            <a:spAutoFit/>
          </a:bodyPr>
          <a:lstStyle/>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とやま環境チャレンジ</a:t>
            </a:r>
            <a:r>
              <a:rPr lang="en-US" altLang="ja-JP" sz="6000" spc="300" dirty="0">
                <a:solidFill>
                  <a:prstClr val="black"/>
                </a:solidFill>
                <a:latin typeface="HGP創英角ｺﾞｼｯｸUB" panose="020B0900000000000000" pitchFamily="50" charset="-128"/>
                <a:ea typeface="HGP創英角ｺﾞｼｯｸUB" panose="020B0900000000000000" pitchFamily="50" charset="-128"/>
              </a:rPr>
              <a:t>10</a:t>
            </a: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とりくみ結果</a:t>
            </a:r>
          </a:p>
        </p:txBody>
      </p:sp>
      <p:pic>
        <p:nvPicPr>
          <p:cNvPr id="6" name="Picture 2" descr="C:\Users\とやま環境財団　柴田\Pictures\pose_ganbarou_woma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458"/>
          <a:stretch/>
        </p:blipFill>
        <p:spPr bwMode="auto">
          <a:xfrm>
            <a:off x="5580112" y="4931459"/>
            <a:ext cx="1428698" cy="18665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とやま環境財団　柴田\Pictures\pose_ganbarou_ma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39" r="20101" b="-1"/>
          <a:stretch/>
        </p:blipFill>
        <p:spPr bwMode="auto">
          <a:xfrm>
            <a:off x="7010076" y="4931459"/>
            <a:ext cx="1438185" cy="1845713"/>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4">
            <a:extLst>
              <a:ext uri="{FF2B5EF4-FFF2-40B4-BE49-F238E27FC236}">
                <a16:creationId xmlns:a16="http://schemas.microsoft.com/office/drawing/2014/main" id="{C8C50CF4-60A2-4166-A4F2-876ED917B399}"/>
              </a:ext>
            </a:extLst>
          </p:cNvPr>
          <p:cNvSpPr>
            <a:spLocks noGrp="1"/>
          </p:cNvSpPr>
          <p:nvPr>
            <p:ph type="title"/>
          </p:nvPr>
        </p:nvSpPr>
        <p:spPr/>
        <p:txBody>
          <a:bodyPr/>
          <a:lstStyle/>
          <a:p>
            <a:endParaRPr lang="ja-JP" altLang="en-US"/>
          </a:p>
        </p:txBody>
      </p:sp>
    </p:spTree>
    <p:extLst>
      <p:ext uri="{BB962C8B-B14F-4D97-AF65-F5344CB8AC3E}">
        <p14:creationId xmlns:p14="http://schemas.microsoft.com/office/powerpoint/2010/main" val="635293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6"/>
          <p:cNvSpPr>
            <a:spLocks noGrp="1" noChangeArrowheads="1" noChangeShapeType="1" noTextEdit="1"/>
          </p:cNvSpPr>
          <p:nvPr>
            <p:ph type="title"/>
          </p:nvPr>
        </p:nvSpPr>
        <p:spPr>
          <a:xfrm>
            <a:off x="0" y="0"/>
            <a:ext cx="9144000" cy="1592796"/>
          </a:xfrm>
          <a:solidFill>
            <a:schemeClr val="accent2">
              <a:lumMod val="60000"/>
              <a:lumOff val="40000"/>
            </a:schemeClr>
          </a:solidFill>
        </p:spPr>
        <p:txBody>
          <a:bodyPr wrap="none" fromWordArt="1">
            <a:normAutofit/>
          </a:bodyPr>
          <a:lstStyle/>
          <a:p>
            <a:pPr algn="ctr">
              <a:defRPr/>
            </a:pPr>
            <a:r>
              <a:rPr lang="ja-JP" altLang="en-US" sz="4800" b="0" kern="10" spc="-360" dirty="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rPr>
              <a:t>がんばり度ランキング</a:t>
            </a:r>
          </a:p>
        </p:txBody>
      </p:sp>
      <p:sp>
        <p:nvSpPr>
          <p:cNvPr id="2" name="テキスト ボックス 1"/>
          <p:cNvSpPr txBox="1">
            <a:spLocks noChangeArrowheads="1"/>
          </p:cNvSpPr>
          <p:nvPr/>
        </p:nvSpPr>
        <p:spPr bwMode="auto">
          <a:xfrm>
            <a:off x="6372200" y="2313035"/>
            <a:ext cx="1512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9pPr>
          </a:lstStyle>
          <a:p>
            <a:pPr eaLnBrk="1" hangingPunct="1">
              <a:spcBef>
                <a:spcPct val="0"/>
              </a:spcBef>
              <a:buClrTx/>
              <a:buSzTx/>
              <a:buFontTx/>
              <a:buNone/>
            </a:pPr>
            <a:r>
              <a:rPr lang="ja-JP" altLang="en-US" sz="4000" dirty="0">
                <a:solidFill>
                  <a:schemeClr val="accent4">
                    <a:lumMod val="75000"/>
                  </a:schemeClr>
                </a:solidFill>
                <a:latin typeface="HG創英角ﾎﾟｯﾌﾟ体" pitchFamily="49" charset="-128"/>
                <a:ea typeface="HG創英角ﾎﾟｯﾌﾟ体" pitchFamily="49" charset="-128"/>
              </a:rPr>
              <a:t>１点</a:t>
            </a:r>
          </a:p>
        </p:txBody>
      </p:sp>
      <p:sp>
        <p:nvSpPr>
          <p:cNvPr id="6" name="テキスト ボックス 5"/>
          <p:cNvSpPr txBox="1">
            <a:spLocks noChangeArrowheads="1"/>
          </p:cNvSpPr>
          <p:nvPr/>
        </p:nvSpPr>
        <p:spPr bwMode="auto">
          <a:xfrm>
            <a:off x="6135688" y="3802841"/>
            <a:ext cx="23241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9pPr>
          </a:lstStyle>
          <a:p>
            <a:pPr eaLnBrk="1" hangingPunct="1">
              <a:spcBef>
                <a:spcPct val="0"/>
              </a:spcBef>
              <a:buClrTx/>
              <a:buSzTx/>
              <a:buFontTx/>
              <a:buNone/>
            </a:pPr>
            <a:r>
              <a:rPr lang="ja-JP" altLang="en-US" sz="4000" dirty="0">
                <a:solidFill>
                  <a:srgbClr val="FF6600"/>
                </a:solidFill>
                <a:latin typeface="HG創英角ﾎﾟｯﾌﾟ体" pitchFamily="49" charset="-128"/>
                <a:ea typeface="HG創英角ﾎﾟｯﾌﾟ体" pitchFamily="49" charset="-128"/>
              </a:rPr>
              <a:t>０</a:t>
            </a:r>
            <a:r>
              <a:rPr lang="en-US" altLang="ja-JP" sz="4000" dirty="0">
                <a:solidFill>
                  <a:srgbClr val="FF6600"/>
                </a:solidFill>
                <a:latin typeface="HG創英角ﾎﾟｯﾌﾟ体" pitchFamily="49" charset="-128"/>
                <a:ea typeface="HG創英角ﾎﾟｯﾌﾟ体" pitchFamily="49" charset="-128"/>
              </a:rPr>
              <a:t>.</a:t>
            </a:r>
            <a:r>
              <a:rPr lang="ja-JP" altLang="en-US" sz="4000" dirty="0">
                <a:solidFill>
                  <a:srgbClr val="FF6600"/>
                </a:solidFill>
                <a:latin typeface="HG創英角ﾎﾟｯﾌﾟ体" pitchFamily="49" charset="-128"/>
                <a:ea typeface="HG創英角ﾎﾟｯﾌﾟ体" pitchFamily="49" charset="-128"/>
              </a:rPr>
              <a:t>５点</a:t>
            </a:r>
          </a:p>
        </p:txBody>
      </p:sp>
      <p:sp>
        <p:nvSpPr>
          <p:cNvPr id="7" name="テキスト ボックス 6"/>
          <p:cNvSpPr txBox="1">
            <a:spLocks noChangeArrowheads="1"/>
          </p:cNvSpPr>
          <p:nvPr/>
        </p:nvSpPr>
        <p:spPr bwMode="auto">
          <a:xfrm>
            <a:off x="6299472" y="5301367"/>
            <a:ext cx="1512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9pPr>
          </a:lstStyle>
          <a:p>
            <a:pPr eaLnBrk="1" hangingPunct="1">
              <a:spcBef>
                <a:spcPct val="0"/>
              </a:spcBef>
              <a:buClrTx/>
              <a:buSzTx/>
              <a:buFontTx/>
              <a:buNone/>
            </a:pPr>
            <a:r>
              <a:rPr lang="ja-JP" altLang="en-US" sz="4000" dirty="0">
                <a:solidFill>
                  <a:srgbClr val="FF0000"/>
                </a:solidFill>
                <a:latin typeface="HG創英角ﾎﾟｯﾌﾟ体" pitchFamily="49" charset="-128"/>
                <a:ea typeface="HG創英角ﾎﾟｯﾌﾟ体" pitchFamily="49" charset="-128"/>
              </a:rPr>
              <a:t>０点</a:t>
            </a:r>
          </a:p>
        </p:txBody>
      </p:sp>
      <p:pic>
        <p:nvPicPr>
          <p:cNvPr id="3074" name="Picture 2" descr="Y:\■ハードディスク（これまでのFujitsuのF)\チャレンジ10\平成27年度\パワポサンプル作成用\パワポ用画像\よくできた.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628" y="2090582"/>
            <a:ext cx="477235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Y:\■ハードディスク（これまでのFujitsuのF)\チャレンジ10\平成27年度\パワポサンプル作成用\パワポ用画像\できなかった.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121" y="5157312"/>
            <a:ext cx="455701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Y:\■ハードディスク（これまでのFujitsuのF)\チャレンジ10\平成27年度\パワポサンプル作成用\パワポ用画像\まあまあできた.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645303"/>
            <a:ext cx="4643732"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2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t>かならずチャレンジ </a:t>
            </a:r>
            <a:br>
              <a:rPr lang="en-US" altLang="ja-JP"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br>
            <a:r>
              <a:rPr lang="ja-JP" altLang="en-US"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t> </a:t>
            </a:r>
            <a:r>
              <a:rPr lang="ja-JP" altLang="en-US" b="0" kern="10" spc="-360" dirty="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rPr>
              <a:t>がんばり度ランキング</a:t>
            </a:r>
          </a:p>
        </p:txBody>
      </p:sp>
      <p:graphicFrame>
        <p:nvGraphicFramePr>
          <p:cNvPr id="6" name="グラフ 5">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431623955"/>
              </p:ext>
            </p:extLst>
          </p:nvPr>
        </p:nvGraphicFramePr>
        <p:xfrm>
          <a:off x="831850" y="2409825"/>
          <a:ext cx="7480300" cy="2038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08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kern="10" spc="-360" dirty="0">
                <a:ln w="12700">
                  <a:solidFill>
                    <a:srgbClr val="000099"/>
                  </a:solidFill>
                  <a:round/>
                  <a:headEnd/>
                  <a:tailEnd/>
                </a:ln>
                <a:solidFill>
                  <a:srgbClr val="FF6600"/>
                </a:solidFill>
                <a:latin typeface="HGS創英角ｺﾞｼｯｸUB" panose="020B0900000000000000" pitchFamily="50" charset="-128"/>
                <a:ea typeface="HGS創英角ｺﾞｼｯｸUB" panose="020B0900000000000000" pitchFamily="50" charset="-128"/>
              </a:rPr>
              <a:t>えらんでチャレンジ </a:t>
            </a:r>
            <a:br>
              <a:rPr lang="en-US" altLang="ja-JP"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br>
            <a:r>
              <a:rPr lang="ja-JP" altLang="en-US"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t> </a:t>
            </a:r>
            <a:r>
              <a:rPr lang="ja-JP" altLang="en-US" b="0" kern="10" spc="-360" dirty="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rPr>
              <a:t>がんばり度ランキングベスト５</a:t>
            </a:r>
          </a:p>
        </p:txBody>
      </p:sp>
      <p:graphicFrame>
        <p:nvGraphicFramePr>
          <p:cNvPr id="8" name="グラフ 7">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3271932092"/>
              </p:ext>
            </p:extLst>
          </p:nvPr>
        </p:nvGraphicFramePr>
        <p:xfrm>
          <a:off x="862012" y="2314575"/>
          <a:ext cx="7419975" cy="22288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462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2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4282" y="332656"/>
            <a:ext cx="8715436" cy="2852936"/>
          </a:xfrm>
        </p:spPr>
        <p:txBody>
          <a:bodyPr>
            <a:noAutofit/>
          </a:bodyPr>
          <a:lstStyle/>
          <a:p>
            <a:pPr>
              <a:lnSpc>
                <a:spcPts val="7100"/>
              </a:lnSpc>
            </a:pPr>
            <a:r>
              <a:rPr lang="ja-JP" altLang="en-US" sz="4800" spc="300" dirty="0">
                <a:latin typeface="HGP創英角ｺﾞｼｯｸUB" panose="020B0900000000000000" pitchFamily="50" charset="-128"/>
                <a:ea typeface="HGP創英角ｺﾞｼｯｸUB" panose="020B0900000000000000" pitchFamily="50" charset="-128"/>
              </a:rPr>
              <a:t>○○</a:t>
            </a:r>
            <a:r>
              <a:rPr kumimoji="1" lang="ja-JP" altLang="en-US" sz="4800" spc="300" dirty="0">
                <a:latin typeface="HGP創英角ｺﾞｼｯｸUB" panose="020B0900000000000000" pitchFamily="50" charset="-128"/>
                <a:ea typeface="HGP創英角ｺﾞｼｯｸUB" panose="020B0900000000000000" pitchFamily="50" charset="-128"/>
              </a:rPr>
              <a:t>小学校</a:t>
            </a:r>
            <a:br>
              <a:rPr kumimoji="1" lang="en-US" altLang="ja-JP" sz="4800" spc="300" dirty="0">
                <a:latin typeface="HGP創英角ｺﾞｼｯｸUB" panose="020B0900000000000000" pitchFamily="50" charset="-128"/>
                <a:ea typeface="HGP創英角ｺﾞｼｯｸUB" panose="020B0900000000000000" pitchFamily="50" charset="-128"/>
              </a:rPr>
            </a:br>
            <a:r>
              <a:rPr lang="ja-JP" altLang="en-US" sz="4800" spc="300" dirty="0">
                <a:latin typeface="HGP創英角ｺﾞｼｯｸUB" panose="020B0900000000000000" pitchFamily="50" charset="-128"/>
                <a:ea typeface="HGP創英角ｺﾞｼｯｸUB" panose="020B0900000000000000" pitchFamily="50" charset="-128"/>
              </a:rPr>
              <a:t>とやま環境チャレンジ</a:t>
            </a:r>
            <a:r>
              <a:rPr lang="en-US" altLang="ja-JP" sz="4800" spc="300" dirty="0">
                <a:latin typeface="HGP創英角ｺﾞｼｯｸUB" panose="020B0900000000000000" pitchFamily="50" charset="-128"/>
                <a:ea typeface="HGP創英角ｺﾞｼｯｸUB" panose="020B0900000000000000" pitchFamily="50" charset="-128"/>
              </a:rPr>
              <a:t>10</a:t>
            </a:r>
            <a:br>
              <a:rPr lang="en-US" altLang="ja-JP" sz="4800" spc="300" dirty="0">
                <a:latin typeface="HGP創英角ｺﾞｼｯｸUB" panose="020B0900000000000000" pitchFamily="50" charset="-128"/>
                <a:ea typeface="HGP創英角ｺﾞｼｯｸUB" panose="020B0900000000000000" pitchFamily="50" charset="-128"/>
              </a:rPr>
            </a:br>
            <a:r>
              <a:rPr lang="ja-JP" altLang="en-US" sz="4800" spc="300" dirty="0">
                <a:latin typeface="HGP創英角ｺﾞｼｯｸUB" panose="020B0900000000000000" pitchFamily="50" charset="-128"/>
                <a:ea typeface="HGP創英角ｺﾞｼｯｸUB" panose="020B0900000000000000" pitchFamily="50" charset="-128"/>
              </a:rPr>
              <a:t>後 編</a:t>
            </a:r>
            <a:endParaRPr kumimoji="1" lang="ja-JP" altLang="en-US" sz="4800" spc="300" dirty="0">
              <a:latin typeface="HGP創英角ｺﾞｼｯｸUB" panose="020B0900000000000000" pitchFamily="50" charset="-128"/>
              <a:ea typeface="HGP創英角ｺﾞｼｯｸUB" panose="020B0900000000000000" pitchFamily="50" charset="-128"/>
            </a:endParaRPr>
          </a:p>
        </p:txBody>
      </p:sp>
      <p:sp>
        <p:nvSpPr>
          <p:cNvPr id="3" name="サブタイトル 2"/>
          <p:cNvSpPr>
            <a:spLocks noGrp="1"/>
          </p:cNvSpPr>
          <p:nvPr>
            <p:ph type="subTitle" idx="1"/>
          </p:nvPr>
        </p:nvSpPr>
        <p:spPr>
          <a:xfrm>
            <a:off x="611560" y="3645024"/>
            <a:ext cx="7920880" cy="2520280"/>
          </a:xfrm>
          <a:solidFill>
            <a:schemeClr val="bg2">
              <a:lumMod val="90000"/>
              <a:alpha val="66000"/>
            </a:schemeClr>
          </a:solidFill>
        </p:spPr>
        <p:txBody>
          <a:bodyPr>
            <a:noAutofit/>
          </a:bodyPr>
          <a:lstStyle/>
          <a:p>
            <a:pPr algn="l">
              <a:lnSpc>
                <a:spcPts val="4000"/>
              </a:lnSpc>
            </a:pPr>
            <a:r>
              <a:rPr kumimoji="1" lang="ja-JP" altLang="en-US" sz="2500" spc="300" dirty="0">
                <a:solidFill>
                  <a:srgbClr val="FF6600"/>
                </a:solidFill>
                <a:latin typeface="HGP創英角ｺﾞｼｯｸUB" panose="020B0900000000000000" pitchFamily="50" charset="-128"/>
                <a:ea typeface="HGP創英角ｺﾞｼｯｸUB" panose="020B0900000000000000" pitchFamily="50" charset="-128"/>
              </a:rPr>
              <a:t>　　 　　　　　　　</a:t>
            </a:r>
            <a:r>
              <a:rPr kumimoji="1" lang="ja-JP" altLang="en-US" sz="2000" spc="300" dirty="0" err="1">
                <a:solidFill>
                  <a:srgbClr val="FF6600"/>
                </a:solidFill>
                <a:latin typeface="HGP創英角ｺﾞｼｯｸUB" panose="020B0900000000000000" pitchFamily="50" charset="-128"/>
                <a:ea typeface="HGP創英角ｺﾞｼｯｸUB" panose="020B0900000000000000" pitchFamily="50" charset="-128"/>
              </a:rPr>
              <a:t>だん</a:t>
            </a:r>
            <a:endParaRPr kumimoji="1" lang="en-US" altLang="ja-JP" sz="2000" spc="300" dirty="0">
              <a:solidFill>
                <a:srgbClr val="FF6600"/>
              </a:solidFill>
              <a:latin typeface="HGP創英角ｺﾞｼｯｸUB" panose="020B0900000000000000" pitchFamily="50" charset="-128"/>
              <a:ea typeface="HGP創英角ｺﾞｼｯｸUB" panose="020B0900000000000000" pitchFamily="50" charset="-128"/>
            </a:endParaRPr>
          </a:p>
          <a:p>
            <a:pPr>
              <a:lnSpc>
                <a:spcPts val="4000"/>
              </a:lnSpc>
            </a:pPr>
            <a:r>
              <a:rPr kumimoji="1" lang="ja-JP" altLang="en-US" sz="5400" spc="300" dirty="0">
                <a:solidFill>
                  <a:srgbClr val="FF6600"/>
                </a:solidFill>
                <a:latin typeface="HGP創英角ｺﾞｼｯｸUB" panose="020B0900000000000000" pitchFamily="50" charset="-128"/>
                <a:ea typeface="HGP創英角ｺﾞｼｯｸUB" panose="020B0900000000000000" pitchFamily="50" charset="-128"/>
              </a:rPr>
              <a:t>地球温暖</a:t>
            </a:r>
            <a:r>
              <a:rPr lang="ja-JP" altLang="en-US" sz="5400" spc="300" dirty="0">
                <a:solidFill>
                  <a:srgbClr val="FF6600"/>
                </a:solidFill>
                <a:latin typeface="HGP創英角ｺﾞｼｯｸUB" panose="020B0900000000000000" pitchFamily="50" charset="-128"/>
                <a:ea typeface="HGP創英角ｺﾞｼｯｸUB" panose="020B0900000000000000" pitchFamily="50" charset="-128"/>
              </a:rPr>
              <a:t>化をとめるため</a:t>
            </a:r>
            <a:endParaRPr lang="en-US" altLang="ja-JP" sz="5400" spc="300" dirty="0">
              <a:solidFill>
                <a:srgbClr val="FF6600"/>
              </a:solidFill>
              <a:latin typeface="HGP創英角ｺﾞｼｯｸUB" panose="020B0900000000000000" pitchFamily="50" charset="-128"/>
              <a:ea typeface="HGP創英角ｺﾞｼｯｸUB" panose="020B0900000000000000" pitchFamily="50" charset="-128"/>
            </a:endParaRPr>
          </a:p>
          <a:p>
            <a:r>
              <a:rPr lang="ja-JP" altLang="en-US" sz="5400" spc="300" dirty="0">
                <a:solidFill>
                  <a:srgbClr val="FF6600"/>
                </a:solidFill>
                <a:latin typeface="HGP創英角ｺﾞｼｯｸUB" panose="020B0900000000000000" pitchFamily="50" charset="-128"/>
                <a:ea typeface="HGP創英角ｺﾞｼｯｸUB" panose="020B0900000000000000" pitchFamily="50" charset="-128"/>
              </a:rPr>
              <a:t>みんなでチャレンジ！</a:t>
            </a:r>
            <a:endParaRPr lang="en-US" altLang="ja-JP" sz="5400" spc="300" dirty="0">
              <a:solidFill>
                <a:srgbClr val="FF6600"/>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2987824" y="1187460"/>
            <a:ext cx="1872208" cy="369332"/>
          </a:xfrm>
          <a:prstGeom prst="rect">
            <a:avLst/>
          </a:prstGeom>
          <a:noFill/>
        </p:spPr>
        <p:txBody>
          <a:bodyPr wrap="square" rtlCol="0">
            <a:spAutoFit/>
          </a:bodyPr>
          <a:lstStyle/>
          <a:p>
            <a:r>
              <a:rPr kumimoji="1" lang="ja-JP" altLang="en-US" b="1" dirty="0"/>
              <a:t>かんきょう</a:t>
            </a:r>
          </a:p>
        </p:txBody>
      </p:sp>
      <p:sp>
        <p:nvSpPr>
          <p:cNvPr id="5" name="テキスト ボックス 4">
            <a:extLst>
              <a:ext uri="{FF2B5EF4-FFF2-40B4-BE49-F238E27FC236}">
                <a16:creationId xmlns:a16="http://schemas.microsoft.com/office/drawing/2014/main" id="{F06E22C4-8A63-4548-9D36-0A193CF30A63}"/>
              </a:ext>
            </a:extLst>
          </p:cNvPr>
          <p:cNvSpPr txBox="1"/>
          <p:nvPr/>
        </p:nvSpPr>
        <p:spPr>
          <a:xfrm>
            <a:off x="4680012" y="2123564"/>
            <a:ext cx="1872208" cy="369332"/>
          </a:xfrm>
          <a:prstGeom prst="rect">
            <a:avLst/>
          </a:prstGeom>
          <a:noFill/>
        </p:spPr>
        <p:txBody>
          <a:bodyPr wrap="square" rtlCol="0">
            <a:spAutoFit/>
          </a:bodyPr>
          <a:lstStyle/>
          <a:p>
            <a:r>
              <a:rPr lang="ja-JP" altLang="en-US" b="1" dirty="0"/>
              <a:t>へん</a:t>
            </a:r>
            <a:endParaRPr kumimoji="1" lang="ja-JP" altLang="en-US" b="1" dirty="0"/>
          </a:p>
        </p:txBody>
      </p:sp>
    </p:spTree>
    <p:extLst>
      <p:ext uri="{BB962C8B-B14F-4D97-AF65-F5344CB8AC3E}">
        <p14:creationId xmlns:p14="http://schemas.microsoft.com/office/powerpoint/2010/main" val="190427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コンテンツ プレースホルダ 2"/>
          <p:cNvSpPr>
            <a:spLocks noGrp="1"/>
          </p:cNvSpPr>
          <p:nvPr>
            <p:ph idx="1"/>
          </p:nvPr>
        </p:nvSpPr>
        <p:spPr>
          <a:xfrm>
            <a:off x="0" y="1880803"/>
            <a:ext cx="9144000" cy="828117"/>
          </a:xfrm>
        </p:spPr>
        <p:txBody>
          <a:bodyPr>
            <a:normAutofit/>
          </a:bodyPr>
          <a:lstStyle/>
          <a:p>
            <a:pPr algn="ctr">
              <a:buNone/>
            </a:pPr>
            <a:r>
              <a:rPr lang="ja-JP" altLang="en-US" sz="400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ちきゅうをあたためるガス</a:t>
            </a:r>
            <a:r>
              <a:rPr lang="ja-JP" altLang="en-US" sz="40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　</a:t>
            </a:r>
            <a:r>
              <a:rPr lang="en-US" altLang="ja-JP" sz="4000" u="sng" dirty="0">
                <a:solidFill>
                  <a:srgbClr val="000000"/>
                </a:solidFill>
                <a:latin typeface="HG丸ｺﾞｼｯｸM-PRO" panose="020F0600000000000000" pitchFamily="50" charset="-128"/>
                <a:ea typeface="HG丸ｺﾞｼｯｸM-PRO" panose="020F0600000000000000" pitchFamily="50" charset="-128"/>
              </a:rPr>
              <a:t>1,483</a:t>
            </a:r>
            <a:r>
              <a:rPr lang="en-US" altLang="ja-JP" sz="4000" u="sng"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kg</a:t>
            </a:r>
            <a:r>
              <a:rPr lang="ja-JP" altLang="en-US"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　</a:t>
            </a:r>
            <a:endParaRPr lang="en-US" altLang="ja-JP"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a:buFontTx/>
              <a:buNone/>
            </a:pPr>
            <a:endParaRPr lang="ja-JP" altLang="en-US" dirty="0">
              <a:solidFill>
                <a:srgbClr val="CC6600"/>
              </a:solidFill>
            </a:endParaRPr>
          </a:p>
        </p:txBody>
      </p:sp>
      <p:sp>
        <p:nvSpPr>
          <p:cNvPr id="4" name="コンテンツ プレースホルダ 2"/>
          <p:cNvSpPr txBox="1">
            <a:spLocks/>
          </p:cNvSpPr>
          <p:nvPr/>
        </p:nvSpPr>
        <p:spPr bwMode="auto">
          <a:xfrm>
            <a:off x="1799692" y="5583434"/>
            <a:ext cx="7309066" cy="1055649"/>
          </a:xfrm>
          <a:prstGeom prst="rect">
            <a:avLst/>
          </a:prstGeom>
          <a:noFill/>
          <a:ln w="9525">
            <a:noFill/>
            <a:miter lim="800000"/>
            <a:headEnd/>
            <a:tailEnd/>
          </a:ln>
        </p:spPr>
        <p:txBody>
          <a:bodyPr/>
          <a:lstStyle/>
          <a:p>
            <a:pPr marL="342900" indent="-342900" algn="ctr" eaLnBrk="0" hangingPunct="0">
              <a:spcBef>
                <a:spcPct val="20000"/>
              </a:spcBef>
              <a:defRPr/>
            </a:pPr>
            <a:r>
              <a:rPr lang="ja-JP" altLang="en-US" sz="3600" kern="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節約できたお金　</a:t>
            </a:r>
            <a:r>
              <a:rPr lang="en-US" altLang="ja-JP" sz="3600" u="sng" kern="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291,253</a:t>
            </a:r>
            <a:r>
              <a:rPr lang="ja-JP" altLang="en-US" sz="3600" u="sng" kern="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円</a:t>
            </a:r>
            <a:r>
              <a:rPr lang="ja-JP" altLang="en-US" sz="3600" kern="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　　</a:t>
            </a:r>
          </a:p>
          <a:p>
            <a:pPr marL="342900" indent="-342900" eaLnBrk="0" hangingPunct="0">
              <a:spcBef>
                <a:spcPct val="20000"/>
              </a:spcBef>
              <a:defRPr/>
            </a:pPr>
            <a:endParaRPr lang="ja-JP" altLang="en-US" sz="3600" kern="0" dirty="0">
              <a:solidFill>
                <a:schemeClr val="tx1">
                  <a:lumMod val="85000"/>
                  <a:lumOff val="15000"/>
                </a:schemeClr>
              </a:solidFill>
            </a:endParaRPr>
          </a:p>
        </p:txBody>
      </p:sp>
      <p:pic>
        <p:nvPicPr>
          <p:cNvPr id="11270" name="図 5" descr="imagesTXM3395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928" y="2780704"/>
            <a:ext cx="3463014" cy="230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コンテンツ プレースホルダ 2"/>
          <p:cNvSpPr txBox="1">
            <a:spLocks/>
          </p:cNvSpPr>
          <p:nvPr/>
        </p:nvSpPr>
        <p:spPr bwMode="auto">
          <a:xfrm>
            <a:off x="5040052" y="4149080"/>
            <a:ext cx="3528392" cy="720080"/>
          </a:xfrm>
          <a:prstGeom prst="rect">
            <a:avLst/>
          </a:prstGeom>
          <a:noFill/>
          <a:ln w="9525">
            <a:noFill/>
            <a:miter lim="800000"/>
            <a:headEnd/>
            <a:tailEnd/>
          </a:ln>
        </p:spPr>
        <p:txBody>
          <a:bodyPr/>
          <a:lstStyle/>
          <a:p>
            <a:pPr marL="342900" indent="-342900" algn="ctr" eaLnBrk="0" hangingPunct="0">
              <a:spcBef>
                <a:spcPct val="20000"/>
              </a:spcBef>
              <a:defRPr/>
            </a:pPr>
            <a:r>
              <a:rPr lang="ja-JP" altLang="en-US" sz="3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杉の木 </a:t>
            </a:r>
            <a:r>
              <a:rPr lang="en-US" altLang="ja-JP" sz="3200" u="sng" kern="0" dirty="0">
                <a:ln w="18415" cmpd="sng">
                  <a:solidFill>
                    <a:srgbClr val="FFFFFF"/>
                  </a:solidFill>
                  <a:prstDash val="solid"/>
                </a:ln>
                <a:solidFill>
                  <a:srgbClr val="FFFFFF"/>
                </a:solidFill>
                <a:effectLst>
                  <a:outerShdw blurRad="63500" dir="3600000" algn="tl" rotWithShape="0">
                    <a:srgbClr val="000000">
                      <a:alpha val="70000"/>
                    </a:srgbClr>
                  </a:outerShdw>
                </a:effectLst>
              </a:rPr>
              <a:t>106</a:t>
            </a:r>
            <a:r>
              <a:rPr lang="ja-JP" altLang="en-US" sz="3200" u="sng"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本分</a:t>
            </a:r>
          </a:p>
        </p:txBody>
      </p:sp>
      <p:sp>
        <p:nvSpPr>
          <p:cNvPr id="8" name="コンテンツ プレースホルダ 2"/>
          <p:cNvSpPr txBox="1">
            <a:spLocks/>
          </p:cNvSpPr>
          <p:nvPr/>
        </p:nvSpPr>
        <p:spPr bwMode="auto">
          <a:xfrm>
            <a:off x="863588" y="4077072"/>
            <a:ext cx="2844316" cy="1080120"/>
          </a:xfrm>
          <a:prstGeom prst="rect">
            <a:avLst/>
          </a:prstGeom>
          <a:noFill/>
          <a:ln w="9525">
            <a:noFill/>
            <a:miter lim="800000"/>
            <a:headEnd/>
            <a:tailEnd/>
          </a:ln>
        </p:spPr>
        <p:txBody>
          <a:bodyPr/>
          <a:lstStyle/>
          <a:p>
            <a:pPr algn="ctr">
              <a:defRPr/>
            </a:pPr>
            <a:r>
              <a:rPr lang="ja-JP" altLang="en-US" sz="3200"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サッカーボール</a:t>
            </a:r>
            <a:endParaRPr lang="en-US" altLang="ja-JP" sz="3200"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endParaRPr>
          </a:p>
          <a:p>
            <a:pPr algn="ctr">
              <a:defRPr/>
            </a:pPr>
            <a:r>
              <a:rPr lang="ja-JP" altLang="en-US" sz="3200" u="sng"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１４８</a:t>
            </a:r>
            <a:r>
              <a:rPr lang="en-US" altLang="ja-JP" sz="3200" u="sng"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a:t>
            </a:r>
            <a:r>
              <a:rPr lang="ja-JP" altLang="en-US" sz="3200" u="sng"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３２８個</a:t>
            </a:r>
            <a:endParaRPr lang="en-US" altLang="ja-JP" sz="3200" u="sng"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endParaRPr>
          </a:p>
        </p:txBody>
      </p:sp>
      <p:sp>
        <p:nvSpPr>
          <p:cNvPr id="10"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b="0"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S創英角ｺﾞｼｯｸUB" panose="020B0900000000000000" pitchFamily="50" charset="-128"/>
                <a:ea typeface="HGS創英角ｺﾞｼｯｸUB" panose="020B0900000000000000" pitchFamily="50" charset="-128"/>
              </a:rPr>
              <a:t>こんなにへらせたよ！</a:t>
            </a: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400" y="2697820"/>
            <a:ext cx="1332148" cy="1332148"/>
          </a:xfrm>
          <a:prstGeom prst="rect">
            <a:avLst/>
          </a:prstGeom>
        </p:spPr>
      </p:pic>
      <p:pic>
        <p:nvPicPr>
          <p:cNvPr id="4098" name="Picture 2" descr="C:\Users\とやま環境財団　柴田\Pictures\oka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532" y="5446541"/>
            <a:ext cx="1628111" cy="82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58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a:t>
            </a:r>
          </a:p>
        </p:txBody>
      </p:sp>
      <p:sp>
        <p:nvSpPr>
          <p:cNvPr id="4"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b="0"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S創英角ｺﾞｼｯｸUB" panose="020B0900000000000000" pitchFamily="50" charset="-128"/>
                <a:ea typeface="HGS創英角ｺﾞｼｯｸUB" panose="020B0900000000000000" pitchFamily="50" charset="-128"/>
              </a:rPr>
              <a:t>工夫したことや感想を聞かせて！</a:t>
            </a:r>
          </a:p>
        </p:txBody>
      </p:sp>
      <p:pic>
        <p:nvPicPr>
          <p:cNvPr id="3074" name="Picture 2" descr="C:\Users\とやま環境財団　柴田\Pictures\illust425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14" y="4450830"/>
            <a:ext cx="1800200" cy="2087582"/>
          </a:xfrm>
          <a:prstGeom prst="rect">
            <a:avLst/>
          </a:prstGeom>
          <a:noFill/>
          <a:extLst>
            <a:ext uri="{909E8E84-426E-40DD-AFC4-6F175D3DCCD1}">
              <a14:hiddenFill xmlns:a14="http://schemas.microsoft.com/office/drawing/2010/main">
                <a:solidFill>
                  <a:srgbClr val="FFFFFF"/>
                </a:solidFill>
              </a14:hiddenFill>
            </a:ext>
          </a:extLst>
        </p:spPr>
      </p:pic>
      <p:sp>
        <p:nvSpPr>
          <p:cNvPr id="6" name="思考の吹き出し: 雲形 5">
            <a:extLst>
              <a:ext uri="{FF2B5EF4-FFF2-40B4-BE49-F238E27FC236}">
                <a16:creationId xmlns:a16="http://schemas.microsoft.com/office/drawing/2014/main" id="{2F8FB3E7-B953-4850-BD20-68D07D8AEFF4}"/>
              </a:ext>
            </a:extLst>
          </p:cNvPr>
          <p:cNvSpPr/>
          <p:nvPr/>
        </p:nvSpPr>
        <p:spPr>
          <a:xfrm>
            <a:off x="251520" y="1692275"/>
            <a:ext cx="8748972" cy="2960861"/>
          </a:xfrm>
          <a:prstGeom prst="cloudCallout">
            <a:avLst>
              <a:gd name="adj1" fmla="val -26112"/>
              <a:gd name="adj2" fmla="val 6922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a:solidFill>
                  <a:schemeClr val="tx1"/>
                </a:solidFill>
                <a:latin typeface="HG丸ｺﾞｼｯｸM-PRO" panose="020F0600000000000000" pitchFamily="50" charset="-128"/>
                <a:ea typeface="HG丸ｺﾞｼｯｸM-PRO" panose="020F0600000000000000" pitchFamily="50" charset="-128"/>
              </a:rPr>
              <a:t>・こんなことが楽しかったよ！</a:t>
            </a:r>
            <a:endParaRPr kumimoji="1" lang="en-US" altLang="ja-JP" sz="30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3000" b="1" dirty="0">
                <a:solidFill>
                  <a:schemeClr val="tx1"/>
                </a:solidFill>
                <a:latin typeface="HG丸ｺﾞｼｯｸM-PRO" panose="020F0600000000000000" pitchFamily="50" charset="-128"/>
                <a:ea typeface="HG丸ｺﾞｼｯｸM-PRO" panose="020F0600000000000000" pitchFamily="50" charset="-128"/>
              </a:rPr>
              <a:t>・これが大変だった！！</a:t>
            </a:r>
            <a:endParaRPr kumimoji="1" lang="ja-JP" altLang="en-US" sz="3000"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99556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とやま環境財団　柴田\Pictures\earth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89791" y="4185084"/>
            <a:ext cx="2282009" cy="228200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131840" y="1952836"/>
            <a:ext cx="5724636" cy="1624484"/>
          </a:xfrm>
          <a:prstGeom prst="rect">
            <a:avLst/>
          </a:prstGeom>
          <a:noFill/>
        </p:spPr>
        <p:txBody>
          <a:bodyPr wrap="square" rtlCol="0">
            <a:spAutoFit/>
          </a:bodyPr>
          <a:lstStyle/>
          <a:p>
            <a:pPr>
              <a:lnSpc>
                <a:spcPct val="150000"/>
              </a:lnSpc>
            </a:pP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みんなのおかげで、</a:t>
            </a:r>
            <a:r>
              <a:rPr lang="ja-JP" altLang="en-US" sz="3600" kern="10" spc="-360" dirty="0" err="1">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ねつが</a:t>
            </a: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ちょっと下がったかも！</a:t>
            </a:r>
          </a:p>
        </p:txBody>
      </p:sp>
      <p:sp>
        <p:nvSpPr>
          <p:cNvPr id="7" name="テキスト ボックス 6"/>
          <p:cNvSpPr txBox="1"/>
          <p:nvPr/>
        </p:nvSpPr>
        <p:spPr>
          <a:xfrm>
            <a:off x="3167844" y="3969060"/>
            <a:ext cx="5724636" cy="2455480"/>
          </a:xfrm>
          <a:prstGeom prst="rect">
            <a:avLst/>
          </a:prstGeom>
          <a:noFill/>
        </p:spPr>
        <p:txBody>
          <a:bodyPr wrap="square" rtlCol="0">
            <a:spAutoFit/>
          </a:bodyPr>
          <a:lstStyle/>
          <a:p>
            <a:pPr>
              <a:lnSpc>
                <a:spcPct val="150000"/>
              </a:lnSpc>
            </a:pP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これからも、地球温</a:t>
            </a:r>
            <a:r>
              <a:rPr lang="ja-JP" altLang="en-US" sz="3600" kern="10" spc="-360" dirty="0" err="1">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だん化を</a:t>
            </a: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防ぐために、環境にやさしいとりくみをつづけよう！</a:t>
            </a:r>
          </a:p>
        </p:txBody>
      </p:sp>
    </p:spTree>
    <p:extLst>
      <p:ext uri="{BB962C8B-B14F-4D97-AF65-F5344CB8AC3E}">
        <p14:creationId xmlns:p14="http://schemas.microsoft.com/office/powerpoint/2010/main" val="1686477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457200" y="2492896"/>
            <a:ext cx="8229600" cy="1512168"/>
          </a:xfrm>
        </p:spPr>
        <p:txBody>
          <a:bodyPr>
            <a:normAutofit/>
          </a:bodyPr>
          <a:lstStyle/>
          <a:p>
            <a:pPr marL="0" indent="0" algn="ctr">
              <a:buNone/>
            </a:pPr>
            <a:r>
              <a:rPr kumimoji="1" lang="ja-JP" altLang="en-US" sz="6600" dirty="0"/>
              <a:t>お し ま い</a:t>
            </a:r>
          </a:p>
        </p:txBody>
      </p:sp>
      <p:sp>
        <p:nvSpPr>
          <p:cNvPr id="4" name="コンテンツ プレースホルダー 2"/>
          <p:cNvSpPr txBox="1">
            <a:spLocks/>
          </p:cNvSpPr>
          <p:nvPr/>
        </p:nvSpPr>
        <p:spPr>
          <a:xfrm>
            <a:off x="1115616" y="4257092"/>
            <a:ext cx="6912768"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marL="0" indent="0" algn="ctr">
              <a:buFontTx/>
              <a:buNone/>
            </a:pPr>
            <a:r>
              <a:rPr lang="ja-JP" altLang="en-US" sz="4000" dirty="0"/>
              <a:t>また会いましょう！</a:t>
            </a:r>
          </a:p>
        </p:txBody>
      </p:sp>
      <p:pic>
        <p:nvPicPr>
          <p:cNvPr id="5" name="Picture 3" descr="wave_pen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67844" y="5553236"/>
            <a:ext cx="2743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84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FF99"/>
            </a:gs>
            <a:gs pos="100000">
              <a:srgbClr val="33CCFF"/>
            </a:gs>
          </a:gsLst>
          <a:lin ang="16200000" scaled="1"/>
          <a:tileRect/>
        </a:gradFill>
        <a:effectLst/>
      </p:bgPr>
    </p:bg>
    <p:spTree>
      <p:nvGrpSpPr>
        <p:cNvPr id="1" name=""/>
        <p:cNvGrpSpPr/>
        <p:nvPr/>
      </p:nvGrpSpPr>
      <p:grpSpPr>
        <a:xfrm>
          <a:off x="0" y="0"/>
          <a:ext cx="0" cy="0"/>
          <a:chOff x="0" y="0"/>
          <a:chExt cx="0" cy="0"/>
        </a:xfrm>
      </p:grpSpPr>
      <p:sp>
        <p:nvSpPr>
          <p:cNvPr id="11" name="角丸四角形吹き出し 10"/>
          <p:cNvSpPr/>
          <p:nvPr/>
        </p:nvSpPr>
        <p:spPr>
          <a:xfrm>
            <a:off x="395536" y="476672"/>
            <a:ext cx="6444716" cy="5043431"/>
          </a:xfrm>
          <a:prstGeom prst="wedgeRoundRectCallout">
            <a:avLst>
              <a:gd name="adj1" fmla="val 45939"/>
              <a:gd name="adj2" fmla="val 5895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809582" y="789946"/>
            <a:ext cx="5850650" cy="3970318"/>
          </a:xfrm>
          <a:prstGeom prst="rect">
            <a:avLst/>
          </a:prstGeom>
          <a:noFill/>
        </p:spPr>
        <p:txBody>
          <a:bodyPr wrap="square" rtlCol="0">
            <a:spAutoFit/>
          </a:bodyPr>
          <a:lstStyle/>
          <a:p>
            <a:pPr>
              <a:lnSpc>
                <a:spcPct val="150000"/>
              </a:lnSpc>
            </a:pPr>
            <a:r>
              <a:rPr lang="ja-JP" altLang="en-US" sz="2800" b="1" dirty="0"/>
              <a:t>○○小学校４年生のみんな、ひさしぶり！！</a:t>
            </a:r>
            <a:endParaRPr lang="en-US" altLang="ja-JP" sz="2800" b="1" dirty="0"/>
          </a:p>
          <a:p>
            <a:pPr>
              <a:lnSpc>
                <a:spcPct val="150000"/>
              </a:lnSpc>
            </a:pPr>
            <a:r>
              <a:rPr lang="ja-JP" altLang="en-US" sz="2800" b="1" dirty="0"/>
              <a:t>地球温</a:t>
            </a:r>
            <a:r>
              <a:rPr lang="ja-JP" altLang="en-US" sz="2800" b="1" dirty="0" err="1"/>
              <a:t>だん化ぼう止</a:t>
            </a:r>
            <a:r>
              <a:rPr lang="ja-JP" altLang="en-US" sz="2800" b="1" dirty="0"/>
              <a:t>活動すい進員の○○です。</a:t>
            </a:r>
            <a:endParaRPr lang="en-US" altLang="ja-JP" sz="2800" b="1" dirty="0"/>
          </a:p>
          <a:p>
            <a:pPr>
              <a:lnSpc>
                <a:spcPct val="150000"/>
              </a:lnSpc>
            </a:pPr>
            <a:r>
              <a:rPr lang="ja-JP" altLang="en-US" sz="2800" b="1" dirty="0"/>
              <a:t>みんな、チャレンジ１０のとりくみは楽しくできたかな？</a:t>
            </a:r>
          </a:p>
        </p:txBody>
      </p:sp>
      <p:pic>
        <p:nvPicPr>
          <p:cNvPr id="7" name="図 6">
            <a:extLst>
              <a:ext uri="{FF2B5EF4-FFF2-40B4-BE49-F238E27FC236}">
                <a16:creationId xmlns:a16="http://schemas.microsoft.com/office/drawing/2014/main" id="{6119B74A-B5C2-4947-BD4A-F5D5ECF51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196" y="2816932"/>
            <a:ext cx="3067104" cy="4166734"/>
          </a:xfrm>
          <a:prstGeom prst="rect">
            <a:avLst/>
          </a:prstGeom>
        </p:spPr>
      </p:pic>
    </p:spTree>
    <p:extLst>
      <p:ext uri="{BB962C8B-B14F-4D97-AF65-F5344CB8AC3E}">
        <p14:creationId xmlns:p14="http://schemas.microsoft.com/office/powerpoint/2010/main" val="195668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pc="300" dirty="0"/>
              <a:t>勉強すること</a:t>
            </a:r>
            <a:endParaRPr kumimoji="1" lang="ja-JP" altLang="en-US" spc="300" dirty="0"/>
          </a:p>
        </p:txBody>
      </p:sp>
      <p:sp>
        <p:nvSpPr>
          <p:cNvPr id="3" name="コンテンツ プレースホルダー 2"/>
          <p:cNvSpPr>
            <a:spLocks noGrp="1"/>
          </p:cNvSpPr>
          <p:nvPr>
            <p:ph idx="1"/>
          </p:nvPr>
        </p:nvSpPr>
        <p:spPr>
          <a:xfrm>
            <a:off x="1007604" y="1520788"/>
            <a:ext cx="6948772" cy="900100"/>
          </a:xfrm>
        </p:spPr>
        <p:txBody>
          <a:bodyPr>
            <a:normAutofit/>
          </a:bodyPr>
          <a:lstStyle/>
          <a:p>
            <a:pPr>
              <a:lnSpc>
                <a:spcPct val="150000"/>
              </a:lnSpc>
            </a:pPr>
            <a:r>
              <a:rPr lang="ja-JP" altLang="en-US" sz="3000" dirty="0"/>
              <a:t>地球温だん化についてのふりかえり</a:t>
            </a:r>
            <a:endParaRPr lang="en-US" altLang="ja-JP" sz="3000" dirty="0"/>
          </a:p>
        </p:txBody>
      </p:sp>
      <p:sp>
        <p:nvSpPr>
          <p:cNvPr id="4" name="コンテンツ プレースホルダー 2"/>
          <p:cNvSpPr txBox="1">
            <a:spLocks/>
          </p:cNvSpPr>
          <p:nvPr/>
        </p:nvSpPr>
        <p:spPr>
          <a:xfrm>
            <a:off x="1007604" y="5193196"/>
            <a:ext cx="6480720" cy="8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（外に出てみよう！）</a:t>
            </a:r>
            <a:endParaRPr lang="en-US" altLang="ja-JP" sz="3000" dirty="0"/>
          </a:p>
        </p:txBody>
      </p:sp>
      <p:sp>
        <p:nvSpPr>
          <p:cNvPr id="5" name="コンテンツ プレースホルダー 2"/>
          <p:cNvSpPr txBox="1">
            <a:spLocks/>
          </p:cNvSpPr>
          <p:nvPr/>
        </p:nvSpPr>
        <p:spPr>
          <a:xfrm>
            <a:off x="1007604" y="3356992"/>
            <a:ext cx="7128792"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（電気を起こしてみよう！）</a:t>
            </a:r>
            <a:endParaRPr lang="en-US" altLang="ja-JP" sz="3000" dirty="0"/>
          </a:p>
        </p:txBody>
      </p:sp>
      <p:sp>
        <p:nvSpPr>
          <p:cNvPr id="6" name="コンテンツ プレースホルダー 2"/>
          <p:cNvSpPr txBox="1">
            <a:spLocks/>
          </p:cNvSpPr>
          <p:nvPr/>
        </p:nvSpPr>
        <p:spPr>
          <a:xfrm>
            <a:off x="1007604" y="4257092"/>
            <a:ext cx="7344816"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a:t>
            </a:r>
            <a:r>
              <a:rPr lang="en-US" altLang="ja-JP" sz="3000" dirty="0"/>
              <a:t>DVD</a:t>
            </a:r>
            <a:r>
              <a:rPr lang="ja-JP" altLang="en-US" sz="3000" dirty="0"/>
              <a:t>を見て考えよう！）</a:t>
            </a:r>
            <a:endParaRPr lang="en-US" altLang="ja-JP" sz="3000" dirty="0"/>
          </a:p>
        </p:txBody>
      </p:sp>
      <p:sp>
        <p:nvSpPr>
          <p:cNvPr id="7" name="コンテンツ プレースホルダー 2"/>
          <p:cNvSpPr txBox="1">
            <a:spLocks/>
          </p:cNvSpPr>
          <p:nvPr/>
        </p:nvSpPr>
        <p:spPr>
          <a:xfrm>
            <a:off x="1007604" y="2420888"/>
            <a:ext cx="7344816"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チャレンジ１０のとりくみ結果</a:t>
            </a:r>
            <a:endParaRPr lang="en-US" altLang="ja-JP" sz="3000" dirty="0"/>
          </a:p>
        </p:txBody>
      </p:sp>
    </p:spTree>
    <p:extLst>
      <p:ext uri="{BB962C8B-B14F-4D97-AF65-F5344CB8AC3E}">
        <p14:creationId xmlns:p14="http://schemas.microsoft.com/office/powerpoint/2010/main" val="289802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5666" y="404664"/>
            <a:ext cx="8675677" cy="923330"/>
          </a:xfrm>
          <a:prstGeom prst="rect">
            <a:avLst/>
          </a:prstGeom>
          <a:noFill/>
        </p:spPr>
        <p:txBody>
          <a:bodyPr wrap="square" rtlCol="0">
            <a:spAutoFit/>
          </a:bodyPr>
          <a:lstStyle/>
          <a:p>
            <a:pPr algn="ctr"/>
            <a:r>
              <a:rPr lang="ja-JP" altLang="en-US" sz="5400" dirty="0">
                <a:solidFill>
                  <a:prstClr val="black"/>
                </a:solidFill>
                <a:latin typeface="HGP創英角ｺﾞｼｯｸUB" panose="020B0900000000000000" pitchFamily="50" charset="-128"/>
                <a:ea typeface="HGP創英角ｺﾞｼｯｸUB" panose="020B0900000000000000" pitchFamily="50" charset="-128"/>
              </a:rPr>
              <a:t>地球温暖化ってなんだろう？</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5262" y="2191032"/>
            <a:ext cx="4356484"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2483768" y="219998"/>
            <a:ext cx="900100" cy="369332"/>
          </a:xfrm>
          <a:prstGeom prst="rect">
            <a:avLst/>
          </a:prstGeom>
          <a:noFill/>
        </p:spPr>
        <p:txBody>
          <a:bodyPr wrap="square" rtlCol="0">
            <a:spAutoFit/>
          </a:bodyPr>
          <a:lstStyle/>
          <a:p>
            <a:r>
              <a:rPr kumimoji="1" lang="ja-JP" altLang="en-US" dirty="0"/>
              <a:t>だん</a:t>
            </a:r>
          </a:p>
        </p:txBody>
      </p:sp>
      <p:sp>
        <p:nvSpPr>
          <p:cNvPr id="6" name="円/楕円 5"/>
          <p:cNvSpPr/>
          <p:nvPr/>
        </p:nvSpPr>
        <p:spPr>
          <a:xfrm>
            <a:off x="1603174" y="1327994"/>
            <a:ext cx="5940660" cy="50836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2812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952"/>
            <a:ext cx="9144000" cy="1682756"/>
          </a:xfrm>
          <a:solidFill>
            <a:schemeClr val="accent2">
              <a:lumMod val="60000"/>
              <a:lumOff val="40000"/>
            </a:schemeClr>
          </a:solidFill>
        </p:spPr>
        <p:txBody>
          <a:bodyPr/>
          <a:lstStyle/>
          <a:p>
            <a:pPr algn="l"/>
            <a:r>
              <a:rPr kumimoji="1" lang="ja-JP" altLang="en-US" sz="2400" dirty="0"/>
              <a:t>　　　　　　 　　　だん</a:t>
            </a:r>
            <a:br>
              <a:rPr kumimoji="1" lang="en-US" altLang="ja-JP" sz="2400" dirty="0"/>
            </a:br>
            <a:r>
              <a:rPr kumimoji="1" lang="ja-JP" altLang="en-US" sz="2400" dirty="0"/>
              <a:t>　　　　</a:t>
            </a:r>
            <a:r>
              <a:rPr kumimoji="1" lang="ja-JP" altLang="en-US" dirty="0"/>
              <a:t>地球温暖化って何だろう？</a:t>
            </a:r>
          </a:p>
        </p:txBody>
      </p:sp>
      <p:sp>
        <p:nvSpPr>
          <p:cNvPr id="4" name="テキスト ボックス 3"/>
          <p:cNvSpPr txBox="1"/>
          <p:nvPr/>
        </p:nvSpPr>
        <p:spPr>
          <a:xfrm>
            <a:off x="215516" y="2401684"/>
            <a:ext cx="5832394" cy="1534074"/>
          </a:xfrm>
          <a:prstGeom prst="rect">
            <a:avLst/>
          </a:prstGeom>
          <a:noFill/>
        </p:spPr>
        <p:txBody>
          <a:bodyPr wrap="square" rtlCol="0">
            <a:spAutoFit/>
          </a:bodyPr>
          <a:lstStyle/>
          <a:p>
            <a:pPr>
              <a:lnSpc>
                <a:spcPts val="6000"/>
              </a:lnSpc>
            </a:pPr>
            <a:r>
              <a:rPr kumimoji="1" lang="ja-JP" altLang="en-US" sz="4400" dirty="0">
                <a:latin typeface="HGP創英角ｺﾞｼｯｸUB" panose="020B0900000000000000" pitchFamily="50" charset="-128"/>
                <a:ea typeface="HGP創英角ｺﾞｼｯｸUB" panose="020B0900000000000000" pitchFamily="50" charset="-128"/>
              </a:rPr>
              <a:t>地球がだんだん</a:t>
            </a:r>
            <a:endParaRPr kumimoji="1" lang="en-US" altLang="ja-JP" sz="4400" dirty="0">
              <a:latin typeface="HGP創英角ｺﾞｼｯｸUB" panose="020B0900000000000000" pitchFamily="50" charset="-128"/>
              <a:ea typeface="HGP創英角ｺﾞｼｯｸUB" panose="020B0900000000000000" pitchFamily="50" charset="-128"/>
            </a:endParaRPr>
          </a:p>
          <a:p>
            <a:pPr>
              <a:lnSpc>
                <a:spcPts val="6000"/>
              </a:lnSpc>
            </a:pPr>
            <a:r>
              <a:rPr kumimoji="1" lang="ja-JP" altLang="en-US" sz="4400" dirty="0">
                <a:solidFill>
                  <a:srgbClr val="FF0000"/>
                </a:solidFill>
                <a:latin typeface="HGP創英角ｺﾞｼｯｸUB" panose="020B0900000000000000" pitchFamily="50" charset="-128"/>
                <a:ea typeface="HGP創英角ｺﾞｼｯｸUB" panose="020B0900000000000000" pitchFamily="50" charset="-128"/>
              </a:rPr>
              <a:t>あたたかくなっていく</a:t>
            </a:r>
            <a:r>
              <a:rPr kumimoji="1" lang="ja-JP" altLang="en-US" sz="4400" dirty="0">
                <a:latin typeface="HGP創英角ｺﾞｼｯｸUB" panose="020B0900000000000000" pitchFamily="50" charset="-128"/>
                <a:ea typeface="HGP創英角ｺﾞｼｯｸUB" panose="020B0900000000000000" pitchFamily="50" charset="-128"/>
              </a:rPr>
              <a:t>こと</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609" y="3602442"/>
            <a:ext cx="3106887" cy="256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15516" y="4281089"/>
            <a:ext cx="6223102" cy="769441"/>
          </a:xfrm>
          <a:prstGeom prst="rect">
            <a:avLst/>
          </a:prstGeom>
          <a:noFill/>
        </p:spPr>
        <p:txBody>
          <a:bodyPr wrap="square" rtlCol="0">
            <a:spAutoFit/>
          </a:bodyPr>
          <a:lstStyle/>
          <a:p>
            <a:r>
              <a:rPr kumimoji="1" lang="ja-JP" altLang="en-US" sz="4400" dirty="0">
                <a:latin typeface="HGP創英角ｺﾞｼｯｸUB" panose="020B0900000000000000" pitchFamily="50" charset="-128"/>
                <a:ea typeface="HGP創英角ｺﾞｼｯｸUB" panose="020B0900000000000000" pitchFamily="50" charset="-128"/>
              </a:rPr>
              <a:t>地球が</a:t>
            </a:r>
            <a:r>
              <a:rPr kumimoji="1" lang="ja-JP" altLang="en-US" sz="4400" dirty="0" err="1">
                <a:solidFill>
                  <a:srgbClr val="FF0000"/>
                </a:solidFill>
                <a:latin typeface="HGP創英角ｺﾞｼｯｸUB" panose="020B0900000000000000" pitchFamily="50" charset="-128"/>
                <a:ea typeface="HGP創英角ｺﾞｼｯｸUB" panose="020B0900000000000000" pitchFamily="50" charset="-128"/>
              </a:rPr>
              <a:t>ねつ</a:t>
            </a:r>
            <a:r>
              <a:rPr kumimoji="1" lang="ja-JP" altLang="en-US" sz="4400" dirty="0" err="1">
                <a:latin typeface="HGP創英角ｺﾞｼｯｸUB" panose="020B0900000000000000" pitchFamily="50" charset="-128"/>
                <a:ea typeface="HGP創英角ｺﾞｼｯｸUB" panose="020B0900000000000000" pitchFamily="50" charset="-128"/>
              </a:rPr>
              <a:t>を</a:t>
            </a:r>
            <a:r>
              <a:rPr kumimoji="1" lang="ja-JP" altLang="en-US" sz="4400" dirty="0">
                <a:latin typeface="HGP創英角ｺﾞｼｯｸUB" panose="020B0900000000000000" pitchFamily="50" charset="-128"/>
                <a:ea typeface="HGP創英角ｺﾞｼｯｸUB" panose="020B0900000000000000" pitchFamily="50" charset="-128"/>
              </a:rPr>
              <a:t>だしている</a:t>
            </a:r>
          </a:p>
        </p:txBody>
      </p:sp>
    </p:spTree>
    <p:extLst>
      <p:ext uri="{BB962C8B-B14F-4D97-AF65-F5344CB8AC3E}">
        <p14:creationId xmlns:p14="http://schemas.microsoft.com/office/powerpoint/2010/main" val="222727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円/楕円 19"/>
          <p:cNvSpPr/>
          <p:nvPr/>
        </p:nvSpPr>
        <p:spPr>
          <a:xfrm>
            <a:off x="2591780" y="2765176"/>
            <a:ext cx="3604248" cy="3724164"/>
          </a:xfrm>
          <a:prstGeom prst="ellipse">
            <a:avLst/>
          </a:prstGeom>
          <a:solidFill>
            <a:schemeClr val="bg2">
              <a:lumMod val="75000"/>
            </a:schemeClr>
          </a:solidFill>
          <a:ln>
            <a:noFill/>
          </a:ln>
        </p:spPr>
        <p:txBody>
          <a:bodyPr wrap="none" anchor="ctr"/>
          <a:lstStyle/>
          <a:p>
            <a:pP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sp>
        <p:nvSpPr>
          <p:cNvPr id="2" name="タイトル 1"/>
          <p:cNvSpPr>
            <a:spLocks noGrp="1"/>
          </p:cNvSpPr>
          <p:nvPr>
            <p:ph type="title"/>
          </p:nvPr>
        </p:nvSpPr>
        <p:spPr>
          <a:xfrm>
            <a:off x="0" y="3794"/>
            <a:ext cx="9144000" cy="1404156"/>
          </a:xfrm>
          <a:solidFill>
            <a:schemeClr val="accent2">
              <a:lumMod val="60000"/>
              <a:lumOff val="40000"/>
            </a:schemeClr>
          </a:solidFill>
        </p:spPr>
        <p:txBody>
          <a:bodyPr/>
          <a:lstStyle/>
          <a:p>
            <a:pPr algn="l"/>
            <a:r>
              <a:rPr kumimoji="1" lang="ja-JP" altLang="en-US" sz="2400" dirty="0"/>
              <a:t>　              　　　　　だん</a:t>
            </a:r>
            <a:br>
              <a:rPr kumimoji="1" lang="en-US" altLang="ja-JP" sz="2400" dirty="0"/>
            </a:br>
            <a:r>
              <a:rPr kumimoji="1" lang="ja-JP" altLang="en-US" sz="2400" dirty="0"/>
              <a:t>　　　　　　</a:t>
            </a:r>
            <a:r>
              <a:rPr kumimoji="1" lang="ja-JP" altLang="en-US" sz="4000" dirty="0"/>
              <a:t>地球温暖化のしくみ</a:t>
            </a:r>
          </a:p>
        </p:txBody>
      </p:sp>
      <p:sp>
        <p:nvSpPr>
          <p:cNvPr id="11" name="AutoShape 8"/>
          <p:cNvSpPr>
            <a:spLocks noChangeArrowheads="1"/>
          </p:cNvSpPr>
          <p:nvPr/>
        </p:nvSpPr>
        <p:spPr bwMode="auto">
          <a:xfrm rot="20475005">
            <a:off x="5335787" y="2623415"/>
            <a:ext cx="2272455" cy="1154105"/>
          </a:xfrm>
          <a:prstGeom prst="leftArrow">
            <a:avLst>
              <a:gd name="adj1" fmla="val 32056"/>
              <a:gd name="adj2" fmla="val 28655"/>
            </a:avLst>
          </a:prstGeom>
          <a:gradFill rotWithShape="0">
            <a:gsLst>
              <a:gs pos="0">
                <a:srgbClr val="FF0000"/>
              </a:gs>
              <a:gs pos="100000">
                <a:srgbClr val="FFCC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1800">
              <a:latin typeface="Arial" pitchFamily="34" charset="0"/>
            </a:endParaRPr>
          </a:p>
        </p:txBody>
      </p:sp>
      <p:sp>
        <p:nvSpPr>
          <p:cNvPr id="12" name="Text Box 12"/>
          <p:cNvSpPr txBox="1">
            <a:spLocks noChangeArrowheads="1"/>
          </p:cNvSpPr>
          <p:nvPr/>
        </p:nvSpPr>
        <p:spPr bwMode="auto">
          <a:xfrm rot="20597925">
            <a:off x="6168966" y="2988635"/>
            <a:ext cx="722967" cy="30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太陽光</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291" y="1670594"/>
            <a:ext cx="1586487" cy="1586487"/>
          </a:xfrm>
          <a:prstGeom prst="rect">
            <a:avLst/>
          </a:prstGeom>
        </p:spPr>
      </p:pic>
      <p:sp>
        <p:nvSpPr>
          <p:cNvPr id="15" name="AutoShape 10"/>
          <p:cNvSpPr>
            <a:spLocks noChangeArrowheads="1"/>
          </p:cNvSpPr>
          <p:nvPr/>
        </p:nvSpPr>
        <p:spPr bwMode="auto">
          <a:xfrm rot="2157028" flipH="1">
            <a:off x="4448745" y="2706576"/>
            <a:ext cx="907298" cy="11010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16" name="Line 11"/>
          <p:cNvSpPr>
            <a:spLocks noChangeShapeType="1"/>
          </p:cNvSpPr>
          <p:nvPr/>
        </p:nvSpPr>
        <p:spPr bwMode="auto">
          <a:xfrm flipV="1">
            <a:off x="5218730" y="2451816"/>
            <a:ext cx="577406" cy="1023055"/>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 name="Text Box 12"/>
          <p:cNvSpPr txBox="1">
            <a:spLocks noChangeArrowheads="1"/>
          </p:cNvSpPr>
          <p:nvPr/>
        </p:nvSpPr>
        <p:spPr bwMode="auto">
          <a:xfrm>
            <a:off x="4969004" y="2773342"/>
            <a:ext cx="364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熱</a:t>
            </a:r>
          </a:p>
        </p:txBody>
      </p:sp>
      <p:sp>
        <p:nvSpPr>
          <p:cNvPr id="25" name="テキスト ボックス 24"/>
          <p:cNvSpPr txBox="1"/>
          <p:nvPr/>
        </p:nvSpPr>
        <p:spPr>
          <a:xfrm>
            <a:off x="383462" y="2681009"/>
            <a:ext cx="3454665" cy="400110"/>
          </a:xfrm>
          <a:prstGeom prst="rect">
            <a:avLst/>
          </a:prstGeom>
          <a:noFill/>
        </p:spPr>
        <p:txBody>
          <a:bodyPr wrap="square" rtlCol="0">
            <a:spAutoFit/>
          </a:bodyPr>
          <a:lstStyle/>
          <a:p>
            <a:r>
              <a:rPr kumimoji="1" lang="ja-JP" altLang="en-US" sz="2000" dirty="0">
                <a:solidFill>
                  <a:schemeClr val="bg1"/>
                </a:solidFill>
              </a:rPr>
              <a:t>地球をあたためるガス</a:t>
            </a:r>
          </a:p>
        </p:txBody>
      </p:sp>
      <p:grpSp>
        <p:nvGrpSpPr>
          <p:cNvPr id="1024" name="グループ化 1023"/>
          <p:cNvGrpSpPr/>
          <p:nvPr/>
        </p:nvGrpSpPr>
        <p:grpSpPr>
          <a:xfrm>
            <a:off x="2575702" y="2852016"/>
            <a:ext cx="3564396" cy="3659545"/>
            <a:chOff x="2575702" y="2852016"/>
            <a:chExt cx="3564396" cy="3659545"/>
          </a:xfrm>
        </p:grpSpPr>
        <p:pic>
          <p:nvPicPr>
            <p:cNvPr id="3" name="図 2"/>
            <p:cNvPicPr>
              <a:picLocks noChangeAspect="1"/>
            </p:cNvPicPr>
            <p:nvPr/>
          </p:nvPicPr>
          <p:blipFill>
            <a:blip r:embed="rId4">
              <a:extLst>
                <a:ext uri="{BEBA8EAE-BF5A-486C-A8C5-ECC9F3942E4B}">
                  <a14:imgProps xmlns:a14="http://schemas.microsoft.com/office/drawing/2010/main">
                    <a14:imgLayer r:embed="rId5">
                      <a14:imgEffect>
                        <a14:backgroundRemoval t="6600" b="94400" l="4723" r="94867"/>
                      </a14:imgEffect>
                    </a14:imgLayer>
                  </a14:imgProps>
                </a:ext>
                <a:ext uri="{28A0092B-C50C-407E-A947-70E740481C1C}">
                  <a14:useLocalDpi xmlns:a14="http://schemas.microsoft.com/office/drawing/2010/main" val="0"/>
                </a:ext>
              </a:extLst>
            </a:blip>
            <a:stretch>
              <a:fillRect/>
            </a:stretch>
          </p:blipFill>
          <p:spPr>
            <a:xfrm>
              <a:off x="2575702" y="2852016"/>
              <a:ext cx="3564396" cy="3659545"/>
            </a:xfrm>
            <a:prstGeom prst="rect">
              <a:avLst/>
            </a:prstGeom>
          </p:spPr>
        </p:pic>
        <p:sp>
          <p:nvSpPr>
            <p:cNvPr id="29" name="円/楕円 28"/>
            <p:cNvSpPr/>
            <p:nvPr/>
          </p:nvSpPr>
          <p:spPr>
            <a:xfrm>
              <a:off x="3591590" y="3919086"/>
              <a:ext cx="331749" cy="502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637255" y="3919086"/>
              <a:ext cx="331749" cy="502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ローチャート : 組合せ 30"/>
            <p:cNvSpPr/>
            <p:nvPr/>
          </p:nvSpPr>
          <p:spPr>
            <a:xfrm>
              <a:off x="3851920" y="4797152"/>
              <a:ext cx="879790" cy="720080"/>
            </a:xfrm>
            <a:prstGeom prst="flowChartMerg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98BA74B5-7485-4377-9319-880C459E5184}"/>
              </a:ext>
            </a:extLst>
          </p:cNvPr>
          <p:cNvGrpSpPr/>
          <p:nvPr/>
        </p:nvGrpSpPr>
        <p:grpSpPr>
          <a:xfrm>
            <a:off x="302799" y="3491716"/>
            <a:ext cx="1852400" cy="1156278"/>
            <a:chOff x="302799" y="3491716"/>
            <a:chExt cx="1852400" cy="1156278"/>
          </a:xfrm>
        </p:grpSpPr>
        <p:sp>
          <p:nvSpPr>
            <p:cNvPr id="1025" name="テキスト ボックス 1024"/>
            <p:cNvSpPr txBox="1"/>
            <p:nvPr/>
          </p:nvSpPr>
          <p:spPr>
            <a:xfrm>
              <a:off x="302799" y="3724664"/>
              <a:ext cx="1852400" cy="923330"/>
            </a:xfrm>
            <a:prstGeom prst="rect">
              <a:avLst/>
            </a:prstGeom>
            <a:noFill/>
          </p:spPr>
          <p:txBody>
            <a:bodyPr wrap="square" rtlCol="0">
              <a:spAutoFit/>
            </a:bodyPr>
            <a:lstStyle/>
            <a:p>
              <a:r>
                <a:rPr kumimoji="1" lang="en-US" altLang="ja-JP" sz="5400" dirty="0">
                  <a:solidFill>
                    <a:srgbClr val="FF0000"/>
                  </a:solidFill>
                  <a:latin typeface="HGP創英角ｺﾞｼｯｸUB" panose="020B0900000000000000" pitchFamily="50" charset="-128"/>
                  <a:ea typeface="HGP創英角ｺﾞｼｯｸUB" panose="020B0900000000000000" pitchFamily="50" charset="-128"/>
                </a:rPr>
                <a:t>14</a:t>
              </a:r>
              <a:r>
                <a:rPr kumimoji="1" lang="ja-JP" altLang="en-US" sz="5400" dirty="0">
                  <a:solidFill>
                    <a:srgbClr val="FF0000"/>
                  </a:solidFill>
                  <a:latin typeface="HGP創英角ｺﾞｼｯｸUB" panose="020B0900000000000000" pitchFamily="50" charset="-128"/>
                  <a:ea typeface="HGP創英角ｺﾞｼｯｸUB" panose="020B0900000000000000" pitchFamily="50" charset="-128"/>
                </a:rPr>
                <a:t>度</a:t>
              </a:r>
            </a:p>
          </p:txBody>
        </p:sp>
        <p:sp>
          <p:nvSpPr>
            <p:cNvPr id="4" name="テキスト ボックス 3"/>
            <p:cNvSpPr txBox="1"/>
            <p:nvPr/>
          </p:nvSpPr>
          <p:spPr>
            <a:xfrm>
              <a:off x="1394799" y="3491716"/>
              <a:ext cx="440897" cy="369332"/>
            </a:xfrm>
            <a:prstGeom prst="rect">
              <a:avLst/>
            </a:prstGeom>
            <a:noFill/>
          </p:spPr>
          <p:txBody>
            <a:bodyPr wrap="square" rtlCol="0">
              <a:spAutoFit/>
            </a:bodyPr>
            <a:lstStyle/>
            <a:p>
              <a:r>
                <a:rPr kumimoji="1" lang="ja-JP" altLang="en-US" b="1" dirty="0">
                  <a:solidFill>
                    <a:srgbClr val="FF0000"/>
                  </a:solidFill>
                </a:rPr>
                <a:t>ど</a:t>
              </a:r>
            </a:p>
          </p:txBody>
        </p:sp>
      </p:grpSp>
      <p:grpSp>
        <p:nvGrpSpPr>
          <p:cNvPr id="6" name="グループ化 5">
            <a:extLst>
              <a:ext uri="{FF2B5EF4-FFF2-40B4-BE49-F238E27FC236}">
                <a16:creationId xmlns:a16="http://schemas.microsoft.com/office/drawing/2014/main" id="{FCC1BFB4-DA9F-418E-B3ED-FA2753CB67CF}"/>
              </a:ext>
            </a:extLst>
          </p:cNvPr>
          <p:cNvGrpSpPr/>
          <p:nvPr/>
        </p:nvGrpSpPr>
        <p:grpSpPr>
          <a:xfrm>
            <a:off x="6620915" y="4931876"/>
            <a:ext cx="2225029" cy="1065551"/>
            <a:chOff x="6620915" y="4931876"/>
            <a:chExt cx="2225029" cy="1065551"/>
          </a:xfrm>
        </p:grpSpPr>
        <p:sp>
          <p:nvSpPr>
            <p:cNvPr id="35" name="テキスト ボックス 34"/>
            <p:cNvSpPr txBox="1"/>
            <p:nvPr/>
          </p:nvSpPr>
          <p:spPr>
            <a:xfrm>
              <a:off x="6620915" y="5166430"/>
              <a:ext cx="2225029" cy="830997"/>
            </a:xfrm>
            <a:prstGeom prst="rect">
              <a:avLst/>
            </a:prstGeom>
            <a:noFill/>
          </p:spPr>
          <p:txBody>
            <a:bodyPr wrap="square" rtlCol="0">
              <a:spAutoFit/>
            </a:bodyPr>
            <a:lstStyle/>
            <a:p>
              <a:r>
                <a:rPr kumimoji="1" lang="ja-JP" altLang="en-US" sz="4800" dirty="0" err="1">
                  <a:solidFill>
                    <a:schemeClr val="tx2">
                      <a:lumMod val="40000"/>
                      <a:lumOff val="60000"/>
                    </a:schemeClr>
                  </a:solidFill>
                  <a:latin typeface="HGP創英角ｺﾞｼｯｸUB" panose="020B0900000000000000" pitchFamily="50" charset="-128"/>
                  <a:ea typeface="HGP創英角ｺﾞｼｯｸUB" panose="020B0900000000000000" pitchFamily="50" charset="-128"/>
                </a:rPr>
                <a:t>ー</a:t>
              </a:r>
              <a:r>
                <a:rPr kumimoji="1" lang="ja-JP" altLang="en-US" sz="4800" dirty="0">
                  <a:solidFill>
                    <a:schemeClr val="tx2">
                      <a:lumMod val="40000"/>
                      <a:lumOff val="60000"/>
                    </a:schemeClr>
                  </a:solidFill>
                  <a:latin typeface="HGP創英角ｺﾞｼｯｸUB" panose="020B0900000000000000" pitchFamily="50" charset="-128"/>
                  <a:ea typeface="HGP創英角ｺﾞｼｯｸUB" panose="020B0900000000000000" pitchFamily="50" charset="-128"/>
                </a:rPr>
                <a:t>１９度</a:t>
              </a:r>
            </a:p>
          </p:txBody>
        </p:sp>
        <p:sp>
          <p:nvSpPr>
            <p:cNvPr id="19" name="テキスト ボックス 18"/>
            <p:cNvSpPr txBox="1"/>
            <p:nvPr/>
          </p:nvSpPr>
          <p:spPr>
            <a:xfrm>
              <a:off x="8232921" y="4931876"/>
              <a:ext cx="440897" cy="369332"/>
            </a:xfrm>
            <a:prstGeom prst="rect">
              <a:avLst/>
            </a:prstGeom>
            <a:noFill/>
          </p:spPr>
          <p:txBody>
            <a:bodyPr wrap="square" rtlCol="0">
              <a:spAutoFit/>
            </a:bodyPr>
            <a:lstStyle/>
            <a:p>
              <a:r>
                <a:rPr kumimoji="1" lang="ja-JP" altLang="en-US" b="1" dirty="0">
                  <a:solidFill>
                    <a:schemeClr val="tx2">
                      <a:lumMod val="60000"/>
                      <a:lumOff val="40000"/>
                    </a:schemeClr>
                  </a:solidFill>
                </a:rPr>
                <a:t>ど</a:t>
              </a:r>
            </a:p>
          </p:txBody>
        </p:sp>
      </p:grpSp>
    </p:spTree>
    <p:extLst>
      <p:ext uri="{BB962C8B-B14F-4D97-AF65-F5344CB8AC3E}">
        <p14:creationId xmlns:p14="http://schemas.microsoft.com/office/powerpoint/2010/main" val="372062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円/楕円 19"/>
          <p:cNvSpPr/>
          <p:nvPr/>
        </p:nvSpPr>
        <p:spPr>
          <a:xfrm>
            <a:off x="2211931" y="2261338"/>
            <a:ext cx="4708869" cy="4582834"/>
          </a:xfrm>
          <a:prstGeom prst="ellipse">
            <a:avLst/>
          </a:prstGeom>
          <a:solidFill>
            <a:schemeClr val="bg2">
              <a:lumMod val="75000"/>
            </a:schemeClr>
          </a:solidFill>
          <a:ln>
            <a:noFill/>
          </a:ln>
        </p:spPr>
        <p:txBody>
          <a:bodyPr wrap="none" anchor="ctr"/>
          <a:lstStyle/>
          <a:p>
            <a:pP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sp>
        <p:nvSpPr>
          <p:cNvPr id="2" name="タイトル 1"/>
          <p:cNvSpPr>
            <a:spLocks noGrp="1"/>
          </p:cNvSpPr>
          <p:nvPr>
            <p:ph type="title"/>
          </p:nvPr>
        </p:nvSpPr>
        <p:spPr>
          <a:xfrm>
            <a:off x="0" y="1647"/>
            <a:ext cx="9144000" cy="1404156"/>
          </a:xfrm>
          <a:solidFill>
            <a:schemeClr val="accent2">
              <a:lumMod val="60000"/>
              <a:lumOff val="40000"/>
            </a:schemeClr>
          </a:solidFill>
        </p:spPr>
        <p:txBody>
          <a:bodyPr/>
          <a:lstStyle/>
          <a:p>
            <a:pPr algn="l"/>
            <a:r>
              <a:rPr kumimoji="1" lang="ja-JP" altLang="en-US" sz="2400" dirty="0"/>
              <a:t>　　　　　　　　　　　だん</a:t>
            </a:r>
            <a:br>
              <a:rPr kumimoji="1" lang="en-US" altLang="ja-JP" sz="2400" dirty="0"/>
            </a:br>
            <a:r>
              <a:rPr kumimoji="1" lang="ja-JP" altLang="en-US" sz="2400" dirty="0"/>
              <a:t>　　　　　　</a:t>
            </a:r>
            <a:r>
              <a:rPr kumimoji="1" lang="ja-JP" altLang="en-US" sz="4000" dirty="0"/>
              <a:t>地球温暖化のしくみ</a:t>
            </a:r>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ackgroundRemoval t="6600" b="94400" l="4723" r="94867"/>
                    </a14:imgEffect>
                  </a14:imgLayer>
                </a14:imgProps>
              </a:ext>
              <a:ext uri="{28A0092B-C50C-407E-A947-70E740481C1C}">
                <a14:useLocalDpi xmlns:a14="http://schemas.microsoft.com/office/drawing/2010/main" val="0"/>
              </a:ext>
            </a:extLst>
          </a:blip>
          <a:stretch>
            <a:fillRect/>
          </a:stretch>
        </p:blipFill>
        <p:spPr>
          <a:xfrm>
            <a:off x="2663788" y="2852016"/>
            <a:ext cx="3564396" cy="3659545"/>
          </a:xfrm>
          <a:prstGeom prst="rect">
            <a:avLst/>
          </a:prstGeom>
        </p:spPr>
      </p:pic>
      <p:sp>
        <p:nvSpPr>
          <p:cNvPr id="11" name="AutoShape 8"/>
          <p:cNvSpPr>
            <a:spLocks noChangeArrowheads="1"/>
          </p:cNvSpPr>
          <p:nvPr/>
        </p:nvSpPr>
        <p:spPr bwMode="auto">
          <a:xfrm rot="20475005">
            <a:off x="5335787" y="2623415"/>
            <a:ext cx="2272455" cy="1154105"/>
          </a:xfrm>
          <a:prstGeom prst="leftArrow">
            <a:avLst>
              <a:gd name="adj1" fmla="val 32056"/>
              <a:gd name="adj2" fmla="val 28655"/>
            </a:avLst>
          </a:prstGeom>
          <a:gradFill rotWithShape="0">
            <a:gsLst>
              <a:gs pos="0">
                <a:srgbClr val="FF0000"/>
              </a:gs>
              <a:gs pos="100000">
                <a:srgbClr val="FFCC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1800">
              <a:latin typeface="Arial" pitchFamily="34" charset="0"/>
            </a:endParaRPr>
          </a:p>
        </p:txBody>
      </p:sp>
      <p:sp>
        <p:nvSpPr>
          <p:cNvPr id="12" name="Text Box 12"/>
          <p:cNvSpPr txBox="1">
            <a:spLocks noChangeArrowheads="1"/>
          </p:cNvSpPr>
          <p:nvPr/>
        </p:nvSpPr>
        <p:spPr bwMode="auto">
          <a:xfrm rot="20597925">
            <a:off x="6168966" y="2988635"/>
            <a:ext cx="722967" cy="30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太陽光</a:t>
            </a: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291" y="1670594"/>
            <a:ext cx="1586487" cy="1586487"/>
          </a:xfrm>
          <a:prstGeom prst="rect">
            <a:avLst/>
          </a:prstGeom>
        </p:spPr>
      </p:pic>
      <p:sp>
        <p:nvSpPr>
          <p:cNvPr id="15" name="AutoShape 10"/>
          <p:cNvSpPr>
            <a:spLocks noChangeArrowheads="1"/>
          </p:cNvSpPr>
          <p:nvPr/>
        </p:nvSpPr>
        <p:spPr bwMode="auto">
          <a:xfrm rot="2157028" flipH="1">
            <a:off x="4448745" y="2706576"/>
            <a:ext cx="907298" cy="11010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16" name="Line 11"/>
          <p:cNvSpPr>
            <a:spLocks noChangeShapeType="1"/>
          </p:cNvSpPr>
          <p:nvPr/>
        </p:nvSpPr>
        <p:spPr bwMode="auto">
          <a:xfrm flipV="1">
            <a:off x="5218730" y="2451816"/>
            <a:ext cx="577406" cy="1023055"/>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 name="Text Box 12"/>
          <p:cNvSpPr txBox="1">
            <a:spLocks noChangeArrowheads="1"/>
          </p:cNvSpPr>
          <p:nvPr/>
        </p:nvSpPr>
        <p:spPr bwMode="auto">
          <a:xfrm>
            <a:off x="4969004" y="2773342"/>
            <a:ext cx="364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熱</a:t>
            </a:r>
          </a:p>
        </p:txBody>
      </p:sp>
      <p:grpSp>
        <p:nvGrpSpPr>
          <p:cNvPr id="14" name="グループ化 13"/>
          <p:cNvGrpSpPr/>
          <p:nvPr/>
        </p:nvGrpSpPr>
        <p:grpSpPr>
          <a:xfrm>
            <a:off x="3174464" y="2553381"/>
            <a:ext cx="1296394" cy="1037471"/>
            <a:chOff x="3174464" y="2553381"/>
            <a:chExt cx="1296394" cy="1037471"/>
          </a:xfrm>
        </p:grpSpPr>
        <p:sp>
          <p:nvSpPr>
            <p:cNvPr id="21" name="AutoShape 10"/>
            <p:cNvSpPr>
              <a:spLocks noChangeArrowheads="1"/>
            </p:cNvSpPr>
            <p:nvPr/>
          </p:nvSpPr>
          <p:spPr bwMode="auto">
            <a:xfrm rot="2157028" flipH="1">
              <a:off x="3834500" y="2553382"/>
              <a:ext cx="597913" cy="1037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22" name="Text Box 12"/>
            <p:cNvSpPr txBox="1">
              <a:spLocks noChangeArrowheads="1"/>
            </p:cNvSpPr>
            <p:nvPr/>
          </p:nvSpPr>
          <p:spPr bwMode="auto">
            <a:xfrm>
              <a:off x="4180023" y="2583450"/>
              <a:ext cx="2908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熱</a:t>
              </a:r>
            </a:p>
          </p:txBody>
        </p:sp>
        <p:sp>
          <p:nvSpPr>
            <p:cNvPr id="25" name="AutoShape 10"/>
            <p:cNvSpPr>
              <a:spLocks noChangeArrowheads="1"/>
            </p:cNvSpPr>
            <p:nvPr/>
          </p:nvSpPr>
          <p:spPr bwMode="auto">
            <a:xfrm rot="2157028" flipH="1">
              <a:off x="3174464" y="2553381"/>
              <a:ext cx="597913" cy="1037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26" name="Text Box 12"/>
            <p:cNvSpPr txBox="1">
              <a:spLocks noChangeArrowheads="1"/>
            </p:cNvSpPr>
            <p:nvPr/>
          </p:nvSpPr>
          <p:spPr bwMode="auto">
            <a:xfrm>
              <a:off x="3519987" y="2583449"/>
              <a:ext cx="2908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熱</a:t>
              </a:r>
            </a:p>
          </p:txBody>
        </p:sp>
      </p:grpSp>
      <p:sp>
        <p:nvSpPr>
          <p:cNvPr id="4" name="円/楕円 3"/>
          <p:cNvSpPr/>
          <p:nvPr/>
        </p:nvSpPr>
        <p:spPr>
          <a:xfrm>
            <a:off x="3886216" y="4815154"/>
            <a:ext cx="711612" cy="46805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H="1">
            <a:off x="3407907" y="3969060"/>
            <a:ext cx="612068" cy="252028"/>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flipV="1">
            <a:off x="4589095" y="4041360"/>
            <a:ext cx="533334" cy="216024"/>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涙形 12"/>
          <p:cNvSpPr/>
          <p:nvPr/>
        </p:nvSpPr>
        <p:spPr>
          <a:xfrm>
            <a:off x="2519772" y="3861048"/>
            <a:ext cx="306034" cy="462262"/>
          </a:xfrm>
          <a:prstGeom prst="teardrop">
            <a:avLst>
              <a:gd name="adj" fmla="val 15666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涙形 22"/>
          <p:cNvSpPr/>
          <p:nvPr/>
        </p:nvSpPr>
        <p:spPr>
          <a:xfrm flipH="1">
            <a:off x="5988366" y="3969060"/>
            <a:ext cx="306034" cy="462262"/>
          </a:xfrm>
          <a:prstGeom prst="teardrop">
            <a:avLst>
              <a:gd name="adj" fmla="val 15666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43507" y="2511732"/>
            <a:ext cx="2783357" cy="400110"/>
          </a:xfrm>
          <a:prstGeom prst="rect">
            <a:avLst/>
          </a:prstGeom>
          <a:noFill/>
        </p:spPr>
        <p:txBody>
          <a:bodyPr wrap="square" rtlCol="0">
            <a:spAutoFit/>
          </a:bodyPr>
          <a:lstStyle/>
          <a:p>
            <a:r>
              <a:rPr kumimoji="1" lang="ja-JP" altLang="en-US" sz="2000" dirty="0">
                <a:solidFill>
                  <a:schemeClr val="bg1"/>
                </a:solidFill>
              </a:rPr>
              <a:t>地球をあたためるガス</a:t>
            </a:r>
          </a:p>
        </p:txBody>
      </p:sp>
    </p:spTree>
    <p:extLst>
      <p:ext uri="{BB962C8B-B14F-4D97-AF65-F5344CB8AC3E}">
        <p14:creationId xmlns:p14="http://schemas.microsoft.com/office/powerpoint/2010/main" val="162839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mph" presetSubtype="2" fill="hold" nodeType="clickEffect">
                                  <p:stCondLst>
                                    <p:cond delay="0"/>
                                  </p:stCondLst>
                                  <p:childTnLst>
                                    <p:animClr clrSpc="rgb" dir="cw">
                                      <p:cBhvr>
                                        <p:cTn id="13" dur="2750" fill="hold"/>
                                        <p:tgtEl>
                                          <p:spTgt spid="20"/>
                                        </p:tgtEl>
                                        <p:attrNameLst>
                                          <p:attrName>fillcolor</p:attrName>
                                        </p:attrNameLst>
                                      </p:cBhvr>
                                      <p:to>
                                        <a:srgbClr val="D14124"/>
                                      </p:to>
                                    </p:animClr>
                                    <p:set>
                                      <p:cBhvr>
                                        <p:cTn id="14" dur="2750" fill="hold"/>
                                        <p:tgtEl>
                                          <p:spTgt spid="20"/>
                                        </p:tgtEl>
                                        <p:attrNameLst>
                                          <p:attrName>fill.type</p:attrName>
                                        </p:attrNameLst>
                                      </p:cBhvr>
                                      <p:to>
                                        <p:strVal val="solid"/>
                                      </p:to>
                                    </p:set>
                                    <p:set>
                                      <p:cBhvr>
                                        <p:cTn id="15" dur="2750"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16802" y="1052736"/>
            <a:ext cx="8675677" cy="1938992"/>
          </a:xfrm>
          <a:prstGeom prst="rect">
            <a:avLst/>
          </a:prstGeom>
          <a:noFill/>
        </p:spPr>
        <p:txBody>
          <a:bodyPr wrap="square" rtlCol="0">
            <a:spAutoFit/>
          </a:bodyPr>
          <a:lstStyle/>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今、地球では</a:t>
            </a:r>
            <a:endParaRPr lang="en-US" altLang="ja-JP" sz="6000" spc="300"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何がおこっているの？</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3148884"/>
            <a:ext cx="4284476" cy="309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324149"/>
      </p:ext>
    </p:extLst>
  </p:cSld>
  <p:clrMapOvr>
    <a:masterClrMapping/>
  </p:clrMapOvr>
</p:sld>
</file>

<file path=ppt/theme/theme1.xml><?xml version="1.0" encoding="utf-8"?>
<a:theme xmlns:a="http://schemas.openxmlformats.org/drawingml/2006/main" name="kankyou">
  <a:themeElements>
    <a:clrScheme name="ラッパー">
      <a:dk1>
        <a:sysClr val="windowText" lastClr="000000"/>
      </a:dk1>
      <a:lt1>
        <a:sysClr val="window" lastClr="FFFFFF"/>
      </a:lt1>
      <a:dk2>
        <a:srgbClr val="006270"/>
      </a:dk2>
      <a:lt2>
        <a:srgbClr val="FBFEC6"/>
      </a:lt2>
      <a:accent1>
        <a:srgbClr val="A0C435"/>
      </a:accent1>
      <a:accent2>
        <a:srgbClr val="F29F26"/>
      </a:accent2>
      <a:accent3>
        <a:srgbClr val="08BBDB"/>
      </a:accent3>
      <a:accent4>
        <a:srgbClr val="687CDD"/>
      </a:accent4>
      <a:accent5>
        <a:srgbClr val="28C874"/>
      </a:accent5>
      <a:accent6>
        <a:srgbClr val="E47963"/>
      </a:accent6>
      <a:hlink>
        <a:srgbClr val="64C143"/>
      </a:hlink>
      <a:folHlink>
        <a:srgbClr val="9A9A9A"/>
      </a:folHlink>
    </a:clrScheme>
    <a:fontScheme name="シック">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草書">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1796</TotalTime>
  <Words>1883</Words>
  <Application>Microsoft Office PowerPoint</Application>
  <PresentationFormat>画面に合わせる (4:3)</PresentationFormat>
  <Paragraphs>236</Paragraphs>
  <Slides>23</Slides>
  <Notes>23</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5" baseType="lpstr">
      <vt:lpstr>HGP創英角ｺﾞｼｯｸUB</vt:lpstr>
      <vt:lpstr>HGP創英角ﾎﾟｯﾌﾟ体</vt:lpstr>
      <vt:lpstr>HGS創英角ｺﾞｼｯｸUB</vt:lpstr>
      <vt:lpstr>HG丸ｺﾞｼｯｸM-PRO</vt:lpstr>
      <vt:lpstr>HG創英角ﾎﾟｯﾌﾟ体</vt:lpstr>
      <vt:lpstr>ＭＳ 明朝</vt:lpstr>
      <vt:lpstr>Arial</vt:lpstr>
      <vt:lpstr>Calibri</vt:lpstr>
      <vt:lpstr>Times New Roman</vt:lpstr>
      <vt:lpstr>Verdana</vt:lpstr>
      <vt:lpstr>kankyou</vt:lpstr>
      <vt:lpstr>ワークシート</vt:lpstr>
      <vt:lpstr>PowerPoint プレゼンテーション</vt:lpstr>
      <vt:lpstr>○○小学校 とやま環境チャレンジ10 後 編</vt:lpstr>
      <vt:lpstr>PowerPoint プレゼンテーション</vt:lpstr>
      <vt:lpstr>勉強すること</vt:lpstr>
      <vt:lpstr>PowerPoint プレゼンテーション</vt:lpstr>
      <vt:lpstr>　　　　　　 　　　だん 　　　　地球温暖化って何だろう？</vt:lpstr>
      <vt:lpstr>　              　　　　　だん 　　　　　　地球温暖化のしくみ</vt:lpstr>
      <vt:lpstr>　　　　　　　　　　　だん 　　　　　　地球温暖化のしくみ</vt:lpstr>
      <vt:lpstr>PowerPoint プレゼンテーション</vt:lpstr>
      <vt:lpstr>今、地球では何が起こっているの？</vt:lpstr>
      <vt:lpstr>今、地球では何が起こっているの？</vt:lpstr>
      <vt:lpstr>今、地球では何が起こっているの？ （世界、日本）</vt:lpstr>
      <vt:lpstr>今、地球では何が起こっているの？ （日本、富山県）</vt:lpstr>
      <vt:lpstr>地球温暖化がすすむと・・・ （日本、富山県）</vt:lpstr>
      <vt:lpstr>大切な地球を未来につなぐために</vt:lpstr>
      <vt:lpstr>PowerPoint プレゼンテーション</vt:lpstr>
      <vt:lpstr>がんばり度ランキング</vt:lpstr>
      <vt:lpstr>PowerPoint プレゼンテーション</vt:lpstr>
      <vt:lpstr>PowerPoint プレゼンテーション</vt:lpstr>
      <vt:lpstr>PowerPoint プレゼンテーション</vt:lpstr>
      <vt:lpstr>こ</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○○小学校 とやま環境チャレンジ10</dc:title>
  <dc:creator>とやま環境財団</dc:creator>
  <cp:lastModifiedBy>tkz17</cp:lastModifiedBy>
  <cp:revision>146</cp:revision>
  <cp:lastPrinted>2022-04-19T02:04:22Z</cp:lastPrinted>
  <dcterms:created xsi:type="dcterms:W3CDTF">2015-02-19T05:43:59Z</dcterms:created>
  <dcterms:modified xsi:type="dcterms:W3CDTF">2022-04-22T02:17:49Z</dcterms:modified>
</cp:coreProperties>
</file>