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83" r:id="rId2"/>
    <p:sldId id="256" r:id="rId3"/>
    <p:sldId id="257" r:id="rId4"/>
    <p:sldId id="258" r:id="rId5"/>
    <p:sldId id="272" r:id="rId6"/>
    <p:sldId id="259" r:id="rId7"/>
    <p:sldId id="285" r:id="rId8"/>
    <p:sldId id="286" r:id="rId9"/>
    <p:sldId id="260" r:id="rId10"/>
    <p:sldId id="262" r:id="rId11"/>
    <p:sldId id="273" r:id="rId12"/>
    <p:sldId id="267" r:id="rId13"/>
    <p:sldId id="268" r:id="rId14"/>
    <p:sldId id="269" r:id="rId15"/>
    <p:sldId id="270" r:id="rId16"/>
    <p:sldId id="271" r:id="rId17"/>
    <p:sldId id="279" r:id="rId18"/>
    <p:sldId id="284" r:id="rId19"/>
    <p:sldId id="276" r:id="rId20"/>
    <p:sldId id="283" r:id="rId21"/>
    <p:sldId id="278" r:id="rId22"/>
    <p:sldId id="282" r:id="rId23"/>
    <p:sldId id="280" r:id="rId24"/>
    <p:sldId id="382" r:id="rId25"/>
    <p:sldId id="277" r:id="rId2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383"/>
            <p14:sldId id="256"/>
          </p14:sldIdLst>
        </p14:section>
        <p14:section name="タイトルなしのセクション" id="{03088D5F-1D12-4E2B-9360-599A958BD250}">
          <p14:sldIdLst>
            <p14:sldId id="257"/>
            <p14:sldId id="258"/>
            <p14:sldId id="272"/>
            <p14:sldId id="259"/>
            <p14:sldId id="285"/>
            <p14:sldId id="286"/>
            <p14:sldId id="260"/>
            <p14:sldId id="262"/>
            <p14:sldId id="273"/>
            <p14:sldId id="267"/>
            <p14:sldId id="268"/>
            <p14:sldId id="269"/>
            <p14:sldId id="270"/>
            <p14:sldId id="271"/>
            <p14:sldId id="279"/>
            <p14:sldId id="284"/>
            <p14:sldId id="276"/>
            <p14:sldId id="283"/>
            <p14:sldId id="278"/>
            <p14:sldId id="282"/>
            <p14:sldId id="280"/>
            <p14:sldId id="382"/>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9966"/>
    <a:srgbClr val="FF7C80"/>
    <a:srgbClr val="FFCCFF"/>
    <a:srgbClr val="FFFF00"/>
    <a:srgbClr val="FF66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72122" autoAdjust="0"/>
  </p:normalViewPr>
  <p:slideViewPr>
    <p:cSldViewPr showGuides="1">
      <p:cViewPr varScale="1">
        <p:scale>
          <a:sx n="59" d="100"/>
          <a:sy n="59" d="100"/>
        </p:scale>
        <p:origin x="212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2023/1/27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2023/1/27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15065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でも、最近はこの地球をあたためるガスが増えすぎてきたため、</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太陽の熱がなかなか宇宙へ出られなくなりました。</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布団が冬用の分厚い布団になっている状態で、</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地球が暖かくなってきています。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夏に冬用の布団をかぶって寝るなんて、暑くてできませんよね？でも、地球は今そういう状態なのです。これが「地球温暖化」です。</a:t>
            </a:r>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そんな暖かくなった今の地球では、一体何が起こっているのでしょうか？</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世界の国から見ていきましょう。例えばヒマラヤ山脈の氷や雪です。左は</a:t>
            </a:r>
            <a:r>
              <a:rPr kumimoji="1" lang="en-US" altLang="ja-JP" dirty="0">
                <a:latin typeface="ＭＳ 明朝" panose="02020609040205080304" pitchFamily="17" charset="-128"/>
                <a:ea typeface="ＭＳ 明朝" panose="02020609040205080304" pitchFamily="17" charset="-128"/>
              </a:rPr>
              <a:t>1978</a:t>
            </a:r>
            <a:r>
              <a:rPr kumimoji="1" lang="ja-JP" altLang="en-US" dirty="0">
                <a:latin typeface="ＭＳ 明朝" panose="02020609040205080304" pitchFamily="17" charset="-128"/>
                <a:ea typeface="ＭＳ 明朝" panose="02020609040205080304" pitchFamily="17" charset="-128"/>
              </a:rPr>
              <a:t>年、みんなのお父さんやお母さんが生まれた年くらいです。それが</a:t>
            </a:r>
            <a:r>
              <a:rPr kumimoji="1" lang="en-US" altLang="ja-JP" dirty="0">
                <a:latin typeface="ＭＳ 明朝" panose="02020609040205080304" pitchFamily="17" charset="-128"/>
                <a:ea typeface="ＭＳ 明朝" panose="02020609040205080304" pitchFamily="17" charset="-128"/>
              </a:rPr>
              <a:t>2008</a:t>
            </a:r>
            <a:r>
              <a:rPr kumimoji="1" lang="ja-JP" altLang="en-US" dirty="0">
                <a:latin typeface="ＭＳ 明朝" panose="02020609040205080304" pitchFamily="17" charset="-128"/>
                <a:ea typeface="ＭＳ 明朝" panose="02020609040205080304" pitchFamily="17" charset="-128"/>
              </a:rPr>
              <a:t>年（みんなが生まれる少し前くらいだね）にはこんな少しになってしまいました。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これはツバルやマーシャル諸島というところです。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標高の高い場所にある氷河や永久凍土など、陸地にあった氷が溶け出し海に流れ込んでいます。</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海面が上昇</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また、水は温かくなると大きくなる性質がある（体積が増えるため）ので、海水温度の上昇で水が大きくなって（膨張し）、海面が上昇します。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そのせいで、家が海水に浸かってしまったり、大きな波が来て家が壊されてしまっています。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13</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他にも、洪水で町が川のようになってしまったり、暴風で家が壊れてしまうところが出てきています。みんなと同じくらいの年の子が写っているね。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14</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温暖化は私たちが食べる果物やお米などにも影響を与えています。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例えば高温が続くとりんごが赤くならなかったり、お米が育たなくなります。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15</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また、動物たちの住む場所がなくなってしまうかもしれません。</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問いかけ①</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クマはどうしてこんなことになってしまったんだろう？クマはどんな気持ちかな？</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16</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みんなに配った副読本にも書いてありますが、富山県では、サクラの咲く時期も温暖化によってどんどん早くなっています。</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また、雪の降る日も雪の量も少なくなってきています。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が進むと、私たちの生活はもちろん、富山県に住んでいる、涼しい場所にしか住めないライチョウなどが死んでしまうのではないか、砂浜が沈んでなくなってしまうのではないか、山に積もる雪が少なくなり、スキーができなくなるのではないか、水も少なくなってしまうのではないかと心配され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91440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それでは、地球温暖化をこれ以上すすめないために、ぼくたちわたしたちができることは何でしょうか？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明朝" panose="02020609040205080304" pitchFamily="17" charset="-128"/>
                <a:ea typeface="ＭＳ 明朝" panose="02020609040205080304" pitchFamily="17" charset="-128"/>
              </a:rPr>
              <a:t>わたしたちの毎日の暮らし方を少しずつ変えることで、地球の病気「地球温暖化」をこれ以上ひどくならないようにすることができます。</a:t>
            </a:r>
          </a:p>
          <a:p>
            <a:pPr algn="just"/>
            <a:r>
              <a:rPr kumimoji="1" lang="ja-JP" altLang="en-US" dirty="0">
                <a:latin typeface="ＭＳ 明朝" panose="02020609040205080304" pitchFamily="17" charset="-128"/>
                <a:ea typeface="ＭＳ 明朝" panose="02020609040205080304" pitchFamily="17" charset="-128"/>
              </a:rPr>
              <a:t> </a:t>
            </a:r>
          </a:p>
          <a:p>
            <a:pPr algn="just"/>
            <a:r>
              <a:rPr kumimoji="1" lang="ja-JP" altLang="en-US" dirty="0">
                <a:latin typeface="ＭＳ 明朝" panose="02020609040205080304" pitchFamily="17" charset="-128"/>
                <a:ea typeface="ＭＳ 明朝" panose="02020609040205080304" pitchFamily="17" charset="-128"/>
              </a:rPr>
              <a:t>例えば、誰もいない部屋の電気を消したり、テレビのつけっぱなしをやめたりすることで、地球を温めるガスを減らすことができます。</a:t>
            </a:r>
          </a:p>
          <a:p>
            <a:pPr algn="just"/>
            <a:r>
              <a:rPr kumimoji="1" lang="ja-JP" altLang="en-US" dirty="0">
                <a:latin typeface="ＭＳ 明朝" panose="02020609040205080304" pitchFamily="17" charset="-128"/>
                <a:ea typeface="ＭＳ 明朝" panose="02020609040205080304" pitchFamily="17" charset="-128"/>
              </a:rPr>
              <a:t> </a:t>
            </a:r>
          </a:p>
          <a:p>
            <a:pPr algn="just"/>
            <a:r>
              <a:rPr kumimoji="1" lang="ja-JP" altLang="en-US" dirty="0">
                <a:latin typeface="ＭＳ 明朝" panose="02020609040205080304" pitchFamily="17" charset="-128"/>
                <a:ea typeface="ＭＳ 明朝" panose="02020609040205080304" pitchFamily="17" charset="-128"/>
              </a:rPr>
              <a:t>ゴミをたくさん捨てると、その分、燃やすものも増えて、地球を温めるガスも増えてしまいます。</a:t>
            </a:r>
          </a:p>
          <a:p>
            <a:pPr algn="just"/>
            <a:r>
              <a:rPr kumimoji="1" lang="ja-JP" altLang="en-US" dirty="0">
                <a:latin typeface="ＭＳ 明朝" panose="02020609040205080304" pitchFamily="17" charset="-128"/>
                <a:ea typeface="ＭＳ 明朝" panose="02020609040205080304" pitchFamily="17" charset="-128"/>
              </a:rPr>
              <a:t>食事は残さず食べる、物をすぐに捨てないで、大切に使うことでも地球を温めるガスを減らすことができます。</a:t>
            </a:r>
          </a:p>
          <a:p>
            <a:pPr algn="just"/>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196718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わたしたちにもできること、ほかに何かないかな？</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今みんなが言ってくれたことも、地球温暖化をとめるためにできることですね！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何ができるか分からなかった子も、大丈夫！今日からみんなでとりくむ「とやま環境チャレンジ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」でみんなで地球を守るために一緒にがんばりましょう！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の説明～</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とは何かというと・・・、</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歳になる小学４年生のみんなが、家庭でできる地球温暖化を止める取り組みを</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コえらび、家族といっしょに４週間行うことです。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今年は県内の〇〇校の小学校の、○○人の小学４年生が取り組みます！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21</a:t>
            </a:fld>
            <a:endParaRPr kumimoji="1" lang="ja-JP" altLang="en-US"/>
          </a:p>
        </p:txBody>
      </p:sp>
    </p:spTree>
    <p:extLst>
      <p:ext uri="{BB962C8B-B14F-4D97-AF65-F5344CB8AC3E}">
        <p14:creationId xmlns:p14="http://schemas.microsoft.com/office/powerpoint/2010/main" val="283140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とりくみノートの書き方です。</a:t>
            </a:r>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とりくみノートに、えらんだ取組みや、お家でのリーダー、取り組む日付を書きます。すでに書いてある４つの取組みと合わせて</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個をとりくんでみましょう。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選んでチャレンジの取組みは、上のかならずチャレンジの取組みと違うものを選んでください。</a:t>
            </a:r>
            <a:endParaRPr kumimoji="1" lang="en-US" altLang="ja-JP"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明朝" panose="02020609040205080304" pitchFamily="17" charset="-128"/>
                <a:ea typeface="ＭＳ 明朝" panose="02020609040205080304" pitchFamily="17" charset="-128"/>
              </a:rPr>
              <a:t>副読本「地球温暖化を防ぐため　みんなでチャレンジ！」の６～７ページにと取り組み例とその番号が書いてあるので、そこを見て書いてね。</a:t>
            </a:r>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ちなみに、リーダーとは、その取組みを取り組む人ではなく、その取組みをしっかりやってもらうよう声かけしたり、ちゃんとできているか確認したりする人の事です。</a:t>
            </a:r>
            <a:endParaRPr kumimoji="1" lang="en-US" altLang="ja-JP" dirty="0">
              <a:latin typeface="ＭＳ 明朝" panose="02020609040205080304" pitchFamily="17" charset="-128"/>
              <a:ea typeface="ＭＳ 明朝" panose="02020609040205080304" pitchFamily="17" charset="-128"/>
            </a:endParaRPr>
          </a:p>
          <a:p>
            <a:r>
              <a:rPr kumimoji="1" lang="ja-JP" altLang="en-US">
                <a:latin typeface="ＭＳ 明朝" panose="02020609040205080304" pitchFamily="17" charset="-128"/>
                <a:ea typeface="ＭＳ 明朝" panose="02020609040205080304" pitchFamily="17" charset="-128"/>
              </a:rPr>
              <a:t>リーダさんは、おうち</a:t>
            </a:r>
            <a:r>
              <a:rPr kumimoji="1" lang="ja-JP" altLang="en-US" dirty="0">
                <a:latin typeface="ＭＳ 明朝" panose="02020609040205080304" pitchFamily="17" charset="-128"/>
                <a:ea typeface="ＭＳ 明朝" panose="02020609040205080304" pitchFamily="17" charset="-128"/>
              </a:rPr>
              <a:t>の人が取り組んでいなかったら、「みんな頑張ろうね！」と声をかけてね。</a:t>
            </a: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一週間ごとに、取組みがきちんとできたかどうか、評価しましょう。</a:t>
            </a:r>
          </a:p>
          <a:p>
            <a:r>
              <a:rPr kumimoji="1" lang="ja-JP" altLang="en-US" dirty="0">
                <a:latin typeface="ＭＳ 明朝" panose="02020609040205080304" pitchFamily="17" charset="-128"/>
                <a:ea typeface="ＭＳ 明朝" panose="02020609040205080304" pitchFamily="17" charset="-128"/>
              </a:rPr>
              <a:t>「よくできた」と思ったら青色のペンギンのシール、「まあまあできた」と思ったら黄色のペンギンのシール、「あまりできなかった」と思ったら赤色のペンギンのシールをはってね！</a:t>
            </a: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230797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今日からみんなは、美しい地球を守るわが家の環境大臣です！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家族や友達と一緒に、地球やふるさと富山を守るためにチャレンジ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にとりくみましょう！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みんな、今日勉強したことを１つでもいいからおうちに持ち帰って家族の人と話してみてね！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a:extLst>
              <a:ext uri="{FF2B5EF4-FFF2-40B4-BE49-F238E27FC236}">
                <a16:creationId xmlns:a16="http://schemas.microsoft.com/office/drawing/2014/main" id="{BD644824-46F8-4C2B-B09A-E1A73F63DFAA}"/>
              </a:ext>
            </a:extLst>
          </p:cNvPr>
          <p:cNvSpPr>
            <a:spLocks noGrp="1" noRot="1" noChangeAspect="1" noTextEdit="1"/>
          </p:cNvSpPr>
          <p:nvPr>
            <p:ph type="sldImg"/>
          </p:nvPr>
        </p:nvSpPr>
        <p:spPr>
          <a:ln/>
        </p:spPr>
      </p:sp>
      <p:sp>
        <p:nvSpPr>
          <p:cNvPr id="71683" name="ノート プレースホルダ 2">
            <a:extLst>
              <a:ext uri="{FF2B5EF4-FFF2-40B4-BE49-F238E27FC236}">
                <a16:creationId xmlns:a16="http://schemas.microsoft.com/office/drawing/2014/main" id="{E3C83839-A533-4883-B6E5-8701A0360E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ＭＳ Ｐ明朝" panose="02020600040205080304" pitchFamily="18" charset="-128"/>
              </a:rPr>
              <a:t>それでは、わが家の環境大臣の任命式を行います。</a:t>
            </a:r>
          </a:p>
        </p:txBody>
      </p:sp>
      <p:sp>
        <p:nvSpPr>
          <p:cNvPr id="71684" name="スライド番号プレースホルダ 3">
            <a:extLst>
              <a:ext uri="{FF2B5EF4-FFF2-40B4-BE49-F238E27FC236}">
                <a16:creationId xmlns:a16="http://schemas.microsoft.com/office/drawing/2014/main" id="{D1D5F3D8-DC53-4913-9271-CAD23E854E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55" indent="-28255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406" indent="-22541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7404" indent="-22541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1401" indent="-22541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8573" indent="-2254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5745" indent="-2254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2917" indent="-2254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0090" indent="-2254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23DD9F2-975D-4E3F-85AA-B6D24A03CA74}"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それでは後編教室で会えるのを楽しみにしています！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みんな、１ヶ月間の取組みもがんばってくださいね！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25</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○○小学校のみなさん、こんにちは。私は地球温暖化防止活動推進員の○○といいます。今日はみんなと「地球温暖化」について楽しく勉強したいと思いますので、よろしくお願いします。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さて、みんな「地球温暖化」という言葉を聞いたことがある人いるかな？お父さんお母さんが話していたり、ニュースで流れているのを聞いたことがある人はいますか？</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みんなありがとう。聞いたことがある人、言葉を知っている人、色々いましたね。それでは今から私と一緒にお勉強してみましょう。</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今日勉強することは大きく分けて５つです。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１つ目</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「地球温暖化って何だろう？」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２つ目</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「今、地球では何が起こっているの？」</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３つ目</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「ぼくたち、わたしたちにできることは何だろう？」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この３つです。今日勉強することは全部覚えられなくてもいいです。何か１つだけ覚えて、家に帰って家族の人たちと話をしてみてください。</a:t>
            </a:r>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それでは始めます。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さっき、地球温暖化という言葉を聞いたことがある人が何人かいましたが、では地球温暖化とは一体何なのでしょうか？</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地球温暖化とは、地球があたたかくなっていくことです。地球が熱を出している、そんな風に思ってください。</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それじゃあ、なぜ、暖かくなっているか、知っていますか？（児童に聞いてみる）</a:t>
            </a: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・私たちが便利な生活を送るために、普段何気なく使っている電気も、皆さんの目には見えなくとも、遠くにある電気を作る発電所で、沢山の石油を燃やして、「地球を温めるガス」を出しています。</a:t>
            </a:r>
          </a:p>
          <a:p>
            <a:endParaRPr kumimoji="1" lang="ja-JP" altLang="en-US"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・石油から作られたガソリンで走る車からも、排気ガスと一緒に、たくさんの「地球を温めるガス」を出しています。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66290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私たちがムダな電気や石油をどんどん使うと、「地球を温めるガス」がたくさん出るので、地球が今まで以上に暖かくなります。これが、地球を病気にする原因「地球温暖化」です。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264618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簡単に地球温暖化の仕組みをお話しします。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・地球の周りには「温室効果ガス」と呼ばれている地球をあたためるガスがあります。このガスは、水蒸気（水）や二酸化炭素とよばれるものからできています。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・この地球をあたためるガスは、（太陽から降り注ぐ光が地球の地面を温め、その地面から出てくる熱を吸収して）地球の平均気温を</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１４度くらいに保ってくれています。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・このガスがないと、地球は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マイナス１９℃くらいになると言われています。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問いかけ</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マイナス１９℃になったらみんなどうなると思う？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子供</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死んでしまう！凍ってしまう！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そうですね、この地球をあたためるガスは私達が生きていくためには大切なものなのです。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このガスは布団と同じだと考えてください。お布団のお陰で、熱が逃げずにちょうどよい温度を保っています。</a:t>
            </a:r>
            <a:endParaRPr lang="en-US" altLang="ja-JP" dirty="0">
              <a:latin typeface="Arial" pitchFamily="34" charset="0"/>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9</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2023/1/27</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Microsoft_Excel_Worksheet.xlsx"/><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135839-49A9-43A1-AFA7-FF74B8141357}"/>
              </a:ext>
            </a:extLst>
          </p:cNvPr>
          <p:cNvSpPr>
            <a:spLocks noGrp="1"/>
          </p:cNvSpPr>
          <p:nvPr>
            <p:ph type="title"/>
          </p:nvPr>
        </p:nvSpPr>
        <p:spPr/>
        <p:txBody>
          <a:bodyPr/>
          <a:lstStyle/>
          <a:p>
            <a:endParaRPr lang="ja-JP" altLang="en-US"/>
          </a:p>
        </p:txBody>
      </p:sp>
      <p:sp>
        <p:nvSpPr>
          <p:cNvPr id="9" name="コンテンツ プレースホルダー 8">
            <a:extLst>
              <a:ext uri="{FF2B5EF4-FFF2-40B4-BE49-F238E27FC236}">
                <a16:creationId xmlns:a16="http://schemas.microsoft.com/office/drawing/2014/main" id="{4E447A3C-B20C-43FA-B3BA-A22A6DDBFA2F}"/>
              </a:ext>
            </a:extLst>
          </p:cNvPr>
          <p:cNvSpPr>
            <a:spLocks noGrp="1"/>
          </p:cNvSpPr>
          <p:nvPr>
            <p:ph idx="1"/>
          </p:nvPr>
        </p:nvSpPr>
        <p:spPr>
          <a:xfrm>
            <a:off x="457200" y="1664804"/>
            <a:ext cx="8229600" cy="4525963"/>
          </a:xfrm>
        </p:spPr>
        <p:txBody>
          <a:bodyPr>
            <a:normAutofit/>
          </a:bodyPr>
          <a:lstStyle/>
          <a:p>
            <a:r>
              <a:rPr lang="ja-JP" altLang="en-US" sz="4400" dirty="0"/>
              <a:t>このパワーポイントは環境チャレンジ前編教室のサンプルです。</a:t>
            </a:r>
          </a:p>
          <a:p>
            <a:r>
              <a:rPr lang="ja-JP" altLang="en-US" sz="4400" dirty="0"/>
              <a:t>実際の教室の内容は推進員が考えたカリキュラムで行います。</a:t>
            </a:r>
          </a:p>
          <a:p>
            <a:endParaRPr lang="ja-JP" altLang="en-US" sz="4400" dirty="0"/>
          </a:p>
        </p:txBody>
      </p:sp>
    </p:spTree>
    <p:extLst>
      <p:ext uri="{BB962C8B-B14F-4D97-AF65-F5344CB8AC3E}">
        <p14:creationId xmlns:p14="http://schemas.microsoft.com/office/powerpoint/2010/main" val="18963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211931" y="2261338"/>
            <a:ext cx="4708869" cy="458283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1647"/>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663788" y="2852016"/>
            <a:ext cx="3564396" cy="3659545"/>
          </a:xfrm>
          <a:prstGeom prst="rect">
            <a:avLst/>
          </a:prstGeom>
        </p:spPr>
      </p:pic>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nvGrpSpPr>
          <p:cNvPr id="14" name="グループ化 13"/>
          <p:cNvGrpSpPr/>
          <p:nvPr/>
        </p:nvGrpSpPr>
        <p:grpSpPr>
          <a:xfrm>
            <a:off x="3174464" y="2553381"/>
            <a:ext cx="1296394" cy="1037471"/>
            <a:chOff x="3174464" y="2553381"/>
            <a:chExt cx="1296394" cy="1037471"/>
          </a:xfrm>
        </p:grpSpPr>
        <p:sp>
          <p:nvSpPr>
            <p:cNvPr id="21" name="AutoShape 10"/>
            <p:cNvSpPr>
              <a:spLocks noChangeArrowheads="1"/>
            </p:cNvSpPr>
            <p:nvPr/>
          </p:nvSpPr>
          <p:spPr bwMode="auto">
            <a:xfrm rot="2157028" flipH="1">
              <a:off x="3834500" y="2553382"/>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2" name="Text Box 12"/>
            <p:cNvSpPr txBox="1">
              <a:spLocks noChangeArrowheads="1"/>
            </p:cNvSpPr>
            <p:nvPr/>
          </p:nvSpPr>
          <p:spPr bwMode="auto">
            <a:xfrm>
              <a:off x="4180023" y="2583450"/>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AutoShape 10"/>
            <p:cNvSpPr>
              <a:spLocks noChangeArrowheads="1"/>
            </p:cNvSpPr>
            <p:nvPr/>
          </p:nvSpPr>
          <p:spPr bwMode="auto">
            <a:xfrm rot="2157028" flipH="1">
              <a:off x="3174464" y="2553381"/>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6" name="Text Box 12"/>
            <p:cNvSpPr txBox="1">
              <a:spLocks noChangeArrowheads="1"/>
            </p:cNvSpPr>
            <p:nvPr/>
          </p:nvSpPr>
          <p:spPr bwMode="auto">
            <a:xfrm>
              <a:off x="3519987" y="2583449"/>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sp>
        <p:nvSpPr>
          <p:cNvPr id="4" name="円/楕円 3"/>
          <p:cNvSpPr/>
          <p:nvPr/>
        </p:nvSpPr>
        <p:spPr>
          <a:xfrm>
            <a:off x="3886216" y="4815154"/>
            <a:ext cx="711612" cy="4680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407907" y="3969060"/>
            <a:ext cx="612068" cy="25202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89095" y="4041360"/>
            <a:ext cx="533334" cy="2160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涙形 12"/>
          <p:cNvSpPr/>
          <p:nvPr/>
        </p:nvSpPr>
        <p:spPr>
          <a:xfrm>
            <a:off x="2519772" y="3861048"/>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p:nvPr/>
        </p:nvSpPr>
        <p:spPr>
          <a:xfrm flipH="1">
            <a:off x="5988366" y="3969060"/>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3507" y="2511732"/>
            <a:ext cx="2783357"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spTree>
    <p:extLst>
      <p:ext uri="{BB962C8B-B14F-4D97-AF65-F5344CB8AC3E}">
        <p14:creationId xmlns:p14="http://schemas.microsoft.com/office/powerpoint/2010/main" val="29248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750" fill="hold"/>
                                        <p:tgtEl>
                                          <p:spTgt spid="20"/>
                                        </p:tgtEl>
                                        <p:attrNameLst>
                                          <p:attrName>fillcolor</p:attrName>
                                        </p:attrNameLst>
                                      </p:cBhvr>
                                      <p:to>
                                        <a:srgbClr val="D14124"/>
                                      </p:to>
                                    </p:animClr>
                                    <p:set>
                                      <p:cBhvr>
                                        <p:cTn id="14" dur="2750" fill="hold"/>
                                        <p:tgtEl>
                                          <p:spTgt spid="20"/>
                                        </p:tgtEl>
                                        <p:attrNameLst>
                                          <p:attrName>fill.type</p:attrName>
                                        </p:attrNameLst>
                                      </p:cBhvr>
                                      <p:to>
                                        <p:strVal val="solid"/>
                                      </p:to>
                                    </p:set>
                                    <p:set>
                                      <p:cBhvr>
                                        <p:cTn id="15" dur="275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何がおこっているの？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48884"/>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a:t>ヒマラヤの氷がとけている</a:t>
            </a:r>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3"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ヒマラヤ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76" y="2573904"/>
            <a:ext cx="3636064" cy="2727048"/>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4121950"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a:t>1978</a:t>
            </a:r>
            <a:r>
              <a:rPr kumimoji="1" lang="ja-JP" altLang="en-US" sz="2000" dirty="0"/>
              <a:t>年</a:t>
            </a:r>
          </a:p>
        </p:txBody>
      </p:sp>
      <p:sp>
        <p:nvSpPr>
          <p:cNvPr id="12" name="テキスト ボックス 11"/>
          <p:cNvSpPr txBox="1"/>
          <p:nvPr/>
        </p:nvSpPr>
        <p:spPr>
          <a:xfrm>
            <a:off x="6588224" y="2204864"/>
            <a:ext cx="1368152" cy="400110"/>
          </a:xfrm>
          <a:prstGeom prst="rect">
            <a:avLst/>
          </a:prstGeom>
          <a:noFill/>
        </p:spPr>
        <p:txBody>
          <a:bodyPr wrap="square" rtlCol="0">
            <a:spAutoFit/>
          </a:bodyPr>
          <a:lstStyle/>
          <a:p>
            <a:r>
              <a:rPr kumimoji="1" lang="en-US" altLang="ja-JP" sz="2000" dirty="0"/>
              <a:t>2008</a:t>
            </a:r>
            <a:r>
              <a:rPr kumimoji="1" lang="ja-JP" altLang="en-US" sz="2000" dirty="0"/>
              <a:t>年</a:t>
            </a:r>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たった</a:t>
            </a:r>
            <a:r>
              <a:rPr kumimoji="1" lang="en-US" altLang="ja-JP" sz="2800" dirty="0">
                <a:latin typeface="HGP創英角ﾎﾟｯﾌﾟ体" panose="040B0A00000000000000" pitchFamily="50" charset="-128"/>
                <a:ea typeface="HGP創英角ﾎﾟｯﾌﾟ体" panose="040B0A00000000000000" pitchFamily="50" charset="-128"/>
              </a:rPr>
              <a:t>30</a:t>
            </a:r>
            <a:r>
              <a:rPr kumimoji="1" lang="ja-JP" altLang="en-US" sz="2800" dirty="0">
                <a:latin typeface="HGP創英角ﾎﾟｯﾌﾟ体" panose="040B0A00000000000000" pitchFamily="50" charset="-128"/>
                <a:ea typeface="HGP創英角ﾎﾟｯﾌﾟ体" panose="040B0A00000000000000" pitchFamily="50" charset="-128"/>
              </a:rPr>
              <a:t>年でこんなにへってしまった！</a:t>
            </a:r>
          </a:p>
        </p:txBody>
      </p:sp>
      <p:sp>
        <p:nvSpPr>
          <p:cNvPr id="11" name="フリーフォーム 10"/>
          <p:cNvSpPr/>
          <p:nvPr/>
        </p:nvSpPr>
        <p:spPr>
          <a:xfrm>
            <a:off x="2788920"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46760"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583680" y="3489960"/>
            <a:ext cx="1082040" cy="929728"/>
          </a:xfrm>
          <a:custGeom>
            <a:avLst/>
            <a:gdLst>
              <a:gd name="connsiteX0" fmla="*/ 0 w 1082040"/>
              <a:gd name="connsiteY0" fmla="*/ 0 h 929728"/>
              <a:gd name="connsiteX1" fmla="*/ 76200 w 1082040"/>
              <a:gd name="connsiteY1" fmla="*/ 30480 h 929728"/>
              <a:gd name="connsiteX2" fmla="*/ 121920 w 1082040"/>
              <a:gd name="connsiteY2" fmla="*/ 45720 h 929728"/>
              <a:gd name="connsiteX3" fmla="*/ 167640 w 1082040"/>
              <a:gd name="connsiteY3" fmla="*/ 76200 h 929728"/>
              <a:gd name="connsiteX4" fmla="*/ 213360 w 1082040"/>
              <a:gd name="connsiteY4" fmla="*/ 91440 h 929728"/>
              <a:gd name="connsiteX5" fmla="*/ 304800 w 1082040"/>
              <a:gd name="connsiteY5" fmla="*/ 152400 h 929728"/>
              <a:gd name="connsiteX6" fmla="*/ 350520 w 1082040"/>
              <a:gd name="connsiteY6" fmla="*/ 182880 h 929728"/>
              <a:gd name="connsiteX7" fmla="*/ 396240 w 1082040"/>
              <a:gd name="connsiteY7" fmla="*/ 228600 h 929728"/>
              <a:gd name="connsiteX8" fmla="*/ 487680 w 1082040"/>
              <a:gd name="connsiteY8" fmla="*/ 289560 h 929728"/>
              <a:gd name="connsiteX9" fmla="*/ 518160 w 1082040"/>
              <a:gd name="connsiteY9" fmla="*/ 335280 h 929728"/>
              <a:gd name="connsiteX10" fmla="*/ 563880 w 1082040"/>
              <a:gd name="connsiteY10" fmla="*/ 350520 h 929728"/>
              <a:gd name="connsiteX11" fmla="*/ 624840 w 1082040"/>
              <a:gd name="connsiteY11" fmla="*/ 441960 h 929728"/>
              <a:gd name="connsiteX12" fmla="*/ 655320 w 1082040"/>
              <a:gd name="connsiteY12" fmla="*/ 487680 h 929728"/>
              <a:gd name="connsiteX13" fmla="*/ 701040 w 1082040"/>
              <a:gd name="connsiteY13" fmla="*/ 502920 h 929728"/>
              <a:gd name="connsiteX14" fmla="*/ 731520 w 1082040"/>
              <a:gd name="connsiteY14" fmla="*/ 548640 h 929728"/>
              <a:gd name="connsiteX15" fmla="*/ 777240 w 1082040"/>
              <a:gd name="connsiteY15" fmla="*/ 594360 h 929728"/>
              <a:gd name="connsiteX16" fmla="*/ 792480 w 1082040"/>
              <a:gd name="connsiteY16" fmla="*/ 640080 h 929728"/>
              <a:gd name="connsiteX17" fmla="*/ 883920 w 1082040"/>
              <a:gd name="connsiteY17" fmla="*/ 731520 h 929728"/>
              <a:gd name="connsiteX18" fmla="*/ 914400 w 1082040"/>
              <a:gd name="connsiteY18" fmla="*/ 777240 h 929728"/>
              <a:gd name="connsiteX19" fmla="*/ 960120 w 1082040"/>
              <a:gd name="connsiteY19" fmla="*/ 807720 h 929728"/>
              <a:gd name="connsiteX20" fmla="*/ 1036320 w 1082040"/>
              <a:gd name="connsiteY20" fmla="*/ 883920 h 929728"/>
              <a:gd name="connsiteX21" fmla="*/ 1082040 w 1082040"/>
              <a:gd name="connsiteY21" fmla="*/ 929640 h 9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040" h="929728">
                <a:moveTo>
                  <a:pt x="0" y="0"/>
                </a:moveTo>
                <a:cubicBezTo>
                  <a:pt x="25400" y="10160"/>
                  <a:pt x="50585" y="20874"/>
                  <a:pt x="76200" y="30480"/>
                </a:cubicBezTo>
                <a:cubicBezTo>
                  <a:pt x="91242" y="36121"/>
                  <a:pt x="107552" y="38536"/>
                  <a:pt x="121920" y="45720"/>
                </a:cubicBezTo>
                <a:cubicBezTo>
                  <a:pt x="138303" y="53911"/>
                  <a:pt x="151257" y="68009"/>
                  <a:pt x="167640" y="76200"/>
                </a:cubicBezTo>
                <a:cubicBezTo>
                  <a:pt x="182008" y="83384"/>
                  <a:pt x="199317" y="83638"/>
                  <a:pt x="213360" y="91440"/>
                </a:cubicBezTo>
                <a:cubicBezTo>
                  <a:pt x="245382" y="109230"/>
                  <a:pt x="274320" y="132080"/>
                  <a:pt x="304800" y="152400"/>
                </a:cubicBezTo>
                <a:cubicBezTo>
                  <a:pt x="320040" y="162560"/>
                  <a:pt x="337568" y="169928"/>
                  <a:pt x="350520" y="182880"/>
                </a:cubicBezTo>
                <a:cubicBezTo>
                  <a:pt x="365760" y="198120"/>
                  <a:pt x="379227" y="215368"/>
                  <a:pt x="396240" y="228600"/>
                </a:cubicBezTo>
                <a:cubicBezTo>
                  <a:pt x="425156" y="251090"/>
                  <a:pt x="487680" y="289560"/>
                  <a:pt x="487680" y="289560"/>
                </a:cubicBezTo>
                <a:cubicBezTo>
                  <a:pt x="497840" y="304800"/>
                  <a:pt x="503857" y="323838"/>
                  <a:pt x="518160" y="335280"/>
                </a:cubicBezTo>
                <a:cubicBezTo>
                  <a:pt x="530704" y="345315"/>
                  <a:pt x="552521" y="339161"/>
                  <a:pt x="563880" y="350520"/>
                </a:cubicBezTo>
                <a:cubicBezTo>
                  <a:pt x="589783" y="376423"/>
                  <a:pt x="604520" y="411480"/>
                  <a:pt x="624840" y="441960"/>
                </a:cubicBezTo>
                <a:cubicBezTo>
                  <a:pt x="635000" y="457200"/>
                  <a:pt x="637944" y="481888"/>
                  <a:pt x="655320" y="487680"/>
                </a:cubicBezTo>
                <a:lnTo>
                  <a:pt x="701040" y="502920"/>
                </a:lnTo>
                <a:cubicBezTo>
                  <a:pt x="711200" y="518160"/>
                  <a:pt x="719794" y="534569"/>
                  <a:pt x="731520" y="548640"/>
                </a:cubicBezTo>
                <a:cubicBezTo>
                  <a:pt x="745318" y="565197"/>
                  <a:pt x="765285" y="576427"/>
                  <a:pt x="777240" y="594360"/>
                </a:cubicBezTo>
                <a:cubicBezTo>
                  <a:pt x="786151" y="607726"/>
                  <a:pt x="782617" y="627400"/>
                  <a:pt x="792480" y="640080"/>
                </a:cubicBezTo>
                <a:cubicBezTo>
                  <a:pt x="818944" y="674105"/>
                  <a:pt x="860010" y="695654"/>
                  <a:pt x="883920" y="731520"/>
                </a:cubicBezTo>
                <a:cubicBezTo>
                  <a:pt x="894080" y="746760"/>
                  <a:pt x="901448" y="764288"/>
                  <a:pt x="914400" y="777240"/>
                </a:cubicBezTo>
                <a:cubicBezTo>
                  <a:pt x="927352" y="790192"/>
                  <a:pt x="944880" y="797560"/>
                  <a:pt x="960120" y="807720"/>
                </a:cubicBezTo>
                <a:cubicBezTo>
                  <a:pt x="1041400" y="929640"/>
                  <a:pt x="934720" y="782320"/>
                  <a:pt x="1036320" y="883920"/>
                </a:cubicBezTo>
                <a:cubicBezTo>
                  <a:pt x="1086267" y="933867"/>
                  <a:pt x="1043866" y="929640"/>
                  <a:pt x="1082040" y="9296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528560" y="3444240"/>
            <a:ext cx="685800" cy="1005928"/>
          </a:xfrm>
          <a:custGeom>
            <a:avLst/>
            <a:gdLst>
              <a:gd name="connsiteX0" fmla="*/ 0 w 685800"/>
              <a:gd name="connsiteY0" fmla="*/ 0 h 1005928"/>
              <a:gd name="connsiteX1" fmla="*/ 60960 w 685800"/>
              <a:gd name="connsiteY1" fmla="*/ 76200 h 1005928"/>
              <a:gd name="connsiteX2" fmla="*/ 152400 w 685800"/>
              <a:gd name="connsiteY2" fmla="*/ 137160 h 1005928"/>
              <a:gd name="connsiteX3" fmla="*/ 243840 w 685800"/>
              <a:gd name="connsiteY3" fmla="*/ 213360 h 1005928"/>
              <a:gd name="connsiteX4" fmla="*/ 274320 w 685800"/>
              <a:gd name="connsiteY4" fmla="*/ 259080 h 1005928"/>
              <a:gd name="connsiteX5" fmla="*/ 365760 w 685800"/>
              <a:gd name="connsiteY5" fmla="*/ 320040 h 1005928"/>
              <a:gd name="connsiteX6" fmla="*/ 441960 w 685800"/>
              <a:gd name="connsiteY6" fmla="*/ 381000 h 1005928"/>
              <a:gd name="connsiteX7" fmla="*/ 487680 w 685800"/>
              <a:gd name="connsiteY7" fmla="*/ 426720 h 1005928"/>
              <a:gd name="connsiteX8" fmla="*/ 533400 w 685800"/>
              <a:gd name="connsiteY8" fmla="*/ 441960 h 1005928"/>
              <a:gd name="connsiteX9" fmla="*/ 579120 w 685800"/>
              <a:gd name="connsiteY9" fmla="*/ 472440 h 1005928"/>
              <a:gd name="connsiteX10" fmla="*/ 609600 w 685800"/>
              <a:gd name="connsiteY10" fmla="*/ 518160 h 1005928"/>
              <a:gd name="connsiteX11" fmla="*/ 655320 w 685800"/>
              <a:gd name="connsiteY11" fmla="*/ 533400 h 1005928"/>
              <a:gd name="connsiteX12" fmla="*/ 685800 w 685800"/>
              <a:gd name="connsiteY12" fmla="*/ 624840 h 1005928"/>
              <a:gd name="connsiteX13" fmla="*/ 609600 w 685800"/>
              <a:gd name="connsiteY13" fmla="*/ 701040 h 1005928"/>
              <a:gd name="connsiteX14" fmla="*/ 563880 w 685800"/>
              <a:gd name="connsiteY14" fmla="*/ 716280 h 1005928"/>
              <a:gd name="connsiteX15" fmla="*/ 426720 w 685800"/>
              <a:gd name="connsiteY15" fmla="*/ 807720 h 1005928"/>
              <a:gd name="connsiteX16" fmla="*/ 381000 w 685800"/>
              <a:gd name="connsiteY16" fmla="*/ 838200 h 1005928"/>
              <a:gd name="connsiteX17" fmla="*/ 335280 w 685800"/>
              <a:gd name="connsiteY17" fmla="*/ 853440 h 1005928"/>
              <a:gd name="connsiteX18" fmla="*/ 243840 w 685800"/>
              <a:gd name="connsiteY18" fmla="*/ 914400 h 1005928"/>
              <a:gd name="connsiteX19" fmla="*/ 198120 w 685800"/>
              <a:gd name="connsiteY19" fmla="*/ 944880 h 1005928"/>
              <a:gd name="connsiteX20" fmla="*/ 152400 w 685800"/>
              <a:gd name="connsiteY20" fmla="*/ 960120 h 1005928"/>
              <a:gd name="connsiteX21" fmla="*/ 106680 w 685800"/>
              <a:gd name="connsiteY21" fmla="*/ 1005840 h 100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 h="1005928">
                <a:moveTo>
                  <a:pt x="0" y="0"/>
                </a:moveTo>
                <a:cubicBezTo>
                  <a:pt x="20320" y="25400"/>
                  <a:pt x="36782" y="54440"/>
                  <a:pt x="60960" y="76200"/>
                </a:cubicBezTo>
                <a:cubicBezTo>
                  <a:pt x="88189" y="100706"/>
                  <a:pt x="126497" y="111257"/>
                  <a:pt x="152400" y="137160"/>
                </a:cubicBezTo>
                <a:cubicBezTo>
                  <a:pt x="211072" y="195832"/>
                  <a:pt x="180187" y="170925"/>
                  <a:pt x="243840" y="213360"/>
                </a:cubicBezTo>
                <a:cubicBezTo>
                  <a:pt x="254000" y="228600"/>
                  <a:pt x="260536" y="247019"/>
                  <a:pt x="274320" y="259080"/>
                </a:cubicBezTo>
                <a:cubicBezTo>
                  <a:pt x="301889" y="283203"/>
                  <a:pt x="365760" y="320040"/>
                  <a:pt x="365760" y="320040"/>
                </a:cubicBezTo>
                <a:cubicBezTo>
                  <a:pt x="433927" y="422291"/>
                  <a:pt x="353625" y="322110"/>
                  <a:pt x="441960" y="381000"/>
                </a:cubicBezTo>
                <a:cubicBezTo>
                  <a:pt x="459893" y="392955"/>
                  <a:pt x="469747" y="414765"/>
                  <a:pt x="487680" y="426720"/>
                </a:cubicBezTo>
                <a:cubicBezTo>
                  <a:pt x="501046" y="435631"/>
                  <a:pt x="519032" y="434776"/>
                  <a:pt x="533400" y="441960"/>
                </a:cubicBezTo>
                <a:cubicBezTo>
                  <a:pt x="549783" y="450151"/>
                  <a:pt x="563880" y="462280"/>
                  <a:pt x="579120" y="472440"/>
                </a:cubicBezTo>
                <a:cubicBezTo>
                  <a:pt x="589280" y="487680"/>
                  <a:pt x="595297" y="506718"/>
                  <a:pt x="609600" y="518160"/>
                </a:cubicBezTo>
                <a:cubicBezTo>
                  <a:pt x="622144" y="528195"/>
                  <a:pt x="645983" y="520328"/>
                  <a:pt x="655320" y="533400"/>
                </a:cubicBezTo>
                <a:cubicBezTo>
                  <a:pt x="673994" y="559544"/>
                  <a:pt x="685800" y="624840"/>
                  <a:pt x="685800" y="624840"/>
                </a:cubicBezTo>
                <a:cubicBezTo>
                  <a:pt x="655320" y="670560"/>
                  <a:pt x="660400" y="675640"/>
                  <a:pt x="609600" y="701040"/>
                </a:cubicBezTo>
                <a:cubicBezTo>
                  <a:pt x="595232" y="708224"/>
                  <a:pt x="577923" y="708478"/>
                  <a:pt x="563880" y="716280"/>
                </a:cubicBezTo>
                <a:lnTo>
                  <a:pt x="426720" y="807720"/>
                </a:lnTo>
                <a:cubicBezTo>
                  <a:pt x="411480" y="817880"/>
                  <a:pt x="398376" y="832408"/>
                  <a:pt x="381000" y="838200"/>
                </a:cubicBezTo>
                <a:cubicBezTo>
                  <a:pt x="365760" y="843280"/>
                  <a:pt x="349323" y="845638"/>
                  <a:pt x="335280" y="853440"/>
                </a:cubicBezTo>
                <a:cubicBezTo>
                  <a:pt x="303258" y="871230"/>
                  <a:pt x="274320" y="894080"/>
                  <a:pt x="243840" y="914400"/>
                </a:cubicBezTo>
                <a:cubicBezTo>
                  <a:pt x="228600" y="924560"/>
                  <a:pt x="215496" y="939088"/>
                  <a:pt x="198120" y="944880"/>
                </a:cubicBezTo>
                <a:lnTo>
                  <a:pt x="152400" y="960120"/>
                </a:lnTo>
                <a:cubicBezTo>
                  <a:pt x="119102" y="1010067"/>
                  <a:pt x="140236" y="1005840"/>
                  <a:pt x="106680" y="10058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13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6671084" cy="784684"/>
          </a:xfrm>
        </p:spPr>
        <p:txBody>
          <a:bodyPr/>
          <a:lstStyle/>
          <a:p>
            <a:r>
              <a:rPr kumimoji="1" lang="ja-JP" altLang="en-US" dirty="0"/>
              <a:t>海水面が上しょうし、島がしずむ</a:t>
            </a:r>
          </a:p>
        </p:txBody>
      </p:sp>
      <p:pic>
        <p:nvPicPr>
          <p:cNvPr id="2050" name="Picture 2" descr="Y:\■ハードディスク（これまでのFujitsuのF)\チャレンジ10\平成27年度\パワポ用画像\写真\ツバル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8" y="2714760"/>
            <a:ext cx="3431824" cy="25738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Y:\■ハードディスク（これまでのFujitsuのF)\チャレンジ10\平成27年度\パワポ用画像\写真\マーシャル諸島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2692366"/>
            <a:ext cx="3461682" cy="259626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30099" y="5643245"/>
            <a:ext cx="3645857" cy="892552"/>
          </a:xfrm>
          <a:prstGeom prst="rect">
            <a:avLst/>
          </a:prstGeom>
          <a:noFill/>
        </p:spPr>
        <p:txBody>
          <a:bodyPr wrap="square" rtlCol="0">
            <a:spAutoFit/>
          </a:bodyPr>
          <a:lstStyle/>
          <a:p>
            <a:r>
              <a:rPr kumimoji="1" lang="en-US" altLang="ja-JP" sz="2600" b="1" dirty="0"/>
              <a:t>【</a:t>
            </a:r>
            <a:r>
              <a:rPr kumimoji="1" lang="ja-JP" altLang="en-US" sz="2600" b="1" dirty="0"/>
              <a:t>ツバル</a:t>
            </a:r>
            <a:r>
              <a:rPr kumimoji="1" lang="en-US" altLang="ja-JP" sz="2600" b="1" dirty="0"/>
              <a:t>】</a:t>
            </a:r>
          </a:p>
          <a:p>
            <a:r>
              <a:rPr kumimoji="1" lang="ja-JP" altLang="en-US" sz="2600" b="1" dirty="0"/>
              <a:t>家がしん</a:t>
            </a:r>
            <a:r>
              <a:rPr kumimoji="1" lang="ja-JP" altLang="en-US" sz="2600" b="1" dirty="0" err="1"/>
              <a:t>水して</a:t>
            </a:r>
            <a:r>
              <a:rPr kumimoji="1" lang="ja-JP" altLang="en-US" sz="2600" b="1" dirty="0"/>
              <a:t>いる</a:t>
            </a:r>
          </a:p>
        </p:txBody>
      </p:sp>
      <p:sp>
        <p:nvSpPr>
          <p:cNvPr id="13" name="テキスト ボックス 12"/>
          <p:cNvSpPr txBox="1"/>
          <p:nvPr/>
        </p:nvSpPr>
        <p:spPr>
          <a:xfrm>
            <a:off x="4927077" y="5643245"/>
            <a:ext cx="4037411" cy="892552"/>
          </a:xfrm>
          <a:prstGeom prst="rect">
            <a:avLst/>
          </a:prstGeom>
          <a:noFill/>
        </p:spPr>
        <p:txBody>
          <a:bodyPr wrap="square" rtlCol="0">
            <a:spAutoFit/>
          </a:bodyPr>
          <a:lstStyle/>
          <a:p>
            <a:r>
              <a:rPr kumimoji="1" lang="en-US" altLang="ja-JP" sz="2600" b="1" dirty="0"/>
              <a:t>【</a:t>
            </a:r>
            <a:r>
              <a:rPr kumimoji="1" lang="ja-JP" altLang="en-US" sz="2600" b="1" dirty="0"/>
              <a:t>マーシャル</a:t>
            </a:r>
            <a:r>
              <a:rPr kumimoji="1" lang="ja-JP" altLang="en-US" sz="2600" b="1" dirty="0" err="1"/>
              <a:t>しょ</a:t>
            </a:r>
            <a:r>
              <a:rPr kumimoji="1" lang="ja-JP" altLang="en-US" sz="2600" b="1" dirty="0"/>
              <a:t>島</a:t>
            </a:r>
            <a:r>
              <a:rPr kumimoji="1" lang="en-US" altLang="ja-JP" sz="2600" b="1" dirty="0"/>
              <a:t>】</a:t>
            </a:r>
          </a:p>
          <a:p>
            <a:r>
              <a:rPr kumimoji="1" lang="ja-JP" altLang="en-US" sz="2600" b="1" dirty="0"/>
              <a:t>高波で家がこわされる</a:t>
            </a:r>
          </a:p>
        </p:txBody>
      </p:sp>
      <p:sp>
        <p:nvSpPr>
          <p:cNvPr id="14" name="テキスト ボックス 13"/>
          <p:cNvSpPr txBox="1"/>
          <p:nvPr/>
        </p:nvSpPr>
        <p:spPr>
          <a:xfrm>
            <a:off x="5159724" y="5373216"/>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Tree>
    <p:extLst>
      <p:ext uri="{BB962C8B-B14F-4D97-AF65-F5344CB8AC3E}">
        <p14:creationId xmlns:p14="http://schemas.microsoft.com/office/powerpoint/2010/main" val="93777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7200800" cy="784684"/>
          </a:xfrm>
        </p:spPr>
        <p:txBody>
          <a:bodyPr>
            <a:normAutofit/>
          </a:bodyPr>
          <a:lstStyle/>
          <a:p>
            <a:r>
              <a:rPr kumimoji="1" lang="ja-JP" altLang="en-US" dirty="0"/>
              <a:t>いじょう気しょうがたくさん起こる</a:t>
            </a:r>
          </a:p>
        </p:txBody>
      </p:sp>
      <p:pic>
        <p:nvPicPr>
          <p:cNvPr id="1028" name="Picture 4" descr="Y:\■ハードディスク（これまでのFujitsuのF)\チャレンジ10\平成27年度\パワポ用画像\写真\洪水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45754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大型ハリケーン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456892"/>
            <a:ext cx="3810874" cy="285815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52914" y="5661248"/>
            <a:ext cx="4311074" cy="892552"/>
          </a:xfrm>
          <a:prstGeom prst="rect">
            <a:avLst/>
          </a:prstGeom>
          <a:noFill/>
        </p:spPr>
        <p:txBody>
          <a:bodyPr wrap="square" rtlCol="0">
            <a:spAutoFit/>
          </a:bodyPr>
          <a:lstStyle/>
          <a:p>
            <a:r>
              <a:rPr lang="en-US" altLang="ja-JP" sz="2600" b="1" dirty="0"/>
              <a:t>【</a:t>
            </a:r>
            <a:r>
              <a:rPr lang="ja-JP" altLang="en-US" sz="2600" b="1" dirty="0"/>
              <a:t>バングラディシュ</a:t>
            </a:r>
            <a:r>
              <a:rPr lang="en-US" altLang="ja-JP" sz="2600" b="1" dirty="0"/>
              <a:t>】</a:t>
            </a:r>
          </a:p>
          <a:p>
            <a:r>
              <a:rPr lang="ja-JP" altLang="en-US" sz="2600" b="1" dirty="0"/>
              <a:t>こう水で町が川のように</a:t>
            </a:r>
            <a:r>
              <a:rPr lang="en-US" altLang="ja-JP" sz="2600" b="1" dirty="0"/>
              <a:t>…</a:t>
            </a:r>
            <a:endParaRPr lang="ja-JP" altLang="en-US" sz="2600" b="1" dirty="0"/>
          </a:p>
        </p:txBody>
      </p:sp>
      <p:sp>
        <p:nvSpPr>
          <p:cNvPr id="9" name="テキスト ボックス 8"/>
          <p:cNvSpPr txBox="1"/>
          <p:nvPr/>
        </p:nvSpPr>
        <p:spPr>
          <a:xfrm>
            <a:off x="4682678" y="5766355"/>
            <a:ext cx="4185917" cy="830997"/>
          </a:xfrm>
          <a:prstGeom prst="rect">
            <a:avLst/>
          </a:prstGeom>
          <a:noFill/>
        </p:spPr>
        <p:txBody>
          <a:bodyPr wrap="square" rtlCol="0">
            <a:spAutoFit/>
          </a:bodyPr>
          <a:lstStyle/>
          <a:p>
            <a:r>
              <a:rPr lang="en-US" altLang="ja-JP" sz="2600" b="1" dirty="0"/>
              <a:t>【</a:t>
            </a:r>
            <a:r>
              <a:rPr lang="ja-JP" altLang="en-US" sz="2600" b="1" dirty="0"/>
              <a:t>ホンジュラス</a:t>
            </a:r>
            <a:r>
              <a:rPr lang="en-US" altLang="ja-JP" sz="2600" b="1" dirty="0"/>
              <a:t>】</a:t>
            </a:r>
          </a:p>
          <a:p>
            <a:r>
              <a:rPr lang="ja-JP" altLang="en-US" sz="2200" b="1" dirty="0"/>
              <a:t>大型ハリケーンで家がこわれる</a:t>
            </a:r>
          </a:p>
        </p:txBody>
      </p:sp>
      <p:sp>
        <p:nvSpPr>
          <p:cNvPr id="10" name="テキスト ボックス 9"/>
          <p:cNvSpPr txBox="1"/>
          <p:nvPr/>
        </p:nvSpPr>
        <p:spPr>
          <a:xfrm>
            <a:off x="5159724" y="5373216"/>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Tree>
    <p:extLst>
      <p:ext uri="{BB962C8B-B14F-4D97-AF65-F5344CB8AC3E}">
        <p14:creationId xmlns:p14="http://schemas.microsoft.com/office/powerpoint/2010/main" val="225964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87524" y="1672208"/>
            <a:ext cx="6671084" cy="784684"/>
          </a:xfrm>
        </p:spPr>
        <p:txBody>
          <a:bodyPr/>
          <a:lstStyle/>
          <a:p>
            <a:r>
              <a:rPr lang="ja-JP" altLang="en-US" dirty="0"/>
              <a:t>食べ物</a:t>
            </a:r>
            <a:r>
              <a:rPr kumimoji="1" lang="ja-JP" altLang="en-US" dirty="0"/>
              <a:t>が育たなくなる</a:t>
            </a:r>
          </a:p>
        </p:txBody>
      </p:sp>
      <p:sp>
        <p:nvSpPr>
          <p:cNvPr id="8" name="テキスト ボックス 7"/>
          <p:cNvSpPr txBox="1"/>
          <p:nvPr/>
        </p:nvSpPr>
        <p:spPr>
          <a:xfrm>
            <a:off x="647564" y="5643245"/>
            <a:ext cx="4185917" cy="461665"/>
          </a:xfrm>
          <a:prstGeom prst="rect">
            <a:avLst/>
          </a:prstGeom>
          <a:noFill/>
        </p:spPr>
        <p:txBody>
          <a:bodyPr wrap="square" rtlCol="0">
            <a:spAutoFit/>
          </a:bodyPr>
          <a:lstStyle/>
          <a:p>
            <a:r>
              <a:rPr lang="ja-JP" altLang="en-US" sz="2400" b="1" dirty="0"/>
              <a:t>高温でリンゴの色がつかない</a:t>
            </a:r>
            <a:endParaRPr kumimoji="1" lang="ja-JP" altLang="en-US" sz="2400" b="1" dirty="0"/>
          </a:p>
        </p:txBody>
      </p:sp>
      <p:sp>
        <p:nvSpPr>
          <p:cNvPr id="9" name="テキスト ボックス 8"/>
          <p:cNvSpPr txBox="1"/>
          <p:nvPr/>
        </p:nvSpPr>
        <p:spPr>
          <a:xfrm>
            <a:off x="5846869" y="5643245"/>
            <a:ext cx="2577559" cy="461665"/>
          </a:xfrm>
          <a:prstGeom prst="rect">
            <a:avLst/>
          </a:prstGeom>
          <a:noFill/>
        </p:spPr>
        <p:txBody>
          <a:bodyPr wrap="square" rtlCol="0">
            <a:spAutoFit/>
          </a:bodyPr>
          <a:lstStyle/>
          <a:p>
            <a:r>
              <a:rPr kumimoji="1" lang="ja-JP" altLang="en-US" sz="2400" b="1" dirty="0"/>
              <a:t>米が育たない</a:t>
            </a:r>
          </a:p>
        </p:txBody>
      </p:sp>
      <p:pic>
        <p:nvPicPr>
          <p:cNvPr id="2050" name="Picture 2" descr="Y:\■ハードディスク（これまでのFujitsuのF)\チャレンジ10\平成27年度\パワポ用画像\写真\リン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27" y="2564904"/>
            <a:ext cx="3885324" cy="2700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Y:\■ハードディスク（これまでのFujitsuのF)\チャレンジ10\平成27年度\パワポ用画像\写真\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30720"/>
            <a:ext cx="2328198" cy="276866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923035" y="5265204"/>
            <a:ext cx="3744416" cy="276999"/>
          </a:xfrm>
          <a:prstGeom prst="rect">
            <a:avLst/>
          </a:prstGeom>
          <a:noFill/>
        </p:spPr>
        <p:txBody>
          <a:bodyPr wrap="square" rtlCol="0">
            <a:spAutoFit/>
          </a:bodyPr>
          <a:lstStyle/>
          <a:p>
            <a:pPr algn="r"/>
            <a:r>
              <a:rPr kumimoji="1" lang="ja-JP" altLang="en-US" sz="1200" dirty="0"/>
              <a:t>写真：農研機構　果樹研究所　</a:t>
            </a:r>
          </a:p>
        </p:txBody>
      </p:sp>
    </p:spTree>
    <p:extLst>
      <p:ext uri="{BB962C8B-B14F-4D97-AF65-F5344CB8AC3E}">
        <p14:creationId xmlns:p14="http://schemas.microsoft.com/office/powerpoint/2010/main" val="266102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421750" y="1816224"/>
            <a:ext cx="4300500" cy="784684"/>
          </a:xfrm>
        </p:spPr>
        <p:txBody>
          <a:bodyPr>
            <a:normAutofit/>
          </a:bodyPr>
          <a:lstStyle/>
          <a:p>
            <a:r>
              <a:rPr kumimoji="1" lang="ja-JP" altLang="en-US" sz="2400" dirty="0"/>
              <a:t>生物のぜつめつのおそれ</a:t>
            </a:r>
          </a:p>
        </p:txBody>
      </p:sp>
      <p:sp>
        <p:nvSpPr>
          <p:cNvPr id="8" name="テキスト ボックス 7"/>
          <p:cNvSpPr txBox="1"/>
          <p:nvPr/>
        </p:nvSpPr>
        <p:spPr>
          <a:xfrm>
            <a:off x="2479042" y="5643245"/>
            <a:ext cx="4185917" cy="830997"/>
          </a:xfrm>
          <a:prstGeom prst="rect">
            <a:avLst/>
          </a:prstGeom>
          <a:noFill/>
        </p:spPr>
        <p:txBody>
          <a:bodyPr wrap="square" rtlCol="0">
            <a:spAutoFit/>
          </a:bodyPr>
          <a:lstStyle/>
          <a:p>
            <a:r>
              <a:rPr kumimoji="1" lang="ja-JP" altLang="en-US" sz="2400" b="1" dirty="0"/>
              <a:t>氷が溶けて住む場所を失う</a:t>
            </a:r>
            <a:endParaRPr kumimoji="1" lang="en-US" altLang="ja-JP" sz="2400" b="1" dirty="0"/>
          </a:p>
          <a:p>
            <a:pPr algn="ctr"/>
            <a:r>
              <a:rPr kumimoji="1" lang="ja-JP" altLang="en-US" sz="2400" b="1" dirty="0"/>
              <a:t>ホッキョクグマ</a:t>
            </a:r>
          </a:p>
        </p:txBody>
      </p:sp>
      <p:pic>
        <p:nvPicPr>
          <p:cNvPr id="1026" name="Picture 2" descr="Y:\■ハードディスク（これまでのFujitsuのF)\チャレンジ10\平成27年度\パワポ用画像\写真\白クマ.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663" y="2449341"/>
            <a:ext cx="2960675" cy="296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7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（日本、富山県）</a:t>
            </a:r>
            <a:endParaRPr kumimoji="1" lang="ja-JP" altLang="en-US" sz="3800" dirty="0"/>
          </a:p>
        </p:txBody>
      </p:sp>
      <p:sp>
        <p:nvSpPr>
          <p:cNvPr id="5" name="コンテンツ プレースホルダー 4"/>
          <p:cNvSpPr>
            <a:spLocks noGrp="1"/>
          </p:cNvSpPr>
          <p:nvPr>
            <p:ph idx="1"/>
          </p:nvPr>
        </p:nvSpPr>
        <p:spPr>
          <a:xfrm>
            <a:off x="251520" y="1609958"/>
            <a:ext cx="7344816" cy="532656"/>
          </a:xfrm>
        </p:spPr>
        <p:txBody>
          <a:bodyPr>
            <a:noAutofit/>
          </a:bodyPr>
          <a:lstStyle/>
          <a:p>
            <a:r>
              <a:rPr kumimoji="1" lang="ja-JP" altLang="en-US" dirty="0"/>
              <a:t>サクラのさく時期が</a:t>
            </a:r>
            <a:r>
              <a:rPr lang="ja-JP" altLang="en-US" dirty="0"/>
              <a:t>早くなっている</a:t>
            </a:r>
            <a:endParaRPr kumimoji="1" lang="en-US" altLang="ja-JP"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711838498"/>
              </p:ext>
            </p:extLst>
          </p:nvPr>
        </p:nvGraphicFramePr>
        <p:xfrm>
          <a:off x="899591" y="2231784"/>
          <a:ext cx="7344817" cy="1984145"/>
        </p:xfrm>
        <a:graphic>
          <a:graphicData uri="http://schemas.openxmlformats.org/presentationml/2006/ole">
            <mc:AlternateContent xmlns:mc="http://schemas.openxmlformats.org/markup-compatibility/2006">
              <mc:Choice xmlns:v="urn:schemas-microsoft-com:vml" Requires="v">
                <p:oleObj name="ワークシート" r:id="rId3" imgW="6029399" imgH="1628779" progId="Excel.Sheet.12">
                  <p:embed/>
                </p:oleObj>
              </mc:Choice>
              <mc:Fallback>
                <p:oleObj name="ワークシート" r:id="rId3" imgW="6029399" imgH="1628779" progId="Excel.Sheet.12">
                  <p:embed/>
                  <p:pic>
                    <p:nvPicPr>
                      <p:cNvPr id="0" name=""/>
                      <p:cNvPicPr/>
                      <p:nvPr/>
                    </p:nvPicPr>
                    <p:blipFill>
                      <a:blip r:embed="rId4"/>
                      <a:stretch>
                        <a:fillRect/>
                      </a:stretch>
                    </p:blipFill>
                    <p:spPr>
                      <a:xfrm>
                        <a:off x="899591" y="2231784"/>
                        <a:ext cx="7344817" cy="1984145"/>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8198F351-897F-406F-8849-C527932C17A6}"/>
              </a:ext>
            </a:extLst>
          </p:cNvPr>
          <p:cNvPicPr>
            <a:picLocks noChangeAspect="1"/>
          </p:cNvPicPr>
          <p:nvPr/>
        </p:nvPicPr>
        <p:blipFill>
          <a:blip r:embed="rId5"/>
          <a:stretch>
            <a:fillRect/>
          </a:stretch>
        </p:blipFill>
        <p:spPr>
          <a:xfrm>
            <a:off x="910962" y="5325265"/>
            <a:ext cx="2788929" cy="1296607"/>
          </a:xfrm>
          <a:prstGeom prst="rect">
            <a:avLst/>
          </a:prstGeom>
        </p:spPr>
      </p:pic>
      <p:sp>
        <p:nvSpPr>
          <p:cNvPr id="8" name="コンテンツ プレースホルダー 4">
            <a:extLst>
              <a:ext uri="{FF2B5EF4-FFF2-40B4-BE49-F238E27FC236}">
                <a16:creationId xmlns:a16="http://schemas.microsoft.com/office/drawing/2014/main" id="{E32B8B8C-99DD-48DA-BEDB-146539B5F37D}"/>
              </a:ext>
            </a:extLst>
          </p:cNvPr>
          <p:cNvSpPr txBox="1">
            <a:spLocks/>
          </p:cNvSpPr>
          <p:nvPr/>
        </p:nvSpPr>
        <p:spPr>
          <a:xfrm>
            <a:off x="251520" y="4365104"/>
            <a:ext cx="7344816" cy="532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6"/>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7"/>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6"/>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7"/>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6"/>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7"/>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6"/>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7"/>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6"/>
              </a:buBlip>
              <a:defRPr kumimoji="1" sz="1600" kern="1200">
                <a:solidFill>
                  <a:srgbClr val="104031"/>
                </a:solidFill>
                <a:latin typeface="+mn-lt"/>
                <a:ea typeface="+mn-ea"/>
                <a:cs typeface="+mn-cs"/>
              </a:defRPr>
            </a:lvl9pPr>
          </a:lstStyle>
          <a:p>
            <a:r>
              <a:rPr lang="ja-JP" altLang="en-US" dirty="0"/>
              <a:t>雪が少なくなってきている</a:t>
            </a:r>
            <a:endParaRPr lang="en-US" altLang="ja-JP" dirty="0"/>
          </a:p>
        </p:txBody>
      </p:sp>
      <p:pic>
        <p:nvPicPr>
          <p:cNvPr id="9" name="図 8">
            <a:extLst>
              <a:ext uri="{FF2B5EF4-FFF2-40B4-BE49-F238E27FC236}">
                <a16:creationId xmlns:a16="http://schemas.microsoft.com/office/drawing/2014/main" id="{314F5953-9949-4018-930C-8C80F3ED6A6B}"/>
              </a:ext>
            </a:extLst>
          </p:cNvPr>
          <p:cNvPicPr>
            <a:picLocks noChangeAspect="1"/>
          </p:cNvPicPr>
          <p:nvPr/>
        </p:nvPicPr>
        <p:blipFill>
          <a:blip r:embed="rId8"/>
          <a:stretch>
            <a:fillRect/>
          </a:stretch>
        </p:blipFill>
        <p:spPr>
          <a:xfrm>
            <a:off x="5525022" y="5325265"/>
            <a:ext cx="2716040" cy="1258432"/>
          </a:xfrm>
          <a:prstGeom prst="rect">
            <a:avLst/>
          </a:prstGeom>
        </p:spPr>
      </p:pic>
      <p:sp>
        <p:nvSpPr>
          <p:cNvPr id="10" name="テキスト ボックス 9">
            <a:extLst>
              <a:ext uri="{FF2B5EF4-FFF2-40B4-BE49-F238E27FC236}">
                <a16:creationId xmlns:a16="http://schemas.microsoft.com/office/drawing/2014/main" id="{B44596EA-3823-43A1-8EF0-7FAB68A5DA81}"/>
              </a:ext>
            </a:extLst>
          </p:cNvPr>
          <p:cNvSpPr txBox="1"/>
          <p:nvPr/>
        </p:nvSpPr>
        <p:spPr>
          <a:xfrm>
            <a:off x="902938" y="4955933"/>
            <a:ext cx="1900188" cy="369332"/>
          </a:xfrm>
          <a:prstGeom prst="rect">
            <a:avLst/>
          </a:prstGeom>
          <a:solidFill>
            <a:schemeClr val="accent1">
              <a:lumMod val="60000"/>
              <a:lumOff val="40000"/>
            </a:schemeClr>
          </a:solidFill>
        </p:spPr>
        <p:txBody>
          <a:bodyPr wrap="square" rtlCol="0">
            <a:spAutoFit/>
          </a:bodyPr>
          <a:lstStyle/>
          <a:p>
            <a:r>
              <a:rPr kumimoji="1" lang="en-US" altLang="ja-JP" dirty="0"/>
              <a:t>2000</a:t>
            </a:r>
            <a:r>
              <a:rPr kumimoji="1" lang="ja-JP" altLang="en-US" dirty="0"/>
              <a:t>年代３月</a:t>
            </a:r>
          </a:p>
        </p:txBody>
      </p:sp>
      <p:sp>
        <p:nvSpPr>
          <p:cNvPr id="11" name="テキスト ボックス 10">
            <a:extLst>
              <a:ext uri="{FF2B5EF4-FFF2-40B4-BE49-F238E27FC236}">
                <a16:creationId xmlns:a16="http://schemas.microsoft.com/office/drawing/2014/main" id="{6F35B618-BC29-4949-9918-2FFC3F62A372}"/>
              </a:ext>
            </a:extLst>
          </p:cNvPr>
          <p:cNvSpPr txBox="1"/>
          <p:nvPr/>
        </p:nvSpPr>
        <p:spPr>
          <a:xfrm>
            <a:off x="5521686" y="4955933"/>
            <a:ext cx="1900188" cy="369332"/>
          </a:xfrm>
          <a:prstGeom prst="rect">
            <a:avLst/>
          </a:prstGeom>
          <a:solidFill>
            <a:schemeClr val="accent2">
              <a:lumMod val="60000"/>
              <a:lumOff val="40000"/>
            </a:schemeClr>
          </a:solidFill>
        </p:spPr>
        <p:txBody>
          <a:bodyPr wrap="square" rtlCol="0">
            <a:spAutoFit/>
          </a:bodyPr>
          <a:lstStyle/>
          <a:p>
            <a:r>
              <a:rPr kumimoji="1" lang="en-US" altLang="ja-JP" dirty="0"/>
              <a:t>2030</a:t>
            </a:r>
            <a:r>
              <a:rPr kumimoji="1" lang="ja-JP" altLang="en-US" dirty="0"/>
              <a:t>年代３月</a:t>
            </a:r>
          </a:p>
        </p:txBody>
      </p:sp>
      <p:sp>
        <p:nvSpPr>
          <p:cNvPr id="12" name="矢印: 右 11">
            <a:extLst>
              <a:ext uri="{FF2B5EF4-FFF2-40B4-BE49-F238E27FC236}">
                <a16:creationId xmlns:a16="http://schemas.microsoft.com/office/drawing/2014/main" id="{4477606C-C55F-4DEC-AC3F-A0D9FAF5974D}"/>
              </a:ext>
            </a:extLst>
          </p:cNvPr>
          <p:cNvSpPr/>
          <p:nvPr/>
        </p:nvSpPr>
        <p:spPr>
          <a:xfrm>
            <a:off x="3810349" y="5577293"/>
            <a:ext cx="1633762" cy="861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雪がふらなくなるかも！？</a:t>
            </a:r>
          </a:p>
        </p:txBody>
      </p:sp>
    </p:spTree>
    <p:extLst>
      <p:ext uri="{BB962C8B-B14F-4D97-AF65-F5344CB8AC3E}">
        <p14:creationId xmlns:p14="http://schemas.microsoft.com/office/powerpoint/2010/main" val="174497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地球温暖化がすすむと・・・</a:t>
            </a:r>
            <a:br>
              <a:rPr lang="en-US" altLang="ja-JP" sz="3800" dirty="0"/>
            </a:br>
            <a:r>
              <a:rPr lang="ja-JP" altLang="en-US" sz="3800" dirty="0"/>
              <a:t>（日本、富山県）</a:t>
            </a:r>
            <a:endParaRPr kumimoji="1" lang="ja-JP" altLang="en-US" sz="3800" dirty="0"/>
          </a:p>
        </p:txBody>
      </p:sp>
      <p:grpSp>
        <p:nvGrpSpPr>
          <p:cNvPr id="23" name="グループ化 22">
            <a:extLst>
              <a:ext uri="{FF2B5EF4-FFF2-40B4-BE49-F238E27FC236}">
                <a16:creationId xmlns:a16="http://schemas.microsoft.com/office/drawing/2014/main" id="{3F4E2E2E-BEFB-404B-A867-81F465DC398F}"/>
              </a:ext>
            </a:extLst>
          </p:cNvPr>
          <p:cNvGrpSpPr/>
          <p:nvPr/>
        </p:nvGrpSpPr>
        <p:grpSpPr>
          <a:xfrm>
            <a:off x="4574739" y="3914328"/>
            <a:ext cx="3803056" cy="2436753"/>
            <a:chOff x="4858121" y="3906760"/>
            <a:chExt cx="3803056" cy="2436753"/>
          </a:xfrm>
        </p:grpSpPr>
        <p:pic>
          <p:nvPicPr>
            <p:cNvPr id="16" name="図 15">
              <a:extLst>
                <a:ext uri="{FF2B5EF4-FFF2-40B4-BE49-F238E27FC236}">
                  <a16:creationId xmlns:a16="http://schemas.microsoft.com/office/drawing/2014/main" id="{99677E6D-098E-40D3-B941-9FF60298B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21" y="4581128"/>
              <a:ext cx="1762385" cy="1762385"/>
            </a:xfrm>
            <a:prstGeom prst="rect">
              <a:avLst/>
            </a:prstGeom>
          </p:spPr>
        </p:pic>
        <p:pic>
          <p:nvPicPr>
            <p:cNvPr id="18" name="図 17">
              <a:extLst>
                <a:ext uri="{FF2B5EF4-FFF2-40B4-BE49-F238E27FC236}">
                  <a16:creationId xmlns:a16="http://schemas.microsoft.com/office/drawing/2014/main" id="{F224F5B4-5F69-4CB1-B028-4FE6EBC5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67" y="3906760"/>
              <a:ext cx="2394110" cy="2436753"/>
            </a:xfrm>
            <a:prstGeom prst="rect">
              <a:avLst/>
            </a:prstGeom>
          </p:spPr>
        </p:pic>
      </p:grpSp>
      <p:pic>
        <p:nvPicPr>
          <p:cNvPr id="20" name="図 19">
            <a:extLst>
              <a:ext uri="{FF2B5EF4-FFF2-40B4-BE49-F238E27FC236}">
                <a16:creationId xmlns:a16="http://schemas.microsoft.com/office/drawing/2014/main" id="{3AF2D072-50AA-455D-AC55-279D2374F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96" y="3793996"/>
            <a:ext cx="3204356" cy="2677418"/>
          </a:xfrm>
          <a:prstGeom prst="rect">
            <a:avLst/>
          </a:prstGeom>
        </p:spPr>
      </p:pic>
      <p:pic>
        <p:nvPicPr>
          <p:cNvPr id="27" name="図 26">
            <a:extLst>
              <a:ext uri="{FF2B5EF4-FFF2-40B4-BE49-F238E27FC236}">
                <a16:creationId xmlns:a16="http://schemas.microsoft.com/office/drawing/2014/main" id="{F9B40B20-F759-44F9-BBC2-BC769292D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942" y="4526051"/>
            <a:ext cx="1887674" cy="1887674"/>
          </a:xfrm>
          <a:prstGeom prst="rect">
            <a:avLst/>
          </a:prstGeom>
        </p:spPr>
      </p:pic>
      <p:grpSp>
        <p:nvGrpSpPr>
          <p:cNvPr id="2" name="グループ化 1">
            <a:extLst>
              <a:ext uri="{FF2B5EF4-FFF2-40B4-BE49-F238E27FC236}">
                <a16:creationId xmlns:a16="http://schemas.microsoft.com/office/drawing/2014/main" id="{7BB95DDE-20C1-4C38-BAA6-02B46A47685E}"/>
              </a:ext>
            </a:extLst>
          </p:cNvPr>
          <p:cNvGrpSpPr/>
          <p:nvPr/>
        </p:nvGrpSpPr>
        <p:grpSpPr>
          <a:xfrm>
            <a:off x="867662" y="1709004"/>
            <a:ext cx="3699222" cy="2287784"/>
            <a:chOff x="867662" y="1709004"/>
            <a:chExt cx="3699222" cy="2287784"/>
          </a:xfrm>
        </p:grpSpPr>
        <p:pic>
          <p:nvPicPr>
            <p:cNvPr id="14" name="図 13">
              <a:extLst>
                <a:ext uri="{FF2B5EF4-FFF2-40B4-BE49-F238E27FC236}">
                  <a16:creationId xmlns:a16="http://schemas.microsoft.com/office/drawing/2014/main" id="{0A8CA9D4-7252-491D-8E36-E8461C85A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942" y="1709004"/>
              <a:ext cx="1887674" cy="1887674"/>
            </a:xfrm>
            <a:prstGeom prst="rect">
              <a:avLst/>
            </a:prstGeom>
          </p:spPr>
        </p:pic>
        <p:sp>
          <p:nvSpPr>
            <p:cNvPr id="12" name="テキスト ボックス 11">
              <a:extLst>
                <a:ext uri="{FF2B5EF4-FFF2-40B4-BE49-F238E27FC236}">
                  <a16:creationId xmlns:a16="http://schemas.microsoft.com/office/drawing/2014/main" id="{16D14A8B-FF96-4EC3-A0FB-4376477E4A97}"/>
                </a:ext>
              </a:extLst>
            </p:cNvPr>
            <p:cNvSpPr txBox="1"/>
            <p:nvPr/>
          </p:nvSpPr>
          <p:spPr>
            <a:xfrm>
              <a:off x="867662" y="3596678"/>
              <a:ext cx="3699222" cy="400110"/>
            </a:xfrm>
            <a:prstGeom prst="rect">
              <a:avLst/>
            </a:prstGeom>
            <a:noFill/>
          </p:spPr>
          <p:txBody>
            <a:bodyPr wrap="square" rtlCol="0">
              <a:spAutoFit/>
            </a:bodyPr>
            <a:lstStyle/>
            <a:p>
              <a:pPr algn="ctr"/>
              <a:r>
                <a:rPr kumimoji="1" lang="ja-JP" altLang="en-US" sz="2000" b="1" dirty="0"/>
                <a:t>ライチョウがいなくなるかも</a:t>
              </a:r>
            </a:p>
          </p:txBody>
        </p:sp>
      </p:grpSp>
      <p:grpSp>
        <p:nvGrpSpPr>
          <p:cNvPr id="15" name="グループ化 14">
            <a:extLst>
              <a:ext uri="{FF2B5EF4-FFF2-40B4-BE49-F238E27FC236}">
                <a16:creationId xmlns:a16="http://schemas.microsoft.com/office/drawing/2014/main" id="{4FDA2CF1-B7BA-4DC3-96A2-047621484989}"/>
              </a:ext>
            </a:extLst>
          </p:cNvPr>
          <p:cNvGrpSpPr/>
          <p:nvPr/>
        </p:nvGrpSpPr>
        <p:grpSpPr>
          <a:xfrm>
            <a:off x="4759120" y="1278286"/>
            <a:ext cx="3699222" cy="2718502"/>
            <a:chOff x="4759120" y="1278286"/>
            <a:chExt cx="3699222" cy="2718502"/>
          </a:xfrm>
        </p:grpSpPr>
        <p:pic>
          <p:nvPicPr>
            <p:cNvPr id="17" name="図 16">
              <a:extLst>
                <a:ext uri="{FF2B5EF4-FFF2-40B4-BE49-F238E27FC236}">
                  <a16:creationId xmlns:a16="http://schemas.microsoft.com/office/drawing/2014/main" id="{A0C64BA7-40FC-4AC7-955C-20C9D12D76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1124" y="1278286"/>
              <a:ext cx="3335214" cy="2501410"/>
            </a:xfrm>
            <a:prstGeom prst="rect">
              <a:avLst/>
            </a:prstGeom>
          </p:spPr>
        </p:pic>
        <p:sp>
          <p:nvSpPr>
            <p:cNvPr id="19" name="テキスト ボックス 18">
              <a:extLst>
                <a:ext uri="{FF2B5EF4-FFF2-40B4-BE49-F238E27FC236}">
                  <a16:creationId xmlns:a16="http://schemas.microsoft.com/office/drawing/2014/main" id="{98D12845-F9C2-4C24-A497-84FB12828501}"/>
                </a:ext>
              </a:extLst>
            </p:cNvPr>
            <p:cNvSpPr txBox="1"/>
            <p:nvPr/>
          </p:nvSpPr>
          <p:spPr>
            <a:xfrm>
              <a:off x="4759120" y="3596678"/>
              <a:ext cx="3699222" cy="400110"/>
            </a:xfrm>
            <a:prstGeom prst="rect">
              <a:avLst/>
            </a:prstGeom>
            <a:noFill/>
          </p:spPr>
          <p:txBody>
            <a:bodyPr wrap="square" rtlCol="0">
              <a:spAutoFit/>
            </a:bodyPr>
            <a:lstStyle/>
            <a:p>
              <a:pPr algn="ctr"/>
              <a:r>
                <a:rPr lang="ja-JP" altLang="en-US" sz="2000" b="1" dirty="0"/>
                <a:t>砂はま</a:t>
              </a:r>
              <a:r>
                <a:rPr kumimoji="1" lang="ja-JP" altLang="en-US" sz="2000" b="1" dirty="0"/>
                <a:t>がなくなるかも</a:t>
              </a:r>
            </a:p>
          </p:txBody>
        </p:sp>
      </p:grpSp>
    </p:spTree>
    <p:extLst>
      <p:ext uri="{BB962C8B-B14F-4D97-AF65-F5344CB8AC3E}">
        <p14:creationId xmlns:p14="http://schemas.microsoft.com/office/powerpoint/2010/main" val="34523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ぼくたち、わたしたちに</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できることは何だろう？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a:t>大切な地球を未来につなぐために</a:t>
            </a:r>
          </a:p>
        </p:txBody>
      </p:sp>
    </p:spTree>
    <p:extLst>
      <p:ext uri="{BB962C8B-B14F-4D97-AF65-F5344CB8AC3E}">
        <p14:creationId xmlns:p14="http://schemas.microsoft.com/office/powerpoint/2010/main" val="337675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a:latin typeface="HGP創英角ｺﾞｼｯｸUB" panose="020B0900000000000000" pitchFamily="50" charset="-128"/>
                <a:ea typeface="HGP創英角ｺﾞｼｯｸUB" panose="020B0900000000000000" pitchFamily="50" charset="-128"/>
              </a:rPr>
              <a:t>小学校</a:t>
            </a:r>
            <a:br>
              <a:rPr kumimoji="1"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a:latin typeface="HGP創英角ｺﾞｼｯｸUB" panose="020B0900000000000000" pitchFamily="50" charset="-128"/>
                <a:ea typeface="HGP創英角ｺﾞｼｯｸUB" panose="020B0900000000000000" pitchFamily="50" charset="-128"/>
              </a:rPr>
              <a:t>10</a:t>
            </a:r>
            <a:br>
              <a:rPr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前 編</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化をとめるため</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057601" y="1187460"/>
            <a:ext cx="1872208" cy="369332"/>
          </a:xfrm>
          <a:prstGeom prst="rect">
            <a:avLst/>
          </a:prstGeom>
          <a:noFill/>
        </p:spPr>
        <p:txBody>
          <a:bodyPr wrap="square" rtlCol="0">
            <a:spAutoFit/>
          </a:bodyPr>
          <a:lstStyle/>
          <a:p>
            <a:r>
              <a:rPr kumimoji="1" lang="ja-JP" altLang="en-US" b="1" dirty="0"/>
              <a:t>かんきょう</a:t>
            </a:r>
          </a:p>
        </p:txBody>
      </p:sp>
      <p:sp>
        <p:nvSpPr>
          <p:cNvPr id="5" name="テキスト ボックス 4">
            <a:extLst>
              <a:ext uri="{FF2B5EF4-FFF2-40B4-BE49-F238E27FC236}">
                <a16:creationId xmlns:a16="http://schemas.microsoft.com/office/drawing/2014/main" id="{80D3F98F-758E-431E-9DF3-BE24A6AE357D}"/>
              </a:ext>
            </a:extLst>
          </p:cNvPr>
          <p:cNvSpPr txBox="1"/>
          <p:nvPr/>
        </p:nvSpPr>
        <p:spPr>
          <a:xfrm>
            <a:off x="4680012" y="2096852"/>
            <a:ext cx="972108" cy="369332"/>
          </a:xfrm>
          <a:prstGeom prst="rect">
            <a:avLst/>
          </a:prstGeom>
          <a:noFill/>
        </p:spPr>
        <p:txBody>
          <a:bodyPr wrap="square" rtlCol="0">
            <a:spAutoFit/>
          </a:bodyPr>
          <a:lstStyle/>
          <a:p>
            <a:r>
              <a:rPr kumimoji="1" lang="ja-JP" altLang="en-US" b="1" dirty="0"/>
              <a:t>ぺん</a:t>
            </a:r>
          </a:p>
        </p:txBody>
      </p:sp>
    </p:spTree>
    <p:extLst>
      <p:ext uri="{BB962C8B-B14F-4D97-AF65-F5344CB8AC3E}">
        <p14:creationId xmlns:p14="http://schemas.microsoft.com/office/powerpoint/2010/main" val="190427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t>ぼくたち、わたしたちに</a:t>
            </a:r>
          </a:p>
          <a:p>
            <a:r>
              <a:rPr lang="ja-JP" altLang="en-US" sz="4000" dirty="0"/>
              <a:t>できることは何だろう？</a:t>
            </a:r>
          </a:p>
        </p:txBody>
      </p:sp>
      <p:pic>
        <p:nvPicPr>
          <p:cNvPr id="11" name="図 10">
            <a:extLst>
              <a:ext uri="{FF2B5EF4-FFF2-40B4-BE49-F238E27FC236}">
                <a16:creationId xmlns:a16="http://schemas.microsoft.com/office/drawing/2014/main" id="{2E4D8337-F9E2-4101-89D0-12507A4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234" y="2123850"/>
            <a:ext cx="2714622" cy="2155410"/>
          </a:xfrm>
          <a:prstGeom prst="rect">
            <a:avLst/>
          </a:prstGeom>
        </p:spPr>
      </p:pic>
      <p:grpSp>
        <p:nvGrpSpPr>
          <p:cNvPr id="23" name="グループ化 22">
            <a:extLst>
              <a:ext uri="{FF2B5EF4-FFF2-40B4-BE49-F238E27FC236}">
                <a16:creationId xmlns:a16="http://schemas.microsoft.com/office/drawing/2014/main" id="{83CCE5F0-2475-4AE5-89ED-5AE4FF718976}"/>
              </a:ext>
            </a:extLst>
          </p:cNvPr>
          <p:cNvGrpSpPr/>
          <p:nvPr/>
        </p:nvGrpSpPr>
        <p:grpSpPr>
          <a:xfrm>
            <a:off x="1474966" y="4279260"/>
            <a:ext cx="6178753" cy="2382066"/>
            <a:chOff x="1474966" y="4279260"/>
            <a:chExt cx="6178753" cy="2382066"/>
          </a:xfrm>
        </p:grpSpPr>
        <p:pic>
          <p:nvPicPr>
            <p:cNvPr id="13" name="図 12">
              <a:extLst>
                <a:ext uri="{FF2B5EF4-FFF2-40B4-BE49-F238E27FC236}">
                  <a16:creationId xmlns:a16="http://schemas.microsoft.com/office/drawing/2014/main" id="{8EF14C7D-7830-4034-8A7B-E081F53E55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966" y="4279260"/>
              <a:ext cx="2084308" cy="2382066"/>
            </a:xfrm>
            <a:prstGeom prst="rect">
              <a:avLst/>
            </a:prstGeom>
          </p:spPr>
        </p:pic>
        <p:pic>
          <p:nvPicPr>
            <p:cNvPr id="17" name="図 16">
              <a:extLst>
                <a:ext uri="{FF2B5EF4-FFF2-40B4-BE49-F238E27FC236}">
                  <a16:creationId xmlns:a16="http://schemas.microsoft.com/office/drawing/2014/main" id="{A6B477B7-BCCD-4219-9F6A-D5943AAB2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370" y="4526003"/>
              <a:ext cx="2378349" cy="1920517"/>
            </a:xfrm>
            <a:prstGeom prst="rect">
              <a:avLst/>
            </a:prstGeom>
          </p:spPr>
        </p:pic>
      </p:grpSp>
      <p:grpSp>
        <p:nvGrpSpPr>
          <p:cNvPr id="20" name="グループ化 19">
            <a:extLst>
              <a:ext uri="{FF2B5EF4-FFF2-40B4-BE49-F238E27FC236}">
                <a16:creationId xmlns:a16="http://schemas.microsoft.com/office/drawing/2014/main" id="{8EAD2196-243C-41E8-926C-8B1FEE0E77BB}"/>
              </a:ext>
            </a:extLst>
          </p:cNvPr>
          <p:cNvGrpSpPr/>
          <p:nvPr/>
        </p:nvGrpSpPr>
        <p:grpSpPr>
          <a:xfrm>
            <a:off x="1314334" y="1808820"/>
            <a:ext cx="3083392" cy="2338091"/>
            <a:chOff x="1314334" y="1808820"/>
            <a:chExt cx="3083392" cy="2338091"/>
          </a:xfrm>
        </p:grpSpPr>
        <p:pic>
          <p:nvPicPr>
            <p:cNvPr id="15" name="図 14">
              <a:extLst>
                <a:ext uri="{FF2B5EF4-FFF2-40B4-BE49-F238E27FC236}">
                  <a16:creationId xmlns:a16="http://schemas.microsoft.com/office/drawing/2014/main" id="{686DE9C7-3B94-4867-8073-17C2A0A62C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957" y="1808820"/>
              <a:ext cx="1115769" cy="1115769"/>
            </a:xfrm>
            <a:prstGeom prst="rect">
              <a:avLst/>
            </a:prstGeom>
          </p:spPr>
        </p:pic>
        <p:pic>
          <p:nvPicPr>
            <p:cNvPr id="19" name="図 18">
              <a:extLst>
                <a:ext uri="{FF2B5EF4-FFF2-40B4-BE49-F238E27FC236}">
                  <a16:creationId xmlns:a16="http://schemas.microsoft.com/office/drawing/2014/main" id="{849E2E73-B736-4452-B22B-44CF9271E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4334" y="2256199"/>
              <a:ext cx="1890712" cy="1890712"/>
            </a:xfrm>
            <a:prstGeom prst="rect">
              <a:avLst/>
            </a:prstGeom>
          </p:spPr>
        </p:pic>
      </p:grpSp>
      <p:pic>
        <p:nvPicPr>
          <p:cNvPr id="22" name="図 21">
            <a:extLst>
              <a:ext uri="{FF2B5EF4-FFF2-40B4-BE49-F238E27FC236}">
                <a16:creationId xmlns:a16="http://schemas.microsoft.com/office/drawing/2014/main" id="{E329A3A1-A0B1-478A-852B-9A5B1422D7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250" y="4184418"/>
            <a:ext cx="5143500" cy="2571750"/>
          </a:xfrm>
          <a:prstGeom prst="rect">
            <a:avLst/>
          </a:prstGeom>
        </p:spPr>
      </p:pic>
    </p:spTree>
    <p:extLst>
      <p:ext uri="{BB962C8B-B14F-4D97-AF65-F5344CB8AC3E}">
        <p14:creationId xmlns:p14="http://schemas.microsoft.com/office/powerpoint/2010/main" val="36341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7"/>
            <a:ext cx="9144000" cy="1556764"/>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ln w="19050">
                  <a:solidFill>
                    <a:prstClr val="white"/>
                  </a:solidFill>
                </a:ln>
              </a:rPr>
              <a:t>とやま環境チャレンジ１０</a:t>
            </a:r>
          </a:p>
        </p:txBody>
      </p:sp>
      <p:sp>
        <p:nvSpPr>
          <p:cNvPr id="2" name="テキスト ボックス 1"/>
          <p:cNvSpPr txBox="1"/>
          <p:nvPr/>
        </p:nvSpPr>
        <p:spPr>
          <a:xfrm>
            <a:off x="-144016" y="1697323"/>
            <a:ext cx="9504548" cy="6155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地球温暖化を止めるとりくみを始めよう！</a:t>
            </a:r>
          </a:p>
        </p:txBody>
      </p:sp>
      <p:sp>
        <p:nvSpPr>
          <p:cNvPr id="5" name="テキスト ボックス 4"/>
          <p:cNvSpPr txBox="1"/>
          <p:nvPr/>
        </p:nvSpPr>
        <p:spPr>
          <a:xfrm>
            <a:off x="3008514" y="152636"/>
            <a:ext cx="1491478" cy="338554"/>
          </a:xfrm>
          <a:prstGeom prst="rect">
            <a:avLst/>
          </a:prstGeom>
          <a:noFill/>
        </p:spPr>
        <p:txBody>
          <a:bodyPr wrap="square" rtlCol="0">
            <a:spAutoFit/>
          </a:bodyPr>
          <a:lstStyle/>
          <a:p>
            <a:r>
              <a:rPr kumimoji="1" lang="ja-JP" altLang="en-US" sz="1600" b="1" dirty="0"/>
              <a:t>かんきょう</a:t>
            </a:r>
          </a:p>
        </p:txBody>
      </p:sp>
      <p:sp>
        <p:nvSpPr>
          <p:cNvPr id="6" name="テキスト ボックス 5"/>
          <p:cNvSpPr txBox="1"/>
          <p:nvPr/>
        </p:nvSpPr>
        <p:spPr>
          <a:xfrm>
            <a:off x="1787116" y="1531821"/>
            <a:ext cx="696652" cy="276999"/>
          </a:xfrm>
          <a:prstGeom prst="rect">
            <a:avLst/>
          </a:prstGeom>
          <a:noFill/>
        </p:spPr>
        <p:txBody>
          <a:bodyPr wrap="square" rtlCol="0">
            <a:spAutoFit/>
          </a:bodyPr>
          <a:lstStyle/>
          <a:p>
            <a:r>
              <a:rPr kumimoji="1" lang="ja-JP" altLang="en-US" sz="1200" b="1" dirty="0"/>
              <a:t>だん</a:t>
            </a:r>
          </a:p>
        </p:txBody>
      </p:sp>
      <p:sp>
        <p:nvSpPr>
          <p:cNvPr id="7" name="テキスト ボックス 6"/>
          <p:cNvSpPr txBox="1"/>
          <p:nvPr/>
        </p:nvSpPr>
        <p:spPr>
          <a:xfrm>
            <a:off x="2195736" y="3146775"/>
            <a:ext cx="696652" cy="246221"/>
          </a:xfrm>
          <a:prstGeom prst="rect">
            <a:avLst/>
          </a:prstGeom>
          <a:noFill/>
        </p:spPr>
        <p:txBody>
          <a:bodyPr wrap="square" rtlCol="0">
            <a:spAutoFit/>
          </a:bodyPr>
          <a:lstStyle/>
          <a:p>
            <a:r>
              <a:rPr kumimoji="1" lang="ja-JP" altLang="en-US" sz="1000" b="1" dirty="0"/>
              <a:t>だん</a:t>
            </a:r>
          </a:p>
        </p:txBody>
      </p:sp>
      <p:sp>
        <p:nvSpPr>
          <p:cNvPr id="11" name="コンテンツ プレースホルダー 2">
            <a:extLst>
              <a:ext uri="{FF2B5EF4-FFF2-40B4-BE49-F238E27FC236}">
                <a16:creationId xmlns:a16="http://schemas.microsoft.com/office/drawing/2014/main" id="{9E3C0FB3-67B7-5BCC-EDAC-9641E48BDCD3}"/>
              </a:ext>
            </a:extLst>
          </p:cNvPr>
          <p:cNvSpPr txBox="1">
            <a:spLocks/>
          </p:cNvSpPr>
          <p:nvPr/>
        </p:nvSpPr>
        <p:spPr>
          <a:xfrm>
            <a:off x="287778" y="2744924"/>
            <a:ext cx="8568444" cy="31053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歳</a:t>
            </a:r>
            <a:r>
              <a:rPr lang="ja-JP" altLang="en-US" sz="3000" dirty="0">
                <a:latin typeface="+mn-ea"/>
              </a:rPr>
              <a:t>（小学４年生）のみんなが、家庭でできる地球温暖化を止める取り組みを</a:t>
            </a:r>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コ</a:t>
            </a:r>
            <a:r>
              <a:rPr lang="ja-JP" altLang="en-US" sz="3000" dirty="0">
                <a:latin typeface="+mn-ea"/>
              </a:rPr>
              <a:t>えらび、家族といっしょに４週間行います。</a:t>
            </a:r>
            <a:endParaRPr lang="en-US" altLang="ja-JP" sz="3000" dirty="0">
              <a:latin typeface="+mn-ea"/>
            </a:endParaRPr>
          </a:p>
          <a:p>
            <a:pPr marL="0" indent="0">
              <a:buFontTx/>
              <a:buNone/>
            </a:pPr>
            <a:endParaRPr lang="en-US" altLang="ja-JP" sz="3000" dirty="0">
              <a:latin typeface="+mn-ea"/>
            </a:endParaRPr>
          </a:p>
          <a:p>
            <a:r>
              <a:rPr lang="ja-JP" altLang="en-US" sz="3000" dirty="0">
                <a:latin typeface="+mn-ea"/>
              </a:rPr>
              <a:t>今年は県内の〇〇校の小学校の、○○人の小学４年生が取り組みます！</a:t>
            </a:r>
            <a:endParaRPr lang="en-US" altLang="ja-JP" sz="3000" dirty="0">
              <a:latin typeface="+mn-ea"/>
            </a:endParaRPr>
          </a:p>
          <a:p>
            <a:endParaRPr lang="en-US" altLang="ja-JP" sz="3000" dirty="0">
              <a:latin typeface="+mn-ea"/>
            </a:endParaRPr>
          </a:p>
          <a:p>
            <a:endParaRPr lang="en-US" altLang="ja-JP" sz="3000" dirty="0">
              <a:latin typeface="+mn-ea"/>
            </a:endParaRPr>
          </a:p>
          <a:p>
            <a:endParaRPr lang="en-US" altLang="ja-JP" sz="3000" dirty="0">
              <a:latin typeface="+mn-ea"/>
            </a:endParaRPr>
          </a:p>
          <a:p>
            <a:endParaRPr lang="ja-JP" altLang="en-US" sz="3000" dirty="0">
              <a:latin typeface="+mn-ea"/>
            </a:endParaRPr>
          </a:p>
        </p:txBody>
      </p:sp>
    </p:spTree>
    <p:extLst>
      <p:ext uri="{BB962C8B-B14F-4D97-AF65-F5344CB8AC3E}">
        <p14:creationId xmlns:p14="http://schemas.microsoft.com/office/powerpoint/2010/main" val="37893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7"/>
            <a:ext cx="9144000" cy="1556764"/>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ln w="19050">
                  <a:solidFill>
                    <a:prstClr val="white"/>
                  </a:solidFill>
                </a:ln>
              </a:rPr>
              <a:t>とやま環境チャレンジ１０</a:t>
            </a:r>
          </a:p>
        </p:txBody>
      </p:sp>
      <p:sp>
        <p:nvSpPr>
          <p:cNvPr id="2" name="テキスト ボックス 1"/>
          <p:cNvSpPr txBox="1"/>
          <p:nvPr/>
        </p:nvSpPr>
        <p:spPr>
          <a:xfrm>
            <a:off x="-180274" y="1591369"/>
            <a:ext cx="9504548" cy="6155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とりくみノートの書き方</a:t>
            </a:r>
          </a:p>
        </p:txBody>
      </p:sp>
      <p:sp>
        <p:nvSpPr>
          <p:cNvPr id="5" name="テキスト ボックス 4"/>
          <p:cNvSpPr txBox="1"/>
          <p:nvPr/>
        </p:nvSpPr>
        <p:spPr>
          <a:xfrm>
            <a:off x="3008514" y="152636"/>
            <a:ext cx="1491478" cy="338554"/>
          </a:xfrm>
          <a:prstGeom prst="rect">
            <a:avLst/>
          </a:prstGeom>
          <a:noFill/>
        </p:spPr>
        <p:txBody>
          <a:bodyPr wrap="square" rtlCol="0">
            <a:spAutoFit/>
          </a:bodyPr>
          <a:lstStyle/>
          <a:p>
            <a:r>
              <a:rPr kumimoji="1" lang="ja-JP" altLang="en-US" sz="1600" b="1" dirty="0"/>
              <a:t>かんきょう</a:t>
            </a:r>
          </a:p>
        </p:txBody>
      </p:sp>
      <p:pic>
        <p:nvPicPr>
          <p:cNvPr id="13" name="図 12">
            <a:extLst>
              <a:ext uri="{FF2B5EF4-FFF2-40B4-BE49-F238E27FC236}">
                <a16:creationId xmlns:a16="http://schemas.microsoft.com/office/drawing/2014/main" id="{8B807BB2-CDD5-4455-95B5-C383C2DB4B1A}"/>
              </a:ext>
            </a:extLst>
          </p:cNvPr>
          <p:cNvPicPr>
            <a:picLocks noChangeAspect="1"/>
          </p:cNvPicPr>
          <p:nvPr/>
        </p:nvPicPr>
        <p:blipFill>
          <a:blip r:embed="rId3"/>
          <a:stretch>
            <a:fillRect/>
          </a:stretch>
        </p:blipFill>
        <p:spPr>
          <a:xfrm>
            <a:off x="2195736" y="2246573"/>
            <a:ext cx="4392488" cy="4381616"/>
          </a:xfrm>
          <a:prstGeom prst="rect">
            <a:avLst/>
          </a:prstGeom>
        </p:spPr>
      </p:pic>
      <p:sp>
        <p:nvSpPr>
          <p:cNvPr id="14" name="正方形/長方形 13">
            <a:extLst>
              <a:ext uri="{FF2B5EF4-FFF2-40B4-BE49-F238E27FC236}">
                <a16:creationId xmlns:a16="http://schemas.microsoft.com/office/drawing/2014/main" id="{A92068D9-826A-4D8B-9A55-84225A0E4628}"/>
              </a:ext>
            </a:extLst>
          </p:cNvPr>
          <p:cNvSpPr/>
          <p:nvPr/>
        </p:nvSpPr>
        <p:spPr>
          <a:xfrm>
            <a:off x="2375756" y="2780928"/>
            <a:ext cx="1332148" cy="14416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50B5CC0-7CD9-481F-9B90-0A92909D4143}"/>
              </a:ext>
            </a:extLst>
          </p:cNvPr>
          <p:cNvSpPr/>
          <p:nvPr/>
        </p:nvSpPr>
        <p:spPr>
          <a:xfrm>
            <a:off x="2398676" y="4338362"/>
            <a:ext cx="1309228" cy="2181814"/>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AEAA144-E7A5-4180-9736-1006ECA923E9}"/>
              </a:ext>
            </a:extLst>
          </p:cNvPr>
          <p:cNvSpPr txBox="1"/>
          <p:nvPr/>
        </p:nvSpPr>
        <p:spPr>
          <a:xfrm>
            <a:off x="179512" y="3148376"/>
            <a:ext cx="1787116" cy="923330"/>
          </a:xfrm>
          <a:prstGeom prst="rect">
            <a:avLst/>
          </a:prstGeom>
          <a:noFill/>
        </p:spPr>
        <p:txBody>
          <a:bodyPr wrap="square" rtlCol="0">
            <a:spAutoFit/>
          </a:bodyPr>
          <a:lstStyle/>
          <a:p>
            <a:r>
              <a:rPr kumimoji="1" lang="ja-JP" altLang="en-US" dirty="0"/>
              <a:t>かならず取り組んででほしいとりくみだよ！</a:t>
            </a:r>
          </a:p>
        </p:txBody>
      </p:sp>
      <p:sp>
        <p:nvSpPr>
          <p:cNvPr id="17" name="テキスト ボックス 16">
            <a:extLst>
              <a:ext uri="{FF2B5EF4-FFF2-40B4-BE49-F238E27FC236}">
                <a16:creationId xmlns:a16="http://schemas.microsoft.com/office/drawing/2014/main" id="{264AA9EF-7FE7-43F4-B1FA-C6EB16C7798D}"/>
              </a:ext>
            </a:extLst>
          </p:cNvPr>
          <p:cNvSpPr txBox="1"/>
          <p:nvPr/>
        </p:nvSpPr>
        <p:spPr>
          <a:xfrm>
            <a:off x="192596" y="4893897"/>
            <a:ext cx="1787116" cy="1200329"/>
          </a:xfrm>
          <a:prstGeom prst="rect">
            <a:avLst/>
          </a:prstGeom>
          <a:noFill/>
        </p:spPr>
        <p:txBody>
          <a:bodyPr wrap="square" rtlCol="0">
            <a:spAutoFit/>
          </a:bodyPr>
          <a:lstStyle/>
          <a:p>
            <a:r>
              <a:rPr kumimoji="1" lang="ja-JP" altLang="en-US" dirty="0"/>
              <a:t>上の４個とちがうとりくみ６個をえらんで、ここに書いてね！</a:t>
            </a:r>
          </a:p>
        </p:txBody>
      </p:sp>
      <p:sp>
        <p:nvSpPr>
          <p:cNvPr id="18" name="矢印: 右 17">
            <a:extLst>
              <a:ext uri="{FF2B5EF4-FFF2-40B4-BE49-F238E27FC236}">
                <a16:creationId xmlns:a16="http://schemas.microsoft.com/office/drawing/2014/main" id="{FE46BF4D-4512-4756-ABBB-E9E2C0EB04B3}"/>
              </a:ext>
            </a:extLst>
          </p:cNvPr>
          <p:cNvSpPr/>
          <p:nvPr/>
        </p:nvSpPr>
        <p:spPr>
          <a:xfrm>
            <a:off x="1943708" y="3459836"/>
            <a:ext cx="3731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A414DD0-7907-4710-9B2A-1463821B5EDC}"/>
              </a:ext>
            </a:extLst>
          </p:cNvPr>
          <p:cNvSpPr/>
          <p:nvPr/>
        </p:nvSpPr>
        <p:spPr>
          <a:xfrm>
            <a:off x="1943708" y="5314041"/>
            <a:ext cx="373124" cy="36004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3062E00-9CE9-4620-B465-1A3C19D08133}"/>
              </a:ext>
            </a:extLst>
          </p:cNvPr>
          <p:cNvSpPr/>
          <p:nvPr/>
        </p:nvSpPr>
        <p:spPr>
          <a:xfrm>
            <a:off x="4031940" y="2780928"/>
            <a:ext cx="1332148" cy="3739248"/>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35AB63A-9E5A-46F0-AD0D-D082CF400880}"/>
              </a:ext>
            </a:extLst>
          </p:cNvPr>
          <p:cNvSpPr txBox="1"/>
          <p:nvPr/>
        </p:nvSpPr>
        <p:spPr>
          <a:xfrm>
            <a:off x="6516184" y="2973167"/>
            <a:ext cx="2663788" cy="1200329"/>
          </a:xfrm>
          <a:prstGeom prst="rect">
            <a:avLst/>
          </a:prstGeom>
          <a:noFill/>
        </p:spPr>
        <p:txBody>
          <a:bodyPr wrap="square" rtlCol="0">
            <a:spAutoFit/>
          </a:bodyPr>
          <a:lstStyle/>
          <a:p>
            <a:r>
              <a:rPr kumimoji="1" lang="ja-JP" altLang="en-US" dirty="0"/>
              <a:t>一週間ごとに、取り組みがきちんとできたかどうか</a:t>
            </a:r>
            <a:r>
              <a:rPr lang="ja-JP" altLang="en-US" dirty="0"/>
              <a:t>、</a:t>
            </a:r>
            <a:r>
              <a:rPr kumimoji="1" lang="ja-JP" altLang="en-US" dirty="0"/>
              <a:t>ひょうかしよう！</a:t>
            </a:r>
            <a:endParaRPr lang="en-US" altLang="ja-JP" dirty="0"/>
          </a:p>
        </p:txBody>
      </p:sp>
      <p:sp>
        <p:nvSpPr>
          <p:cNvPr id="22" name="矢印: 右 21">
            <a:extLst>
              <a:ext uri="{FF2B5EF4-FFF2-40B4-BE49-F238E27FC236}">
                <a16:creationId xmlns:a16="http://schemas.microsoft.com/office/drawing/2014/main" id="{4D3E839E-9111-4EBE-9600-AFC242489C0B}"/>
              </a:ext>
            </a:extLst>
          </p:cNvPr>
          <p:cNvSpPr/>
          <p:nvPr/>
        </p:nvSpPr>
        <p:spPr>
          <a:xfrm flipH="1">
            <a:off x="5469903" y="3490778"/>
            <a:ext cx="1041201" cy="408878"/>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EFFAAD27-3871-4117-8E2D-DB1DB39D9448}"/>
              </a:ext>
            </a:extLst>
          </p:cNvPr>
          <p:cNvPicPr>
            <a:picLocks noChangeAspect="1"/>
          </p:cNvPicPr>
          <p:nvPr/>
        </p:nvPicPr>
        <p:blipFill>
          <a:blip r:embed="rId4"/>
          <a:stretch>
            <a:fillRect/>
          </a:stretch>
        </p:blipFill>
        <p:spPr>
          <a:xfrm>
            <a:off x="6588224" y="4338362"/>
            <a:ext cx="552000" cy="540000"/>
          </a:xfrm>
          <a:prstGeom prst="rect">
            <a:avLst/>
          </a:prstGeom>
        </p:spPr>
      </p:pic>
      <p:pic>
        <p:nvPicPr>
          <p:cNvPr id="28" name="図 27">
            <a:extLst>
              <a:ext uri="{FF2B5EF4-FFF2-40B4-BE49-F238E27FC236}">
                <a16:creationId xmlns:a16="http://schemas.microsoft.com/office/drawing/2014/main" id="{55577A61-04FB-43E3-A3B4-5E47176CF2FF}"/>
              </a:ext>
            </a:extLst>
          </p:cNvPr>
          <p:cNvPicPr>
            <a:picLocks noChangeAspect="1"/>
          </p:cNvPicPr>
          <p:nvPr/>
        </p:nvPicPr>
        <p:blipFill>
          <a:blip r:embed="rId5"/>
          <a:stretch>
            <a:fillRect/>
          </a:stretch>
        </p:blipFill>
        <p:spPr>
          <a:xfrm>
            <a:off x="6616724" y="4996251"/>
            <a:ext cx="495000" cy="540000"/>
          </a:xfrm>
          <a:prstGeom prst="rect">
            <a:avLst/>
          </a:prstGeom>
        </p:spPr>
      </p:pic>
      <p:pic>
        <p:nvPicPr>
          <p:cNvPr id="30" name="図 29">
            <a:extLst>
              <a:ext uri="{FF2B5EF4-FFF2-40B4-BE49-F238E27FC236}">
                <a16:creationId xmlns:a16="http://schemas.microsoft.com/office/drawing/2014/main" id="{A40FDF17-DA32-4FEA-BB9C-EBBB3F1B2BE5}"/>
              </a:ext>
            </a:extLst>
          </p:cNvPr>
          <p:cNvPicPr>
            <a:picLocks noChangeAspect="1"/>
          </p:cNvPicPr>
          <p:nvPr/>
        </p:nvPicPr>
        <p:blipFill>
          <a:blip r:embed="rId6"/>
          <a:stretch>
            <a:fillRect/>
          </a:stretch>
        </p:blipFill>
        <p:spPr>
          <a:xfrm>
            <a:off x="6593303" y="5674081"/>
            <a:ext cx="562500" cy="540000"/>
          </a:xfrm>
          <a:prstGeom prst="rect">
            <a:avLst/>
          </a:prstGeom>
        </p:spPr>
      </p:pic>
      <p:sp>
        <p:nvSpPr>
          <p:cNvPr id="23" name="テキスト ボックス 22">
            <a:extLst>
              <a:ext uri="{FF2B5EF4-FFF2-40B4-BE49-F238E27FC236}">
                <a16:creationId xmlns:a16="http://schemas.microsoft.com/office/drawing/2014/main" id="{AAFD8FCD-7763-4ED9-9801-7DC15FCB7ADF}"/>
              </a:ext>
            </a:extLst>
          </p:cNvPr>
          <p:cNvSpPr txBox="1"/>
          <p:nvPr/>
        </p:nvSpPr>
        <p:spPr>
          <a:xfrm>
            <a:off x="7048001" y="4413725"/>
            <a:ext cx="1796280" cy="369332"/>
          </a:xfrm>
          <a:prstGeom prst="rect">
            <a:avLst/>
          </a:prstGeom>
          <a:noFill/>
        </p:spPr>
        <p:txBody>
          <a:bodyPr wrap="square" rtlCol="0">
            <a:spAutoFit/>
          </a:bodyPr>
          <a:lstStyle/>
          <a:p>
            <a:r>
              <a:rPr kumimoji="1" lang="ja-JP" altLang="en-US" dirty="0"/>
              <a:t>「よくできた」</a:t>
            </a:r>
            <a:endParaRPr kumimoji="1" lang="en-US" altLang="ja-JP" dirty="0"/>
          </a:p>
        </p:txBody>
      </p:sp>
      <p:sp>
        <p:nvSpPr>
          <p:cNvPr id="25" name="テキスト ボックス 24">
            <a:extLst>
              <a:ext uri="{FF2B5EF4-FFF2-40B4-BE49-F238E27FC236}">
                <a16:creationId xmlns:a16="http://schemas.microsoft.com/office/drawing/2014/main" id="{280881D7-BC2D-4DA0-A8C7-34952902E380}"/>
              </a:ext>
            </a:extLst>
          </p:cNvPr>
          <p:cNvSpPr txBox="1"/>
          <p:nvPr/>
        </p:nvSpPr>
        <p:spPr>
          <a:xfrm>
            <a:off x="7072132" y="5077559"/>
            <a:ext cx="2288400" cy="369332"/>
          </a:xfrm>
          <a:prstGeom prst="rect">
            <a:avLst/>
          </a:prstGeom>
          <a:noFill/>
        </p:spPr>
        <p:txBody>
          <a:bodyPr wrap="square" rtlCol="0">
            <a:spAutoFit/>
          </a:bodyPr>
          <a:lstStyle/>
          <a:p>
            <a:r>
              <a:rPr kumimoji="1" lang="ja-JP" altLang="en-US" dirty="0"/>
              <a:t>「まあまあできた」</a:t>
            </a:r>
            <a:endParaRPr kumimoji="1" lang="en-US" altLang="ja-JP" dirty="0"/>
          </a:p>
        </p:txBody>
      </p:sp>
      <p:sp>
        <p:nvSpPr>
          <p:cNvPr id="26" name="テキスト ボックス 25">
            <a:extLst>
              <a:ext uri="{FF2B5EF4-FFF2-40B4-BE49-F238E27FC236}">
                <a16:creationId xmlns:a16="http://schemas.microsoft.com/office/drawing/2014/main" id="{46B9BD61-2A11-474C-BBC0-D316AFC2E8E6}"/>
              </a:ext>
            </a:extLst>
          </p:cNvPr>
          <p:cNvSpPr txBox="1"/>
          <p:nvPr/>
        </p:nvSpPr>
        <p:spPr>
          <a:xfrm>
            <a:off x="7111724" y="5620915"/>
            <a:ext cx="2062197" cy="646331"/>
          </a:xfrm>
          <a:prstGeom prst="rect">
            <a:avLst/>
          </a:prstGeom>
          <a:noFill/>
        </p:spPr>
        <p:txBody>
          <a:bodyPr wrap="square" rtlCol="0">
            <a:spAutoFit/>
          </a:bodyPr>
          <a:lstStyle/>
          <a:p>
            <a:r>
              <a:rPr kumimoji="1" lang="ja-JP" altLang="en-US" dirty="0"/>
              <a:t>「あまり</a:t>
            </a:r>
            <a:endParaRPr kumimoji="1" lang="en-US" altLang="ja-JP" dirty="0"/>
          </a:p>
          <a:p>
            <a:r>
              <a:rPr lang="ja-JP" altLang="en-US" dirty="0"/>
              <a:t>　できなかった</a:t>
            </a:r>
            <a:r>
              <a:rPr kumimoji="1" lang="ja-JP" altLang="en-US" dirty="0"/>
              <a:t>」</a:t>
            </a:r>
            <a:endParaRPr kumimoji="1" lang="en-US" altLang="ja-JP" dirty="0"/>
          </a:p>
        </p:txBody>
      </p:sp>
    </p:spTree>
    <p:extLst>
      <p:ext uri="{BB962C8B-B14F-4D97-AF65-F5344CB8AC3E}">
        <p14:creationId xmlns:p14="http://schemas.microsoft.com/office/powerpoint/2010/main" val="105304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1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708" y="3911344"/>
            <a:ext cx="2834993" cy="2834993"/>
          </a:xfrm>
          <a:prstGeom prst="rect">
            <a:avLst/>
          </a:prstGeom>
        </p:spPr>
      </p:pic>
      <p:sp>
        <p:nvSpPr>
          <p:cNvPr id="3" name="タイトル 2"/>
          <p:cNvSpPr>
            <a:spLocks noGrp="1"/>
          </p:cNvSpPr>
          <p:nvPr>
            <p:ph type="title"/>
          </p:nvPr>
        </p:nvSpPr>
        <p:spPr>
          <a:xfrm>
            <a:off x="683568" y="188640"/>
            <a:ext cx="7740861" cy="828092"/>
          </a:xfrm>
        </p:spPr>
        <p:txBody>
          <a:bodyPr>
            <a:normAutofit/>
          </a:bodyPr>
          <a:lstStyle/>
          <a:p>
            <a:r>
              <a:rPr kumimoji="1" lang="ja-JP" altLang="en-US" sz="2800" dirty="0"/>
              <a:t>今日からみんなは、美しい地球を守る</a:t>
            </a:r>
            <a:endParaRPr kumimoji="1" lang="ja-JP" altLang="en-US" sz="2800" dirty="0">
              <a:solidFill>
                <a:srgbClr val="FFFF00"/>
              </a:solidFill>
            </a:endParaRPr>
          </a:p>
        </p:txBody>
      </p:sp>
      <p:sp>
        <p:nvSpPr>
          <p:cNvPr id="5" name="タイトル 2"/>
          <p:cNvSpPr txBox="1">
            <a:spLocks/>
          </p:cNvSpPr>
          <p:nvPr/>
        </p:nvSpPr>
        <p:spPr>
          <a:xfrm>
            <a:off x="234162" y="1144489"/>
            <a:ext cx="8675676" cy="828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5600" dirty="0">
                <a:solidFill>
                  <a:srgbClr val="FFFF00"/>
                </a:solidFill>
                <a:latin typeface="HGS創英角ｺﾞｼｯｸUB" panose="020B0900000000000000" pitchFamily="50" charset="-128"/>
                <a:ea typeface="HGS創英角ｺﾞｼｯｸUB" panose="020B0900000000000000" pitchFamily="50" charset="-128"/>
              </a:rPr>
              <a:t>★</a:t>
            </a:r>
            <a:r>
              <a:rPr lang="ja-JP" altLang="en-US" sz="5600" spc="120" dirty="0">
                <a:solidFill>
                  <a:srgbClr val="FF0000"/>
                </a:solidFill>
                <a:latin typeface="HGS創英角ｺﾞｼｯｸUB" panose="020B0900000000000000" pitchFamily="50" charset="-128"/>
                <a:ea typeface="HGS創英角ｺﾞｼｯｸUB" panose="020B0900000000000000" pitchFamily="50" charset="-128"/>
              </a:rPr>
              <a:t>わが家の環境大臣</a:t>
            </a:r>
            <a:r>
              <a:rPr lang="ja-JP" altLang="en-US" sz="5600" dirty="0">
                <a:solidFill>
                  <a:srgbClr val="FFFF00"/>
                </a:solidFill>
                <a:latin typeface="HGS創英角ｺﾞｼｯｸUB" panose="020B0900000000000000" pitchFamily="50" charset="-128"/>
                <a:ea typeface="HGS創英角ｺﾞｼｯｸUB" panose="020B0900000000000000" pitchFamily="50" charset="-128"/>
              </a:rPr>
              <a:t>★</a:t>
            </a:r>
          </a:p>
        </p:txBody>
      </p:sp>
      <p:sp>
        <p:nvSpPr>
          <p:cNvPr id="7" name="テキスト ボックス 6"/>
          <p:cNvSpPr txBox="1"/>
          <p:nvPr/>
        </p:nvSpPr>
        <p:spPr>
          <a:xfrm>
            <a:off x="360820" y="2096852"/>
            <a:ext cx="8675676" cy="1733808"/>
          </a:xfrm>
          <a:prstGeom prst="rect">
            <a:avLst/>
          </a:prstGeom>
          <a:noFill/>
        </p:spPr>
        <p:txBody>
          <a:bodyPr wrap="square" rtlCol="0">
            <a:spAutoFit/>
          </a:bodyPr>
          <a:lstStyle/>
          <a:p>
            <a:pPr>
              <a:lnSpc>
                <a:spcPts val="3500"/>
              </a:lnSpc>
            </a:pPr>
            <a:r>
              <a:rPr kumimoji="1" lang="ja-JP" altLang="en-US" sz="2800" b="1" dirty="0">
                <a:solidFill>
                  <a:srgbClr val="002060"/>
                </a:solidFill>
                <a:latin typeface="+mj-ea"/>
                <a:ea typeface="+mj-ea"/>
              </a:rPr>
              <a:t>家族、友だちといっしょに、きれいな地球やふるさと富山を守るため、チャレンジ</a:t>
            </a:r>
            <a:r>
              <a:rPr kumimoji="1" lang="en-US" altLang="ja-JP" sz="2800" b="1" dirty="0">
                <a:solidFill>
                  <a:srgbClr val="002060"/>
                </a:solidFill>
                <a:latin typeface="+mj-ea"/>
                <a:ea typeface="+mj-ea"/>
              </a:rPr>
              <a:t>10</a:t>
            </a:r>
            <a:r>
              <a:rPr kumimoji="1" lang="ja-JP" altLang="en-US" sz="2800" b="1" dirty="0">
                <a:solidFill>
                  <a:srgbClr val="002060"/>
                </a:solidFill>
                <a:latin typeface="+mj-ea"/>
                <a:ea typeface="+mj-ea"/>
              </a:rPr>
              <a:t>にとりくもう！</a:t>
            </a:r>
            <a:endParaRPr kumimoji="1" lang="en-US" altLang="ja-JP" sz="2800" b="1" dirty="0">
              <a:solidFill>
                <a:srgbClr val="002060"/>
              </a:solidFill>
              <a:latin typeface="+mj-ea"/>
              <a:ea typeface="+mj-ea"/>
            </a:endParaRPr>
          </a:p>
          <a:p>
            <a:pPr>
              <a:lnSpc>
                <a:spcPts val="2900"/>
              </a:lnSpc>
            </a:pPr>
            <a:endParaRPr lang="en-US" altLang="ja-JP" sz="2800" b="1" dirty="0">
              <a:solidFill>
                <a:srgbClr val="002060"/>
              </a:solidFill>
              <a:latin typeface="+mj-ea"/>
              <a:ea typeface="+mj-ea"/>
            </a:endParaRPr>
          </a:p>
          <a:p>
            <a:pPr>
              <a:lnSpc>
                <a:spcPts val="2900"/>
              </a:lnSpc>
            </a:pPr>
            <a:r>
              <a:rPr kumimoji="1" lang="ja-JP" altLang="en-US" sz="2800" b="1" dirty="0">
                <a:solidFill>
                  <a:srgbClr val="002060"/>
                </a:solidFill>
                <a:latin typeface="+mj-ea"/>
                <a:ea typeface="+mj-ea"/>
              </a:rPr>
              <a:t>これからの地球を守れるのは君たちしかいない！！</a:t>
            </a:r>
          </a:p>
        </p:txBody>
      </p:sp>
      <p:sp>
        <p:nvSpPr>
          <p:cNvPr id="9" name="テキスト ボックス 8"/>
          <p:cNvSpPr txBox="1"/>
          <p:nvPr/>
        </p:nvSpPr>
        <p:spPr>
          <a:xfrm>
            <a:off x="4932040" y="908720"/>
            <a:ext cx="1830272" cy="307777"/>
          </a:xfrm>
          <a:prstGeom prst="rect">
            <a:avLst/>
          </a:prstGeom>
          <a:noFill/>
        </p:spPr>
        <p:txBody>
          <a:bodyPr wrap="square" rtlCol="0">
            <a:spAutoFit/>
          </a:bodyPr>
          <a:lstStyle/>
          <a:p>
            <a:r>
              <a:rPr kumimoji="1" lang="ja-JP" altLang="en-US" sz="1400" b="1" dirty="0"/>
              <a:t>かんきょうだいじん</a:t>
            </a:r>
          </a:p>
        </p:txBody>
      </p:sp>
      <p:pic>
        <p:nvPicPr>
          <p:cNvPr id="3074" name="Picture 2" descr="C:\Users\とやま環境財団　柴田\Pictures\pose_ganbarou_wo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とやま環境財団　柴田\Pictures\pose_ganbar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076" y="4977172"/>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2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7E5D90-9491-9532-9DC7-630755337226}"/>
              </a:ext>
            </a:extLst>
          </p:cNvPr>
          <p:cNvPicPr>
            <a:picLocks noChangeAspect="1"/>
          </p:cNvPicPr>
          <p:nvPr/>
        </p:nvPicPr>
        <p:blipFill>
          <a:blip r:embed="rId3"/>
          <a:stretch>
            <a:fillRect/>
          </a:stretch>
        </p:blipFill>
        <p:spPr>
          <a:xfrm>
            <a:off x="789745" y="1577345"/>
            <a:ext cx="7564510" cy="5236031"/>
          </a:xfrm>
          <a:prstGeom prst="rect">
            <a:avLst/>
          </a:prstGeom>
        </p:spPr>
      </p:pic>
      <p:sp>
        <p:nvSpPr>
          <p:cNvPr id="70658" name="Text Box 2">
            <a:extLst>
              <a:ext uri="{FF2B5EF4-FFF2-40B4-BE49-F238E27FC236}">
                <a16:creationId xmlns:a16="http://schemas.microsoft.com/office/drawing/2014/main" id="{08BED689-D57B-4259-AA2B-9A9C83D21509}"/>
              </a:ext>
            </a:extLst>
          </p:cNvPr>
          <p:cNvSpPr txBox="1">
            <a:spLocks noChangeArrowheads="1"/>
          </p:cNvSpPr>
          <p:nvPr/>
        </p:nvSpPr>
        <p:spPr bwMode="auto">
          <a:xfrm>
            <a:off x="0" y="1"/>
            <a:ext cx="9144000" cy="1625599"/>
          </a:xfrm>
          <a:prstGeom prst="rect">
            <a:avLst/>
          </a:prstGeom>
          <a:solidFill>
            <a:srgbClr val="CCFFCC"/>
          </a:solidFill>
          <a:ln w="9525">
            <a:solidFill>
              <a:srgbClr val="000000"/>
            </a:solidFill>
            <a:miter lim="800000"/>
            <a:headEnd/>
            <a:tailEnd/>
          </a:ln>
        </p:spPr>
        <p:txBody>
          <a:bodyPr wrap="square" anchor="ctr" anchorCtr="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4400" b="1" dirty="0">
                <a:solidFill>
                  <a:srgbClr val="000000"/>
                </a:solidFill>
                <a:latin typeface="Tahoma" panose="020B0604030504040204" pitchFamily="34" charset="0"/>
              </a:rPr>
              <a:t>わが家の環境大臣の任命式　</a:t>
            </a:r>
          </a:p>
        </p:txBody>
      </p:sp>
      <p:sp>
        <p:nvSpPr>
          <p:cNvPr id="2" name="正方形/長方形 1">
            <a:extLst>
              <a:ext uri="{FF2B5EF4-FFF2-40B4-BE49-F238E27FC236}">
                <a16:creationId xmlns:a16="http://schemas.microsoft.com/office/drawing/2014/main" id="{2BA1FD61-C3A8-49F8-87A4-4DBE825A7CDF}"/>
              </a:ext>
            </a:extLst>
          </p:cNvPr>
          <p:cNvSpPr/>
          <p:nvPr/>
        </p:nvSpPr>
        <p:spPr>
          <a:xfrm>
            <a:off x="2424276" y="3788842"/>
            <a:ext cx="3263848" cy="5762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800" b="1" dirty="0">
                <a:latin typeface="HG正楷書体-PRO" panose="03000600000000000000" pitchFamily="66" charset="-128"/>
                <a:ea typeface="HG正楷書体-PRO" panose="03000600000000000000" pitchFamily="66" charset="-128"/>
              </a:rPr>
              <a:t>○○　　　　４</a:t>
            </a:r>
          </a:p>
        </p:txBody>
      </p:sp>
      <p:sp>
        <p:nvSpPr>
          <p:cNvPr id="5" name="正方形/長方形 4">
            <a:extLst>
              <a:ext uri="{FF2B5EF4-FFF2-40B4-BE49-F238E27FC236}">
                <a16:creationId xmlns:a16="http://schemas.microsoft.com/office/drawing/2014/main" id="{540113C9-1F45-4D69-9D47-F1F3005AC6C5}"/>
              </a:ext>
            </a:extLst>
          </p:cNvPr>
          <p:cNvSpPr/>
          <p:nvPr/>
        </p:nvSpPr>
        <p:spPr>
          <a:xfrm>
            <a:off x="3215644" y="3140770"/>
            <a:ext cx="3455988" cy="5762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800" b="1" dirty="0">
                <a:latin typeface="HG正楷書体-PRO" panose="03000600000000000000" pitchFamily="66" charset="-128"/>
                <a:ea typeface="HG正楷書体-PRO" panose="03000600000000000000" pitchFamily="66" charset="-128"/>
              </a:rPr>
              <a:t>立山　らいちょう　　　</a:t>
            </a:r>
          </a:p>
        </p:txBody>
      </p:sp>
      <p:sp>
        <p:nvSpPr>
          <p:cNvPr id="6" name="正方形/長方形 5">
            <a:extLst>
              <a:ext uri="{FF2B5EF4-FFF2-40B4-BE49-F238E27FC236}">
                <a16:creationId xmlns:a16="http://schemas.microsoft.com/office/drawing/2014/main" id="{C79451A0-55FD-44F7-A30C-721C0071D2D5}"/>
              </a:ext>
            </a:extLst>
          </p:cNvPr>
          <p:cNvSpPr/>
          <p:nvPr/>
        </p:nvSpPr>
        <p:spPr>
          <a:xfrm>
            <a:off x="2555776" y="5192997"/>
            <a:ext cx="2519362" cy="5762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2000" b="1" dirty="0">
                <a:latin typeface="HG正楷書体-PRO" panose="03000600000000000000" pitchFamily="66" charset="-128"/>
                <a:ea typeface="HG正楷書体-PRO" panose="03000600000000000000" pitchFamily="66" charset="-128"/>
              </a:rPr>
              <a:t>○ 　  ○　   ○</a:t>
            </a:r>
            <a:r>
              <a:rPr lang="ja-JP" altLang="en-US" sz="2800" b="1" dirty="0">
                <a:latin typeface="HG正楷書体-PRO" panose="03000600000000000000" pitchFamily="66" charset="-128"/>
                <a:ea typeface="HG正楷書体-PRO" panose="03000600000000000000" pitchFamily="66" charset="-128"/>
              </a:rPr>
              <a:t>　　　</a:t>
            </a:r>
          </a:p>
        </p:txBody>
      </p:sp>
      <p:sp>
        <p:nvSpPr>
          <p:cNvPr id="7" name="テキスト ボックス 6">
            <a:extLst>
              <a:ext uri="{FF2B5EF4-FFF2-40B4-BE49-F238E27FC236}">
                <a16:creationId xmlns:a16="http://schemas.microsoft.com/office/drawing/2014/main" id="{4927EA9D-E70B-4763-A0FA-75182835F3A7}"/>
              </a:ext>
            </a:extLst>
          </p:cNvPr>
          <p:cNvSpPr txBox="1"/>
          <p:nvPr/>
        </p:nvSpPr>
        <p:spPr>
          <a:xfrm>
            <a:off x="3249589" y="113134"/>
            <a:ext cx="2664296" cy="461665"/>
          </a:xfrm>
          <a:prstGeom prst="rect">
            <a:avLst/>
          </a:prstGeom>
          <a:noFill/>
        </p:spPr>
        <p:txBody>
          <a:bodyPr wrap="square">
            <a:spAutoFit/>
          </a:bodyPr>
          <a:lstStyle/>
          <a:p>
            <a:pPr eaLnBrk="1" hangingPunct="1">
              <a:defRPr/>
            </a:pPr>
            <a:r>
              <a:rPr lang="ja-JP" altLang="en-US" sz="2400" b="1" dirty="0">
                <a:solidFill>
                  <a:schemeClr val="accent5">
                    <a:lumMod val="50000"/>
                  </a:schemeClr>
                </a:solidFill>
                <a:latin typeface="Arial" charset="0"/>
                <a:ea typeface="ＭＳ Ｐゴシック" charset="-128"/>
              </a:rPr>
              <a:t>かんきょうだいじん</a:t>
            </a:r>
          </a:p>
        </p:txBody>
      </p:sp>
      <p:sp>
        <p:nvSpPr>
          <p:cNvPr id="8" name="テキスト ボックス 7">
            <a:extLst>
              <a:ext uri="{FF2B5EF4-FFF2-40B4-BE49-F238E27FC236}">
                <a16:creationId xmlns:a16="http://schemas.microsoft.com/office/drawing/2014/main" id="{CA3C4395-22C5-4C83-9B39-9A353701A771}"/>
              </a:ext>
            </a:extLst>
          </p:cNvPr>
          <p:cNvSpPr txBox="1"/>
          <p:nvPr/>
        </p:nvSpPr>
        <p:spPr>
          <a:xfrm>
            <a:off x="6192180" y="151623"/>
            <a:ext cx="2664296" cy="461665"/>
          </a:xfrm>
          <a:prstGeom prst="rect">
            <a:avLst/>
          </a:prstGeom>
          <a:noFill/>
        </p:spPr>
        <p:txBody>
          <a:bodyPr wrap="square">
            <a:spAutoFit/>
          </a:bodyPr>
          <a:lstStyle/>
          <a:p>
            <a:pPr eaLnBrk="1" hangingPunct="1">
              <a:defRPr/>
            </a:pPr>
            <a:r>
              <a:rPr lang="ja-JP" altLang="en-US" sz="2400" b="1" dirty="0">
                <a:solidFill>
                  <a:schemeClr val="accent5">
                    <a:lumMod val="50000"/>
                  </a:schemeClr>
                </a:solidFill>
                <a:latin typeface="Arial" charset="0"/>
                <a:ea typeface="ＭＳ Ｐゴシック" charset="-128"/>
              </a:rPr>
              <a:t>にんめいしき</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a:t>お し ま い</a:t>
            </a:r>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endParaRPr lang="ja-JP" altLang="en-US" sz="4000" dirty="0"/>
          </a:p>
        </p:txBody>
      </p:sp>
      <p:sp>
        <p:nvSpPr>
          <p:cNvPr id="2" name="タイトル 1"/>
          <p:cNvSpPr>
            <a:spLocks noGrp="1"/>
          </p:cNvSpPr>
          <p:nvPr>
            <p:ph type="title"/>
          </p:nvPr>
        </p:nvSpPr>
        <p:spPr>
          <a:xfrm>
            <a:off x="457200" y="4725144"/>
            <a:ext cx="8229600" cy="1611052"/>
          </a:xfrm>
        </p:spPr>
        <p:txBody>
          <a:bodyPr>
            <a:normAutofit/>
          </a:bodyPr>
          <a:lstStyle/>
          <a:p>
            <a:r>
              <a:rPr kumimoji="1" lang="ja-JP" altLang="en-US" dirty="0">
                <a:latin typeface="HGP創英角ﾎﾟｯﾌﾟ体" pitchFamily="50" charset="-128"/>
                <a:ea typeface="HGP創英角ﾎﾟｯﾌﾟ体" pitchFamily="50" charset="-128"/>
              </a:rPr>
              <a:t>私たちの地球をまもるために</a:t>
            </a:r>
            <a:br>
              <a:rPr kumimoji="1" lang="en-US" altLang="ja-JP" dirty="0">
                <a:latin typeface="HGP創英角ﾎﾟｯﾌﾟ体" pitchFamily="50" charset="-128"/>
                <a:ea typeface="HGP創英角ﾎﾟｯﾌﾟ体" pitchFamily="50" charset="-128"/>
              </a:rPr>
            </a:br>
            <a:r>
              <a:rPr kumimoji="1" lang="ja-JP" altLang="en-US" dirty="0">
                <a:latin typeface="HGP創英角ﾎﾟｯﾌﾟ体" pitchFamily="50" charset="-128"/>
                <a:ea typeface="HGP創英角ﾎﾟｯﾌﾟ体" pitchFamily="50" charset="-128"/>
              </a:rPr>
              <a:t>できることからはじめましょう</a:t>
            </a:r>
          </a:p>
        </p:txBody>
      </p:sp>
    </p:spTree>
    <p:extLst>
      <p:ext uri="{BB962C8B-B14F-4D97-AF65-F5344CB8AC3E}">
        <p14:creationId xmlns:p14="http://schemas.microsoft.com/office/powerpoint/2010/main" val="17318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AD3ADB9-3285-4900-9229-D8E2BFCA05B0}"/>
              </a:ext>
            </a:extLst>
          </p:cNvPr>
          <p:cNvGrpSpPr/>
          <p:nvPr/>
        </p:nvGrpSpPr>
        <p:grpSpPr>
          <a:xfrm>
            <a:off x="395536" y="476672"/>
            <a:ext cx="6444716" cy="5043431"/>
            <a:chOff x="395536" y="476672"/>
            <a:chExt cx="6444716" cy="5043431"/>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9582" y="789946"/>
              <a:ext cx="5850650" cy="2677656"/>
            </a:xfrm>
            <a:prstGeom prst="rect">
              <a:avLst/>
            </a:prstGeom>
            <a:noFill/>
          </p:spPr>
          <p:txBody>
            <a:bodyPr wrap="square" rtlCol="0">
              <a:spAutoFit/>
            </a:bodyPr>
            <a:lstStyle/>
            <a:p>
              <a:pPr>
                <a:lnSpc>
                  <a:spcPct val="150000"/>
                </a:lnSpc>
              </a:pPr>
              <a:r>
                <a:rPr lang="ja-JP" altLang="en-US" sz="2800" b="1" dirty="0"/>
                <a:t>○○小学校４年生の皆さん、こんにちは！！</a:t>
              </a:r>
              <a:endParaRPr lang="en-US" altLang="ja-JP" sz="2800" b="1" dirty="0"/>
            </a:p>
            <a:p>
              <a:pPr>
                <a:lnSpc>
                  <a:spcPct val="150000"/>
                </a:lnSpc>
              </a:pPr>
              <a:r>
                <a:rPr lang="ja-JP" altLang="en-US" sz="2800" b="1" dirty="0"/>
                <a:t>私は地球温</a:t>
              </a:r>
              <a:r>
                <a:rPr lang="ja-JP" altLang="en-US" sz="2800" b="1" dirty="0" err="1"/>
                <a:t>だん化ぼう止</a:t>
              </a:r>
              <a:r>
                <a:rPr lang="ja-JP" altLang="en-US" sz="2800" b="1" dirty="0"/>
                <a:t>活動すい進員の　○○　です。</a:t>
              </a:r>
              <a:endParaRPr kumimoji="1" lang="ja-JP" altLang="en-US" sz="2800" b="1" dirty="0"/>
            </a:p>
          </p:txBody>
        </p:sp>
      </p:grpSp>
      <p:sp>
        <p:nvSpPr>
          <p:cNvPr id="8" name="テキスト ボックス 7"/>
          <p:cNvSpPr txBox="1"/>
          <p:nvPr/>
        </p:nvSpPr>
        <p:spPr>
          <a:xfrm>
            <a:off x="809970" y="3376153"/>
            <a:ext cx="6030281" cy="1295547"/>
          </a:xfrm>
          <a:prstGeom prst="rect">
            <a:avLst/>
          </a:prstGeom>
          <a:noFill/>
        </p:spPr>
        <p:txBody>
          <a:bodyPr wrap="square" rtlCol="0">
            <a:spAutoFit/>
          </a:bodyPr>
          <a:lstStyle/>
          <a:p>
            <a:pPr>
              <a:lnSpc>
                <a:spcPct val="150000"/>
              </a:lnSpc>
            </a:pPr>
            <a:r>
              <a:rPr kumimoji="1" lang="ja-JP" altLang="en-US" sz="2800" b="1" dirty="0"/>
              <a:t>今日はみんなと</a:t>
            </a:r>
            <a:r>
              <a:rPr lang="ja-JP" altLang="en-US" sz="2800" b="1" dirty="0"/>
              <a:t>「地球温</a:t>
            </a:r>
            <a:r>
              <a:rPr lang="ja-JP" altLang="en-US" sz="2800" b="1" dirty="0" err="1"/>
              <a:t>だん化</a:t>
            </a:r>
            <a:r>
              <a:rPr lang="ja-JP" altLang="en-US" sz="2800" b="1" dirty="0"/>
              <a:t>」について勉強したいと思います。</a:t>
            </a:r>
            <a:endParaRPr kumimoji="1" lang="en-US" altLang="ja-JP" sz="2800" b="1" dirty="0"/>
          </a:p>
        </p:txBody>
      </p:sp>
      <p:pic>
        <p:nvPicPr>
          <p:cNvPr id="7" name="図 6">
            <a:extLst>
              <a:ext uri="{FF2B5EF4-FFF2-40B4-BE49-F238E27FC236}">
                <a16:creationId xmlns:a16="http://schemas.microsoft.com/office/drawing/2014/main" id="{7E8A067D-07A7-49F6-8BF1-F44D88AC3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96" y="2816932"/>
            <a:ext cx="3067104" cy="4166734"/>
          </a:xfrm>
          <a:prstGeom prst="rect">
            <a:avLst/>
          </a:prstGeom>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a:t>勉強すること</a:t>
            </a:r>
            <a:endParaRPr kumimoji="1" lang="ja-JP" altLang="en-US" spc="300" dirty="0"/>
          </a:p>
        </p:txBody>
      </p:sp>
      <p:sp>
        <p:nvSpPr>
          <p:cNvPr id="3" name="コンテンツ プレースホルダー 2"/>
          <p:cNvSpPr>
            <a:spLocks noGrp="1"/>
          </p:cNvSpPr>
          <p:nvPr>
            <p:ph idx="1"/>
          </p:nvPr>
        </p:nvSpPr>
        <p:spPr>
          <a:xfrm>
            <a:off x="1003446" y="2129800"/>
            <a:ext cx="6948772" cy="900100"/>
          </a:xfrm>
        </p:spPr>
        <p:txBody>
          <a:bodyPr>
            <a:normAutofit/>
          </a:bodyPr>
          <a:lstStyle/>
          <a:p>
            <a:pPr>
              <a:lnSpc>
                <a:spcPct val="150000"/>
              </a:lnSpc>
            </a:pPr>
            <a:r>
              <a:rPr lang="ja-JP" altLang="en-US" sz="3000" dirty="0"/>
              <a:t>地球温だん化って何だろう？</a:t>
            </a:r>
            <a:endParaRPr lang="en-US" altLang="ja-JP" sz="3000" dirty="0"/>
          </a:p>
        </p:txBody>
      </p:sp>
      <p:sp>
        <p:nvSpPr>
          <p:cNvPr id="4" name="コンテンツ プレースホルダー 2"/>
          <p:cNvSpPr txBox="1">
            <a:spLocks/>
          </p:cNvSpPr>
          <p:nvPr/>
        </p:nvSpPr>
        <p:spPr>
          <a:xfrm>
            <a:off x="1015109" y="4221088"/>
            <a:ext cx="8265604" cy="16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ぼくたち、わたしたちにできることは</a:t>
            </a:r>
            <a:endParaRPr lang="en-US" altLang="ja-JP" sz="3000" dirty="0"/>
          </a:p>
          <a:p>
            <a:pPr marL="0" indent="0">
              <a:lnSpc>
                <a:spcPct val="150000"/>
              </a:lnSpc>
              <a:buNone/>
            </a:pPr>
            <a:r>
              <a:rPr lang="ja-JP" altLang="en-US" sz="3000" dirty="0"/>
              <a:t>　何だろう？</a:t>
            </a:r>
            <a:endParaRPr lang="en-US" altLang="ja-JP" sz="3000" dirty="0"/>
          </a:p>
        </p:txBody>
      </p:sp>
      <p:sp>
        <p:nvSpPr>
          <p:cNvPr id="7" name="コンテンツ プレースホルダー 2"/>
          <p:cNvSpPr txBox="1">
            <a:spLocks/>
          </p:cNvSpPr>
          <p:nvPr/>
        </p:nvSpPr>
        <p:spPr>
          <a:xfrm>
            <a:off x="1007604" y="3175444"/>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今、地球では何が起こっているの？</a:t>
            </a:r>
            <a:endParaRPr lang="en-US" altLang="ja-JP" sz="3000" dirty="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a:t>だん</a:t>
            </a:r>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800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52"/>
            <a:ext cx="9144000" cy="16827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dirty="0"/>
              <a:t>地球温暖化って何だろう？</a:t>
            </a:r>
          </a:p>
        </p:txBody>
      </p:sp>
      <p:sp>
        <p:nvSpPr>
          <p:cNvPr id="4" name="テキスト ボックス 3"/>
          <p:cNvSpPr txBox="1"/>
          <p:nvPr/>
        </p:nvSpPr>
        <p:spPr>
          <a:xfrm>
            <a:off x="215516" y="2401684"/>
            <a:ext cx="5832394" cy="1534074"/>
          </a:xfrm>
          <a:prstGeom prst="rect">
            <a:avLst/>
          </a:prstGeom>
          <a:noFill/>
        </p:spPr>
        <p:txBody>
          <a:bodyPr wrap="square" rtlCol="0">
            <a:spAutoFit/>
          </a:bodyPr>
          <a:lstStyle/>
          <a:p>
            <a:pPr>
              <a:lnSpc>
                <a:spcPts val="6000"/>
              </a:lnSpc>
            </a:pPr>
            <a:r>
              <a:rPr kumimoji="1" lang="ja-JP" altLang="en-US" sz="4400" dirty="0">
                <a:latin typeface="HGP創英角ｺﾞｼｯｸUB" panose="020B0900000000000000" pitchFamily="50" charset="-128"/>
                <a:ea typeface="HGP創英角ｺﾞｼｯｸUB" panose="020B0900000000000000" pitchFamily="50" charset="-128"/>
              </a:rPr>
              <a:t>地球がだんだん</a:t>
            </a:r>
            <a:endParaRPr kumimoji="1" lang="en-US" altLang="ja-JP" sz="4400" dirty="0">
              <a:latin typeface="HGP創英角ｺﾞｼｯｸUB" panose="020B0900000000000000" pitchFamily="50" charset="-128"/>
              <a:ea typeface="HGP創英角ｺﾞｼｯｸUB" panose="020B0900000000000000" pitchFamily="50" charset="-128"/>
            </a:endParaRPr>
          </a:p>
          <a:p>
            <a:pPr>
              <a:lnSpc>
                <a:spcPts val="6000"/>
              </a:lnSpc>
            </a:pPr>
            <a:r>
              <a:rPr kumimoji="1" lang="ja-JP" altLang="en-US" sz="4400" dirty="0">
                <a:solidFill>
                  <a:srgbClr val="FF0000"/>
                </a:solidFill>
                <a:latin typeface="HGP創英角ｺﾞｼｯｸUB" panose="020B0900000000000000" pitchFamily="50" charset="-128"/>
                <a:ea typeface="HGP創英角ｺﾞｼｯｸUB" panose="020B0900000000000000" pitchFamily="50" charset="-128"/>
              </a:rPr>
              <a:t>あたたかくなっていく</a:t>
            </a:r>
            <a:r>
              <a:rPr kumimoji="1" lang="ja-JP" altLang="en-US" sz="4400" dirty="0">
                <a:latin typeface="HGP創英角ｺﾞｼｯｸUB" panose="020B0900000000000000" pitchFamily="50" charset="-128"/>
                <a:ea typeface="HGP創英角ｺﾞｼｯｸUB" panose="020B0900000000000000" pitchFamily="50" charset="-128"/>
              </a:rPr>
              <a:t>こと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09" y="3602442"/>
            <a:ext cx="3106887" cy="256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5516" y="4281089"/>
            <a:ext cx="6223102" cy="769441"/>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地球が</a:t>
            </a:r>
            <a:r>
              <a:rPr kumimoji="1" lang="ja-JP" altLang="en-US" sz="4400" dirty="0" err="1">
                <a:solidFill>
                  <a:srgbClr val="FF0000"/>
                </a:solidFill>
                <a:latin typeface="HGP創英角ｺﾞｼｯｸUB" panose="020B0900000000000000" pitchFamily="50" charset="-128"/>
                <a:ea typeface="HGP創英角ｺﾞｼｯｸUB" panose="020B0900000000000000" pitchFamily="50" charset="-128"/>
              </a:rPr>
              <a:t>ねつ</a:t>
            </a:r>
            <a:r>
              <a:rPr kumimoji="1" lang="ja-JP" altLang="en-US" sz="4400" dirty="0" err="1">
                <a:latin typeface="HGP創英角ｺﾞｼｯｸUB" panose="020B0900000000000000" pitchFamily="50" charset="-128"/>
                <a:ea typeface="HGP創英角ｺﾞｼｯｸUB" panose="020B0900000000000000" pitchFamily="50" charset="-128"/>
              </a:rPr>
              <a:t>を</a:t>
            </a:r>
            <a:r>
              <a:rPr kumimoji="1" lang="ja-JP" altLang="en-US" sz="4400" dirty="0">
                <a:latin typeface="HGP創英角ｺﾞｼｯｸUB" panose="020B0900000000000000" pitchFamily="50" charset="-128"/>
                <a:ea typeface="HGP創英角ｺﾞｼｯｸUB" panose="020B0900000000000000" pitchFamily="50" charset="-128"/>
              </a:rPr>
              <a:t>だしている</a:t>
            </a:r>
          </a:p>
        </p:txBody>
      </p:sp>
    </p:spTree>
    <p:extLst>
      <p:ext uri="{BB962C8B-B14F-4D97-AF65-F5344CB8AC3E}">
        <p14:creationId xmlns:p14="http://schemas.microsoft.com/office/powerpoint/2010/main" val="203046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地球温暖化ってなんだろう？</a:t>
            </a:r>
            <a:endParaRPr kumimoji="1" lang="ja-JP" altLang="en-US" sz="3800" dirty="0"/>
          </a:p>
        </p:txBody>
      </p:sp>
      <p:sp>
        <p:nvSpPr>
          <p:cNvPr id="2" name="テキスト ボックス 1">
            <a:extLst>
              <a:ext uri="{FF2B5EF4-FFF2-40B4-BE49-F238E27FC236}">
                <a16:creationId xmlns:a16="http://schemas.microsoft.com/office/drawing/2014/main" id="{EBF6B638-7B7E-4A87-860C-D1C997402E1F}"/>
              </a:ext>
            </a:extLst>
          </p:cNvPr>
          <p:cNvSpPr txBox="1"/>
          <p:nvPr/>
        </p:nvSpPr>
        <p:spPr>
          <a:xfrm>
            <a:off x="2834992" y="188640"/>
            <a:ext cx="764900" cy="369332"/>
          </a:xfrm>
          <a:prstGeom prst="rect">
            <a:avLst/>
          </a:prstGeom>
          <a:noFill/>
        </p:spPr>
        <p:txBody>
          <a:bodyPr wrap="square" rtlCol="0">
            <a:spAutoFit/>
          </a:bodyPr>
          <a:lstStyle/>
          <a:p>
            <a:r>
              <a:rPr kumimoji="1" lang="ja-JP" altLang="en-US" sz="1800" dirty="0"/>
              <a:t>だん</a:t>
            </a:r>
            <a:endParaRPr kumimoji="1" lang="ja-JP" altLang="en-US" dirty="0"/>
          </a:p>
        </p:txBody>
      </p:sp>
      <p:pic>
        <p:nvPicPr>
          <p:cNvPr id="17" name="図 16">
            <a:extLst>
              <a:ext uri="{FF2B5EF4-FFF2-40B4-BE49-F238E27FC236}">
                <a16:creationId xmlns:a16="http://schemas.microsoft.com/office/drawing/2014/main" id="{CD3F8117-DD32-4475-9391-3D87715BC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68" y="2021788"/>
            <a:ext cx="1369749" cy="1693370"/>
          </a:xfrm>
          <a:prstGeom prst="rect">
            <a:avLst/>
          </a:prstGeom>
        </p:spPr>
      </p:pic>
      <p:pic>
        <p:nvPicPr>
          <p:cNvPr id="19" name="図 18">
            <a:extLst>
              <a:ext uri="{FF2B5EF4-FFF2-40B4-BE49-F238E27FC236}">
                <a16:creationId xmlns:a16="http://schemas.microsoft.com/office/drawing/2014/main" id="{56BF1668-96DA-42A6-9ADC-8AAA9D684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671" y="4251690"/>
            <a:ext cx="3023394" cy="2423928"/>
          </a:xfrm>
          <a:prstGeom prst="rect">
            <a:avLst/>
          </a:prstGeom>
        </p:spPr>
      </p:pic>
      <p:grpSp>
        <p:nvGrpSpPr>
          <p:cNvPr id="3" name="グループ化 2">
            <a:extLst>
              <a:ext uri="{FF2B5EF4-FFF2-40B4-BE49-F238E27FC236}">
                <a16:creationId xmlns:a16="http://schemas.microsoft.com/office/drawing/2014/main" id="{A56FD120-2FA9-4670-8F63-319164B91CB8}"/>
              </a:ext>
            </a:extLst>
          </p:cNvPr>
          <p:cNvGrpSpPr/>
          <p:nvPr/>
        </p:nvGrpSpPr>
        <p:grpSpPr>
          <a:xfrm>
            <a:off x="3544286" y="1737420"/>
            <a:ext cx="5471967" cy="3298975"/>
            <a:chOff x="3544286" y="1737420"/>
            <a:chExt cx="5471967" cy="3298975"/>
          </a:xfrm>
        </p:grpSpPr>
        <p:sp>
          <p:nvSpPr>
            <p:cNvPr id="22" name="テキスト ボックス 21">
              <a:extLst>
                <a:ext uri="{FF2B5EF4-FFF2-40B4-BE49-F238E27FC236}">
                  <a16:creationId xmlns:a16="http://schemas.microsoft.com/office/drawing/2014/main" id="{B8104E31-91BE-4E53-88B9-DCF94962E584}"/>
                </a:ext>
              </a:extLst>
            </p:cNvPr>
            <p:cNvSpPr txBox="1"/>
            <p:nvPr/>
          </p:nvSpPr>
          <p:spPr>
            <a:xfrm>
              <a:off x="5240860" y="4513175"/>
              <a:ext cx="3775393" cy="523220"/>
            </a:xfrm>
            <a:prstGeom prst="rect">
              <a:avLst/>
            </a:prstGeom>
            <a:noFill/>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地球をあたためるガス</a:t>
              </a:r>
            </a:p>
          </p:txBody>
        </p:sp>
        <p:sp>
          <p:nvSpPr>
            <p:cNvPr id="27" name="矢印: 右 26">
              <a:extLst>
                <a:ext uri="{FF2B5EF4-FFF2-40B4-BE49-F238E27FC236}">
                  <a16:creationId xmlns:a16="http://schemas.microsoft.com/office/drawing/2014/main" id="{53BB41DD-1656-4FDF-AAB8-9B42D3BC4AD2}"/>
                </a:ext>
              </a:extLst>
            </p:cNvPr>
            <p:cNvSpPr/>
            <p:nvPr/>
          </p:nvSpPr>
          <p:spPr>
            <a:xfrm rot="3215731">
              <a:off x="5318641" y="3156265"/>
              <a:ext cx="2214557" cy="558271"/>
            </a:xfrm>
            <a:prstGeom prst="rightArrow">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8B44D92-9B50-4E45-B98C-D24E56B5FFB4}"/>
                </a:ext>
              </a:extLst>
            </p:cNvPr>
            <p:cNvSpPr/>
            <p:nvPr/>
          </p:nvSpPr>
          <p:spPr>
            <a:xfrm>
              <a:off x="3544286" y="1737420"/>
              <a:ext cx="2460244" cy="8611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B9387EF9-2E89-77AB-D4A6-28A3639B77C3}"/>
              </a:ext>
            </a:extLst>
          </p:cNvPr>
          <p:cNvGrpSpPr/>
          <p:nvPr/>
        </p:nvGrpSpPr>
        <p:grpSpPr>
          <a:xfrm>
            <a:off x="2157592" y="1771316"/>
            <a:ext cx="3805192" cy="2472693"/>
            <a:chOff x="2157592" y="1771316"/>
            <a:chExt cx="3805192" cy="2472693"/>
          </a:xfrm>
        </p:grpSpPr>
        <p:sp>
          <p:nvSpPr>
            <p:cNvPr id="25" name="矢印: 右 24">
              <a:extLst>
                <a:ext uri="{FF2B5EF4-FFF2-40B4-BE49-F238E27FC236}">
                  <a16:creationId xmlns:a16="http://schemas.microsoft.com/office/drawing/2014/main" id="{32D5EA36-B963-425D-9802-7019C84B1026}"/>
                </a:ext>
              </a:extLst>
            </p:cNvPr>
            <p:cNvSpPr/>
            <p:nvPr/>
          </p:nvSpPr>
          <p:spPr>
            <a:xfrm flipH="1">
              <a:off x="2157592" y="2474017"/>
              <a:ext cx="1303202" cy="861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grpSp>
          <p:nvGrpSpPr>
            <p:cNvPr id="6" name="グループ化 5">
              <a:extLst>
                <a:ext uri="{FF2B5EF4-FFF2-40B4-BE49-F238E27FC236}">
                  <a16:creationId xmlns:a16="http://schemas.microsoft.com/office/drawing/2014/main" id="{B46180DE-560B-47BB-9F52-2BFF6E4B3CE7}"/>
                </a:ext>
              </a:extLst>
            </p:cNvPr>
            <p:cNvGrpSpPr/>
            <p:nvPr/>
          </p:nvGrpSpPr>
          <p:grpSpPr>
            <a:xfrm>
              <a:off x="3502540" y="1771316"/>
              <a:ext cx="2460244" cy="2472693"/>
              <a:chOff x="3502540" y="1771316"/>
              <a:chExt cx="2460244" cy="2472693"/>
            </a:xfrm>
          </p:grpSpPr>
          <p:pic>
            <p:nvPicPr>
              <p:cNvPr id="21" name="図 20">
                <a:extLst>
                  <a:ext uri="{FF2B5EF4-FFF2-40B4-BE49-F238E27FC236}">
                    <a16:creationId xmlns:a16="http://schemas.microsoft.com/office/drawing/2014/main" id="{AD2146A0-F522-4AA9-BF4B-BA2648952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540" y="1771316"/>
                <a:ext cx="2460244" cy="2288027"/>
              </a:xfrm>
              <a:prstGeom prst="rect">
                <a:avLst/>
              </a:prstGeom>
            </p:spPr>
          </p:pic>
          <p:sp>
            <p:nvSpPr>
              <p:cNvPr id="32" name="テキスト ボックス 31">
                <a:extLst>
                  <a:ext uri="{FF2B5EF4-FFF2-40B4-BE49-F238E27FC236}">
                    <a16:creationId xmlns:a16="http://schemas.microsoft.com/office/drawing/2014/main" id="{C0D1F874-02FB-402A-94C7-4BBA43B7EC37}"/>
                  </a:ext>
                </a:extLst>
              </p:cNvPr>
              <p:cNvSpPr txBox="1"/>
              <p:nvPr/>
            </p:nvSpPr>
            <p:spPr>
              <a:xfrm>
                <a:off x="4363697" y="3874677"/>
                <a:ext cx="877163" cy="369332"/>
              </a:xfrm>
              <a:prstGeom prst="rect">
                <a:avLst/>
              </a:prstGeom>
              <a:noFill/>
            </p:spPr>
            <p:txBody>
              <a:bodyPr wrap="none" rtlCol="0">
                <a:spAutoFit/>
              </a:bodyPr>
              <a:lstStyle/>
              <a:p>
                <a:r>
                  <a:rPr lang="ja-JP" altLang="en-US" dirty="0">
                    <a:latin typeface="ＭＳ ゴシック" panose="020B0609070205080204" pitchFamily="49" charset="-128"/>
                    <a:ea typeface="ＭＳ ゴシック" panose="020B0609070205080204" pitchFamily="49" charset="-128"/>
                  </a:rPr>
                  <a:t>発電所</a:t>
                </a:r>
                <a:endParaRPr kumimoji="1" lang="ja-JP" altLang="en-US" dirty="0">
                  <a:latin typeface="ＭＳ ゴシック" panose="020B0609070205080204" pitchFamily="49" charset="-128"/>
                  <a:ea typeface="ＭＳ ゴシック" panose="020B0609070205080204" pitchFamily="49" charset="-128"/>
                </a:endParaRPr>
              </a:p>
            </p:txBody>
          </p:sp>
        </p:grpSp>
      </p:grpSp>
      <p:grpSp>
        <p:nvGrpSpPr>
          <p:cNvPr id="5" name="グループ化 4">
            <a:extLst>
              <a:ext uri="{FF2B5EF4-FFF2-40B4-BE49-F238E27FC236}">
                <a16:creationId xmlns:a16="http://schemas.microsoft.com/office/drawing/2014/main" id="{141AEF37-3693-4B6F-93BF-C9870FE530A0}"/>
              </a:ext>
            </a:extLst>
          </p:cNvPr>
          <p:cNvGrpSpPr/>
          <p:nvPr/>
        </p:nvGrpSpPr>
        <p:grpSpPr>
          <a:xfrm>
            <a:off x="3482335" y="4428458"/>
            <a:ext cx="2712659" cy="2183364"/>
            <a:chOff x="3482335" y="4428458"/>
            <a:chExt cx="2712659" cy="2183364"/>
          </a:xfrm>
        </p:grpSpPr>
        <p:sp>
          <p:nvSpPr>
            <p:cNvPr id="28" name="矢印: 右 27">
              <a:extLst>
                <a:ext uri="{FF2B5EF4-FFF2-40B4-BE49-F238E27FC236}">
                  <a16:creationId xmlns:a16="http://schemas.microsoft.com/office/drawing/2014/main" id="{343D380A-1D05-45B5-B80D-A118D117B499}"/>
                </a:ext>
              </a:extLst>
            </p:cNvPr>
            <p:cNvSpPr/>
            <p:nvPr/>
          </p:nvSpPr>
          <p:spPr>
            <a:xfrm rot="19783774">
              <a:off x="5063405" y="5256014"/>
              <a:ext cx="1131589" cy="542704"/>
            </a:xfrm>
            <a:prstGeom prst="rightArrow">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345A6CC9-5F4C-49B0-BA1C-496D2B78B317}"/>
                </a:ext>
              </a:extLst>
            </p:cNvPr>
            <p:cNvSpPr/>
            <p:nvPr/>
          </p:nvSpPr>
          <p:spPr>
            <a:xfrm>
              <a:off x="3482335" y="4428458"/>
              <a:ext cx="1511731" cy="21833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4BC75817-FD90-6A0D-2B84-36D7CDCABA18}"/>
              </a:ext>
            </a:extLst>
          </p:cNvPr>
          <p:cNvSpPr txBox="1"/>
          <p:nvPr/>
        </p:nvSpPr>
        <p:spPr>
          <a:xfrm>
            <a:off x="387488" y="3715158"/>
            <a:ext cx="2031325" cy="369332"/>
          </a:xfrm>
          <a:prstGeom prst="rect">
            <a:avLst/>
          </a:prstGeom>
          <a:noFill/>
        </p:spPr>
        <p:txBody>
          <a:bodyPr wrap="none" rtlCol="0">
            <a:spAutoFit/>
          </a:bodyPr>
          <a:lstStyle/>
          <a:p>
            <a:r>
              <a:rPr kumimoji="1" lang="ja-JP" altLang="en-US" dirty="0">
                <a:latin typeface="ＭＳ ゴシック" panose="020B0609070205080204" pitchFamily="49" charset="-128"/>
                <a:ea typeface="ＭＳ ゴシック" panose="020B0609070205080204" pitchFamily="49" charset="-128"/>
              </a:rPr>
              <a:t>電気はどこから？</a:t>
            </a:r>
          </a:p>
        </p:txBody>
      </p:sp>
    </p:spTree>
    <p:extLst>
      <p:ext uri="{BB962C8B-B14F-4D97-AF65-F5344CB8AC3E}">
        <p14:creationId xmlns:p14="http://schemas.microsoft.com/office/powerpoint/2010/main" val="16584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地球温暖化ってなんだろう？</a:t>
            </a:r>
            <a:endParaRPr kumimoji="1" lang="ja-JP" altLang="en-US" sz="3800" dirty="0"/>
          </a:p>
        </p:txBody>
      </p:sp>
      <p:sp>
        <p:nvSpPr>
          <p:cNvPr id="2" name="テキスト ボックス 1">
            <a:extLst>
              <a:ext uri="{FF2B5EF4-FFF2-40B4-BE49-F238E27FC236}">
                <a16:creationId xmlns:a16="http://schemas.microsoft.com/office/drawing/2014/main" id="{EBF6B638-7B7E-4A87-860C-D1C997402E1F}"/>
              </a:ext>
            </a:extLst>
          </p:cNvPr>
          <p:cNvSpPr txBox="1"/>
          <p:nvPr/>
        </p:nvSpPr>
        <p:spPr>
          <a:xfrm>
            <a:off x="2834992" y="188640"/>
            <a:ext cx="764900" cy="369332"/>
          </a:xfrm>
          <a:prstGeom prst="rect">
            <a:avLst/>
          </a:prstGeom>
          <a:noFill/>
        </p:spPr>
        <p:txBody>
          <a:bodyPr wrap="square" rtlCol="0">
            <a:spAutoFit/>
          </a:bodyPr>
          <a:lstStyle/>
          <a:p>
            <a:r>
              <a:rPr kumimoji="1" lang="ja-JP" altLang="en-US" sz="1800" dirty="0"/>
              <a:t>だん</a:t>
            </a:r>
            <a:endParaRPr kumimoji="1" lang="ja-JP" altLang="en-US" dirty="0"/>
          </a:p>
        </p:txBody>
      </p:sp>
      <p:sp>
        <p:nvSpPr>
          <p:cNvPr id="16" name="テキスト ボックス 15">
            <a:extLst>
              <a:ext uri="{FF2B5EF4-FFF2-40B4-BE49-F238E27FC236}">
                <a16:creationId xmlns:a16="http://schemas.microsoft.com/office/drawing/2014/main" id="{458C67F6-6B01-41A1-83D3-EDC22CD6BE7E}"/>
              </a:ext>
            </a:extLst>
          </p:cNvPr>
          <p:cNvSpPr txBox="1"/>
          <p:nvPr/>
        </p:nvSpPr>
        <p:spPr>
          <a:xfrm>
            <a:off x="1460447" y="4882167"/>
            <a:ext cx="6223102" cy="769441"/>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地球がもっとあつくなる！</a:t>
            </a:r>
          </a:p>
        </p:txBody>
      </p:sp>
      <p:grpSp>
        <p:nvGrpSpPr>
          <p:cNvPr id="7" name="グループ化 6">
            <a:extLst>
              <a:ext uri="{FF2B5EF4-FFF2-40B4-BE49-F238E27FC236}">
                <a16:creationId xmlns:a16="http://schemas.microsoft.com/office/drawing/2014/main" id="{5D518651-807A-4CC4-BF3F-CFF5C18A3771}"/>
              </a:ext>
            </a:extLst>
          </p:cNvPr>
          <p:cNvGrpSpPr/>
          <p:nvPr/>
        </p:nvGrpSpPr>
        <p:grpSpPr>
          <a:xfrm>
            <a:off x="-54260" y="3619498"/>
            <a:ext cx="9252520" cy="1326089"/>
            <a:chOff x="-52339" y="3619498"/>
            <a:chExt cx="8924893" cy="1326089"/>
          </a:xfrm>
        </p:grpSpPr>
        <p:sp>
          <p:nvSpPr>
            <p:cNvPr id="20" name="テキスト ボックス 19">
              <a:extLst>
                <a:ext uri="{FF2B5EF4-FFF2-40B4-BE49-F238E27FC236}">
                  <a16:creationId xmlns:a16="http://schemas.microsoft.com/office/drawing/2014/main" id="{2E6C22D4-9B8E-4C01-8E8C-B58132603E66}"/>
                </a:ext>
              </a:extLst>
            </p:cNvPr>
            <p:cNvSpPr txBox="1"/>
            <p:nvPr/>
          </p:nvSpPr>
          <p:spPr>
            <a:xfrm>
              <a:off x="-52339" y="3619498"/>
              <a:ext cx="8924893" cy="769441"/>
            </a:xfrm>
            <a:prstGeom prst="rect">
              <a:avLst/>
            </a:prstGeom>
            <a:noFill/>
          </p:spPr>
          <p:txBody>
            <a:bodyPr wrap="square" rtlCol="0">
              <a:spAutoFit/>
            </a:bodyPr>
            <a:lstStyle/>
            <a:p>
              <a:pPr algn="ctr"/>
              <a:r>
                <a:rPr kumimoji="1" lang="ja-JP" altLang="en-US" sz="4400" dirty="0">
                  <a:latin typeface="HGP創英角ｺﾞｼｯｸUB" panose="020B0900000000000000" pitchFamily="50" charset="-128"/>
                  <a:ea typeface="HGP創英角ｺﾞｼｯｸUB" panose="020B0900000000000000" pitchFamily="50" charset="-128"/>
                </a:rPr>
                <a:t>地球をあたためるガスがたくさん出る！</a:t>
              </a:r>
            </a:p>
          </p:txBody>
        </p:sp>
        <p:sp>
          <p:nvSpPr>
            <p:cNvPr id="23" name="矢印: 右 22">
              <a:extLst>
                <a:ext uri="{FF2B5EF4-FFF2-40B4-BE49-F238E27FC236}">
                  <a16:creationId xmlns:a16="http://schemas.microsoft.com/office/drawing/2014/main" id="{E1BA22B8-0DA2-429F-A8D4-EDABF614693A}"/>
                </a:ext>
              </a:extLst>
            </p:cNvPr>
            <p:cNvSpPr/>
            <p:nvPr/>
          </p:nvSpPr>
          <p:spPr>
            <a:xfrm rot="5400000">
              <a:off x="4148497" y="4252800"/>
              <a:ext cx="523222" cy="862352"/>
            </a:xfrm>
            <a:prstGeom prst="rightArrow">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5F3EEDC5-B5D9-495D-A502-BDC554DB916C}"/>
              </a:ext>
            </a:extLst>
          </p:cNvPr>
          <p:cNvGrpSpPr/>
          <p:nvPr/>
        </p:nvGrpSpPr>
        <p:grpSpPr>
          <a:xfrm>
            <a:off x="348515" y="1658826"/>
            <a:ext cx="8496436" cy="1986198"/>
            <a:chOff x="348515" y="1658826"/>
            <a:chExt cx="8496436" cy="1986198"/>
          </a:xfrm>
        </p:grpSpPr>
        <p:sp>
          <p:nvSpPr>
            <p:cNvPr id="15" name="矢印: 右 14">
              <a:extLst>
                <a:ext uri="{FF2B5EF4-FFF2-40B4-BE49-F238E27FC236}">
                  <a16:creationId xmlns:a16="http://schemas.microsoft.com/office/drawing/2014/main" id="{6D1D0F51-7329-4316-BF1C-163DE0E60927}"/>
                </a:ext>
              </a:extLst>
            </p:cNvPr>
            <p:cNvSpPr/>
            <p:nvPr/>
          </p:nvSpPr>
          <p:spPr>
            <a:xfrm rot="5400000">
              <a:off x="4310388" y="2952237"/>
              <a:ext cx="523222" cy="862352"/>
            </a:xfrm>
            <a:prstGeom prst="rightArrow">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3FE9BB0-9442-4CEE-90CF-7F2FB0CAF8A0}"/>
                </a:ext>
              </a:extLst>
            </p:cNvPr>
            <p:cNvSpPr txBox="1"/>
            <p:nvPr/>
          </p:nvSpPr>
          <p:spPr>
            <a:xfrm>
              <a:off x="348515" y="1658826"/>
              <a:ext cx="8496436" cy="1446550"/>
            </a:xfrm>
            <a:prstGeom prst="rect">
              <a:avLst/>
            </a:prstGeom>
            <a:noFill/>
          </p:spPr>
          <p:txBody>
            <a:bodyPr wrap="square" rtlCol="0">
              <a:spAutoFit/>
            </a:bodyPr>
            <a:lstStyle/>
            <a:p>
              <a:pPr algn="ctr"/>
              <a:r>
                <a:rPr lang="ja-JP" altLang="en-US" sz="4400" dirty="0">
                  <a:latin typeface="HGP創英角ｺﾞｼｯｸUB" panose="020B0900000000000000" pitchFamily="50" charset="-128"/>
                  <a:ea typeface="HGP創英角ｺﾞｼｯｸUB" panose="020B0900000000000000" pitchFamily="50" charset="-128"/>
                </a:rPr>
                <a:t>むだな電気や石油を</a:t>
              </a:r>
              <a:endParaRPr lang="en-US" altLang="ja-JP" sz="4400" dirty="0">
                <a:latin typeface="HGP創英角ｺﾞｼｯｸUB" panose="020B0900000000000000" pitchFamily="50" charset="-128"/>
                <a:ea typeface="HGP創英角ｺﾞｼｯｸUB" panose="020B0900000000000000" pitchFamily="50" charset="-128"/>
              </a:endParaRPr>
            </a:p>
            <a:p>
              <a:pPr algn="ctr"/>
              <a:r>
                <a:rPr lang="ja-JP" altLang="en-US" sz="4400" dirty="0">
                  <a:latin typeface="HGP創英角ｺﾞｼｯｸUB" panose="020B0900000000000000" pitchFamily="50" charset="-128"/>
                  <a:ea typeface="HGP創英角ｺﾞｼｯｸUB" panose="020B0900000000000000" pitchFamily="50" charset="-128"/>
                </a:rPr>
                <a:t>たくさんつかう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grpSp>
      <p:grpSp>
        <p:nvGrpSpPr>
          <p:cNvPr id="5" name="グループ化 4">
            <a:extLst>
              <a:ext uri="{FF2B5EF4-FFF2-40B4-BE49-F238E27FC236}">
                <a16:creationId xmlns:a16="http://schemas.microsoft.com/office/drawing/2014/main" id="{9C53DA24-064B-2263-CDE9-6EC18B497624}"/>
              </a:ext>
            </a:extLst>
          </p:cNvPr>
          <p:cNvGrpSpPr/>
          <p:nvPr/>
        </p:nvGrpSpPr>
        <p:grpSpPr>
          <a:xfrm>
            <a:off x="1161399" y="5543944"/>
            <a:ext cx="7683552" cy="1143704"/>
            <a:chOff x="1161399" y="5543944"/>
            <a:chExt cx="7683552" cy="1143704"/>
          </a:xfrm>
        </p:grpSpPr>
        <p:sp>
          <p:nvSpPr>
            <p:cNvPr id="18" name="テキスト ボックス 17">
              <a:extLst>
                <a:ext uri="{FF2B5EF4-FFF2-40B4-BE49-F238E27FC236}">
                  <a16:creationId xmlns:a16="http://schemas.microsoft.com/office/drawing/2014/main" id="{EBB8C4A8-1173-49C6-BF9A-2AB7BD6460E4}"/>
                </a:ext>
              </a:extLst>
            </p:cNvPr>
            <p:cNvSpPr txBox="1"/>
            <p:nvPr/>
          </p:nvSpPr>
          <p:spPr>
            <a:xfrm>
              <a:off x="1161399" y="5671985"/>
              <a:ext cx="7683552" cy="1015663"/>
            </a:xfrm>
            <a:prstGeom prst="rect">
              <a:avLst/>
            </a:prstGeom>
            <a:noFill/>
          </p:spPr>
          <p:txBody>
            <a:bodyPr wrap="square" rtlCol="0">
              <a:spAutoFit/>
            </a:bodyPr>
            <a:lstStyle/>
            <a:p>
              <a:r>
                <a:rPr kumimoji="1" lang="ja-JP" altLang="en-US" sz="6000" dirty="0">
                  <a:latin typeface="HGP創英角ｺﾞｼｯｸUB" panose="020B0900000000000000" pitchFamily="50" charset="-128"/>
                  <a:ea typeface="HGP創英角ｺﾞｼｯｸUB" panose="020B0900000000000000" pitchFamily="50" charset="-128"/>
                </a:rPr>
                <a:t>これが</a:t>
              </a:r>
              <a:r>
                <a:rPr kumimoji="1" lang="ja-JP" altLang="en-US" sz="6000" dirty="0">
                  <a:solidFill>
                    <a:srgbClr val="FF0000"/>
                  </a:solidFill>
                  <a:latin typeface="HGP創英角ｺﾞｼｯｸUB" panose="020B0900000000000000" pitchFamily="50" charset="-128"/>
                  <a:ea typeface="HGP創英角ｺﾞｼｯｸUB" panose="020B0900000000000000" pitchFamily="50" charset="-128"/>
                </a:rPr>
                <a:t>地球温暖化！！</a:t>
              </a:r>
            </a:p>
          </p:txBody>
        </p:sp>
        <p:sp>
          <p:nvSpPr>
            <p:cNvPr id="3" name="テキスト ボックス 2">
              <a:extLst>
                <a:ext uri="{FF2B5EF4-FFF2-40B4-BE49-F238E27FC236}">
                  <a16:creationId xmlns:a16="http://schemas.microsoft.com/office/drawing/2014/main" id="{0B58A4CC-EC9D-1511-2478-3844186E9D0E}"/>
                </a:ext>
              </a:extLst>
            </p:cNvPr>
            <p:cNvSpPr txBox="1"/>
            <p:nvPr/>
          </p:nvSpPr>
          <p:spPr>
            <a:xfrm>
              <a:off x="5652120" y="5543944"/>
              <a:ext cx="764900" cy="369332"/>
            </a:xfrm>
            <a:prstGeom prst="rect">
              <a:avLst/>
            </a:prstGeom>
            <a:noFill/>
          </p:spPr>
          <p:txBody>
            <a:bodyPr wrap="square" rtlCol="0">
              <a:spAutoFit/>
            </a:bodyPr>
            <a:lstStyle/>
            <a:p>
              <a:r>
                <a:rPr kumimoji="1" lang="ja-JP" altLang="en-US" sz="1800" dirty="0"/>
                <a:t>だん</a:t>
              </a:r>
              <a:endParaRPr kumimoji="1" lang="ja-JP" altLang="en-US" dirty="0"/>
            </a:p>
          </p:txBody>
        </p:sp>
      </p:grpSp>
    </p:spTree>
    <p:extLst>
      <p:ext uri="{BB962C8B-B14F-4D97-AF65-F5344CB8AC3E}">
        <p14:creationId xmlns:p14="http://schemas.microsoft.com/office/powerpoint/2010/main" val="35280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591780" y="2765176"/>
            <a:ext cx="3604248" cy="372416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3794"/>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テキスト ボックス 24"/>
          <p:cNvSpPr txBox="1"/>
          <p:nvPr/>
        </p:nvSpPr>
        <p:spPr>
          <a:xfrm>
            <a:off x="383462" y="2681009"/>
            <a:ext cx="3454665"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grpSp>
        <p:nvGrpSpPr>
          <p:cNvPr id="1024" name="グループ化 1023"/>
          <p:cNvGrpSpPr/>
          <p:nvPr/>
        </p:nvGrpSpPr>
        <p:grpSpPr>
          <a:xfrm>
            <a:off x="2575702" y="2852016"/>
            <a:ext cx="3564396" cy="3659545"/>
            <a:chOff x="2575702" y="2852016"/>
            <a:chExt cx="3564396" cy="3659545"/>
          </a:xfrm>
        </p:grpSpPr>
        <p:pic>
          <p:nvPicPr>
            <p:cNvPr id="3" name="図 2"/>
            <p:cNvPicPr>
              <a:picLocks noChangeAspect="1"/>
            </p:cNvPicPr>
            <p:nvPr/>
          </p:nvPicPr>
          <p:blipFill>
            <a:blip r:embed="rId4">
              <a:extLst>
                <a:ext uri="{BEBA8EAE-BF5A-486C-A8C5-ECC9F3942E4B}">
                  <a14:imgProps xmlns:a14="http://schemas.microsoft.com/office/drawing/2010/main">
                    <a14:imgLayer r:embed="rId5">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575702" y="2852016"/>
              <a:ext cx="3564396" cy="3659545"/>
            </a:xfrm>
            <a:prstGeom prst="rect">
              <a:avLst/>
            </a:prstGeom>
          </p:spPr>
        </p:pic>
        <p:sp>
          <p:nvSpPr>
            <p:cNvPr id="29" name="円/楕円 28"/>
            <p:cNvSpPr/>
            <p:nvPr/>
          </p:nvSpPr>
          <p:spPr>
            <a:xfrm>
              <a:off x="3591590"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37255"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30"/>
            <p:cNvSpPr/>
            <p:nvPr/>
          </p:nvSpPr>
          <p:spPr>
            <a:xfrm>
              <a:off x="3851920" y="4797152"/>
              <a:ext cx="879790" cy="720080"/>
            </a:xfrm>
            <a:prstGeom prst="flowChartMerg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8BA74B5-7485-4377-9319-880C459E5184}"/>
              </a:ext>
            </a:extLst>
          </p:cNvPr>
          <p:cNvGrpSpPr/>
          <p:nvPr/>
        </p:nvGrpSpPr>
        <p:grpSpPr>
          <a:xfrm>
            <a:off x="302799" y="3491716"/>
            <a:ext cx="1852400" cy="1156278"/>
            <a:chOff x="302799" y="3491716"/>
            <a:chExt cx="1852400" cy="1156278"/>
          </a:xfrm>
        </p:grpSpPr>
        <p:sp>
          <p:nvSpPr>
            <p:cNvPr id="1025" name="テキスト ボックス 1024"/>
            <p:cNvSpPr txBox="1"/>
            <p:nvPr/>
          </p:nvSpPr>
          <p:spPr>
            <a:xfrm>
              <a:off x="302799" y="3724664"/>
              <a:ext cx="1852400" cy="923330"/>
            </a:xfrm>
            <a:prstGeom prst="rect">
              <a:avLst/>
            </a:prstGeom>
            <a:noFill/>
          </p:spPr>
          <p:txBody>
            <a:bodyPr wrap="square" rtlCol="0">
              <a:spAutoFit/>
            </a:bodyPr>
            <a:lstStyle/>
            <a:p>
              <a:r>
                <a:rPr kumimoji="1" lang="en-US" altLang="ja-JP" sz="5400" dirty="0">
                  <a:solidFill>
                    <a:srgbClr val="FF0000"/>
                  </a:solidFill>
                  <a:latin typeface="HGP創英角ｺﾞｼｯｸUB" panose="020B0900000000000000" pitchFamily="50" charset="-128"/>
                  <a:ea typeface="HGP創英角ｺﾞｼｯｸUB" panose="020B0900000000000000" pitchFamily="50" charset="-128"/>
                </a:rPr>
                <a:t>14</a:t>
              </a:r>
              <a:r>
                <a:rPr kumimoji="1" lang="ja-JP" altLang="en-US" sz="5400" dirty="0">
                  <a:solidFill>
                    <a:srgbClr val="FF0000"/>
                  </a:solidFill>
                  <a:latin typeface="HGP創英角ｺﾞｼｯｸUB" panose="020B0900000000000000" pitchFamily="50" charset="-128"/>
                  <a:ea typeface="HGP創英角ｺﾞｼｯｸUB" panose="020B0900000000000000" pitchFamily="50" charset="-128"/>
                </a:rPr>
                <a:t>度</a:t>
              </a:r>
            </a:p>
          </p:txBody>
        </p:sp>
        <p:sp>
          <p:nvSpPr>
            <p:cNvPr id="4" name="テキスト ボックス 3"/>
            <p:cNvSpPr txBox="1"/>
            <p:nvPr/>
          </p:nvSpPr>
          <p:spPr>
            <a:xfrm>
              <a:off x="1394799" y="3491716"/>
              <a:ext cx="440897" cy="369332"/>
            </a:xfrm>
            <a:prstGeom prst="rect">
              <a:avLst/>
            </a:prstGeom>
            <a:noFill/>
          </p:spPr>
          <p:txBody>
            <a:bodyPr wrap="square" rtlCol="0">
              <a:spAutoFit/>
            </a:bodyPr>
            <a:lstStyle/>
            <a:p>
              <a:r>
                <a:rPr kumimoji="1" lang="ja-JP" altLang="en-US" b="1" dirty="0">
                  <a:solidFill>
                    <a:srgbClr val="FF0000"/>
                  </a:solidFill>
                </a:rPr>
                <a:t>ど</a:t>
              </a:r>
            </a:p>
          </p:txBody>
        </p:sp>
      </p:grpSp>
      <p:grpSp>
        <p:nvGrpSpPr>
          <p:cNvPr id="6" name="グループ化 5">
            <a:extLst>
              <a:ext uri="{FF2B5EF4-FFF2-40B4-BE49-F238E27FC236}">
                <a16:creationId xmlns:a16="http://schemas.microsoft.com/office/drawing/2014/main" id="{FCC1BFB4-DA9F-418E-B3ED-FA2753CB67CF}"/>
              </a:ext>
            </a:extLst>
          </p:cNvPr>
          <p:cNvGrpSpPr/>
          <p:nvPr/>
        </p:nvGrpSpPr>
        <p:grpSpPr>
          <a:xfrm>
            <a:off x="6620915" y="4931876"/>
            <a:ext cx="2225029" cy="1065551"/>
            <a:chOff x="6620915" y="4931876"/>
            <a:chExt cx="2225029" cy="1065551"/>
          </a:xfrm>
        </p:grpSpPr>
        <p:sp>
          <p:nvSpPr>
            <p:cNvPr id="35" name="テキスト ボックス 34"/>
            <p:cNvSpPr txBox="1"/>
            <p:nvPr/>
          </p:nvSpPr>
          <p:spPr>
            <a:xfrm>
              <a:off x="6620915" y="5166430"/>
              <a:ext cx="2225029" cy="830997"/>
            </a:xfrm>
            <a:prstGeom prst="rect">
              <a:avLst/>
            </a:prstGeom>
            <a:noFill/>
          </p:spPr>
          <p:txBody>
            <a:bodyPr wrap="square" rtlCol="0">
              <a:spAutoFit/>
            </a:bodyPr>
            <a:lstStyle/>
            <a:p>
              <a:r>
                <a:rPr kumimoji="1" lang="ja-JP" altLang="en-US" sz="4800" dirty="0" err="1">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ー</a:t>
              </a:r>
              <a:r>
                <a:rPr kumimoji="1" lang="ja-JP" altLang="en-US" sz="4800" dirty="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１９度</a:t>
              </a:r>
            </a:p>
          </p:txBody>
        </p:sp>
        <p:sp>
          <p:nvSpPr>
            <p:cNvPr id="19" name="テキスト ボックス 18"/>
            <p:cNvSpPr txBox="1"/>
            <p:nvPr/>
          </p:nvSpPr>
          <p:spPr>
            <a:xfrm>
              <a:off x="8232921" y="4931876"/>
              <a:ext cx="440897" cy="369332"/>
            </a:xfrm>
            <a:prstGeom prst="rect">
              <a:avLst/>
            </a:prstGeom>
            <a:noFill/>
          </p:spPr>
          <p:txBody>
            <a:bodyPr wrap="square" rtlCol="0">
              <a:spAutoFit/>
            </a:bodyPr>
            <a:lstStyle/>
            <a:p>
              <a:r>
                <a:rPr kumimoji="1" lang="ja-JP" altLang="en-US" b="1" dirty="0">
                  <a:solidFill>
                    <a:schemeClr val="tx2">
                      <a:lumMod val="60000"/>
                      <a:lumOff val="40000"/>
                    </a:schemeClr>
                  </a:solidFill>
                </a:rPr>
                <a:t>ど</a:t>
              </a:r>
            </a:p>
          </p:txBody>
        </p:sp>
      </p:grpSp>
    </p:spTree>
    <p:extLst>
      <p:ext uri="{BB962C8B-B14F-4D97-AF65-F5344CB8AC3E}">
        <p14:creationId xmlns:p14="http://schemas.microsoft.com/office/powerpoint/2010/main" val="16460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2028</TotalTime>
  <Words>2463</Words>
  <Application>Microsoft Office PowerPoint</Application>
  <PresentationFormat>画面に合わせる (4:3)</PresentationFormat>
  <Paragraphs>261</Paragraphs>
  <Slides>25</Slides>
  <Notes>25</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8" baseType="lpstr">
      <vt:lpstr>HGP創英角ｺﾞｼｯｸUB</vt:lpstr>
      <vt:lpstr>HGP創英角ﾎﾟｯﾌﾟ体</vt:lpstr>
      <vt:lpstr>HGS創英角ｺﾞｼｯｸUB</vt:lpstr>
      <vt:lpstr>HG正楷書体-PRO</vt:lpstr>
      <vt:lpstr>ＭＳ ゴシック</vt:lpstr>
      <vt:lpstr>ＭＳ 明朝</vt:lpstr>
      <vt:lpstr>Arial</vt:lpstr>
      <vt:lpstr>Calibri</vt:lpstr>
      <vt:lpstr>Tahoma</vt:lpstr>
      <vt:lpstr>Times New Roman</vt:lpstr>
      <vt:lpstr>Verdana</vt:lpstr>
      <vt:lpstr>kankyou</vt:lpstr>
      <vt:lpstr>ワークシート</vt:lpstr>
      <vt:lpstr>PowerPoint プレゼンテーション</vt:lpstr>
      <vt:lpstr>○○小学校 とやま環境チャレンジ10 前 編</vt:lpstr>
      <vt:lpstr>PowerPoint プレゼンテーション</vt:lpstr>
      <vt:lpstr>勉強すること</vt:lpstr>
      <vt:lpstr>PowerPoint プレゼンテーション</vt:lpstr>
      <vt:lpstr>　　　　　　 　　　だん 　　　　地球温暖化って何だろう？</vt:lpstr>
      <vt:lpstr>地球温暖化ってなんだろう？</vt:lpstr>
      <vt:lpstr>地球温暖化ってなんだろう？</vt:lpstr>
      <vt:lpstr>　              　　　　　だん 　　　　　　地球温暖化のしくみ</vt:lpstr>
      <vt:lpstr>　　　　　　　　　　　だん 　　　　　　地球温暖化のしくみ</vt:lpstr>
      <vt:lpstr>PowerPoint プレゼンテーション</vt:lpstr>
      <vt:lpstr>今、地球では何が起こっているの？</vt:lpstr>
      <vt:lpstr>今、地球では何が起こっているの？</vt:lpstr>
      <vt:lpstr>今、地球では何が起こっているの？</vt:lpstr>
      <vt:lpstr>今、地球では何が起こっているの？ （世界、日本）</vt:lpstr>
      <vt:lpstr>今、地球では何が起こっているの？ （世界、日本）</vt:lpstr>
      <vt:lpstr>今、地球では何が起こっているの？ （日本、富山県）</vt:lpstr>
      <vt:lpstr>地球温暖化がすすむと・・・ （日本、富山県）</vt:lpstr>
      <vt:lpstr>大切な地球を未来につなぐために</vt:lpstr>
      <vt:lpstr>PowerPoint プレゼンテーション</vt:lpstr>
      <vt:lpstr>PowerPoint プレゼンテーション</vt:lpstr>
      <vt:lpstr>PowerPoint プレゼンテーション</vt:lpstr>
      <vt:lpstr>今日からみんなは、美しい地球を守る</vt:lpstr>
      <vt:lpstr>PowerPoint プレゼンテーション</vt:lpstr>
      <vt:lpstr>私たちの地球をまもるために できることからはじめましょう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とやま 環境財団17</cp:lastModifiedBy>
  <cp:revision>165</cp:revision>
  <cp:lastPrinted>2022-04-19T02:00:34Z</cp:lastPrinted>
  <dcterms:created xsi:type="dcterms:W3CDTF">2015-02-19T05:43:59Z</dcterms:created>
  <dcterms:modified xsi:type="dcterms:W3CDTF">2023-01-27T02:06:59Z</dcterms:modified>
</cp:coreProperties>
</file>