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93" r:id="rId2"/>
    <p:sldId id="256" r:id="rId3"/>
    <p:sldId id="257" r:id="rId4"/>
    <p:sldId id="258" r:id="rId5"/>
    <p:sldId id="272" r:id="rId6"/>
    <p:sldId id="259" r:id="rId7"/>
    <p:sldId id="260" r:id="rId8"/>
    <p:sldId id="262" r:id="rId9"/>
    <p:sldId id="282" r:id="rId10"/>
    <p:sldId id="267" r:id="rId11"/>
    <p:sldId id="268" r:id="rId12"/>
    <p:sldId id="270" r:id="rId13"/>
    <p:sldId id="279" r:id="rId14"/>
    <p:sldId id="274" r:id="rId15"/>
    <p:sldId id="261" r:id="rId16"/>
    <p:sldId id="265" r:id="rId17"/>
    <p:sldId id="275" r:id="rId18"/>
    <p:sldId id="266" r:id="rId19"/>
    <p:sldId id="281" r:id="rId20"/>
    <p:sldId id="276" r:id="rId21"/>
    <p:sldId id="284" r:id="rId22"/>
    <p:sldId id="285" r:id="rId23"/>
    <p:sldId id="286" r:id="rId24"/>
    <p:sldId id="287" r:id="rId25"/>
    <p:sldId id="289" r:id="rId26"/>
    <p:sldId id="290" r:id="rId27"/>
    <p:sldId id="291" r:id="rId28"/>
    <p:sldId id="277" r:id="rId2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293"/>
            <p14:sldId id="256"/>
          </p14:sldIdLst>
        </p14:section>
        <p14:section name="タイトルなしのセクション" id="{03088D5F-1D12-4E2B-9360-599A958BD250}">
          <p14:sldIdLst>
            <p14:sldId id="257"/>
            <p14:sldId id="258"/>
            <p14:sldId id="272"/>
            <p14:sldId id="259"/>
            <p14:sldId id="260"/>
            <p14:sldId id="262"/>
            <p14:sldId id="282"/>
            <p14:sldId id="267"/>
            <p14:sldId id="268"/>
            <p14:sldId id="270"/>
            <p14:sldId id="279"/>
            <p14:sldId id="274"/>
            <p14:sldId id="261"/>
            <p14:sldId id="265"/>
            <p14:sldId id="275"/>
            <p14:sldId id="266"/>
            <p14:sldId id="281"/>
            <p14:sldId id="276"/>
            <p14:sldId id="284"/>
            <p14:sldId id="285"/>
            <p14:sldId id="286"/>
            <p14:sldId id="287"/>
            <p14:sldId id="289"/>
            <p14:sldId id="290"/>
            <p14:sldId id="291"/>
            <p14:sldId id="27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CC33"/>
    <a:srgbClr val="33CCFF"/>
    <a:srgbClr val="FF9966"/>
    <a:srgbClr val="FF7C80"/>
    <a:srgbClr val="FFCCFF"/>
    <a:srgbClr val="FFFF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2122" autoAdjust="0"/>
  </p:normalViewPr>
  <p:slideViewPr>
    <p:cSldViewPr showGuides="1">
      <p:cViewPr varScale="1">
        <p:scale>
          <a:sx n="47" d="100"/>
          <a:sy n="47" d="100"/>
        </p:scale>
        <p:origin x="-19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②棒グラフ作成用!$B$8:$B$11</c:f>
              <c:strCache>
                <c:ptCount val="4"/>
                <c:pt idx="0">
                  <c:v>21. 食品ロスを出さない</c:v>
                </c:pt>
                <c:pt idx="1">
                  <c:v>2. むだなあかりを消す</c:v>
                </c:pt>
                <c:pt idx="2">
                  <c:v>19. 買い物にはマイバッグを持っていく</c:v>
                </c:pt>
                <c:pt idx="3">
                  <c:v>1. 家族団らんを心がける</c:v>
                </c:pt>
              </c:strCache>
            </c:strRef>
          </c:cat>
          <c:val>
            <c:numRef>
              <c:f>②棒グラフ作成用!$H$8:$H$11</c:f>
              <c:numCache>
                <c:formatCode>General</c:formatCode>
                <c:ptCount val="4"/>
                <c:pt idx="0">
                  <c:v>112</c:v>
                </c:pt>
                <c:pt idx="1">
                  <c:v>113</c:v>
                </c:pt>
                <c:pt idx="2">
                  <c:v>117</c:v>
                </c:pt>
                <c:pt idx="3">
                  <c:v>121</c:v>
                </c:pt>
              </c:numCache>
            </c:numRef>
          </c:val>
          <c:extLst xmlns:c16r2="http://schemas.microsoft.com/office/drawing/2015/06/chart">
            <c:ext xmlns:c16="http://schemas.microsoft.com/office/drawing/2014/chart" uri="{C3380CC4-5D6E-409C-BE32-E72D297353CC}">
              <c16:uniqueId val="{00000000-C00B-4D3C-8530-19145EAA883D}"/>
            </c:ext>
          </c:extLst>
        </c:ser>
        <c:dLbls>
          <c:showLegendKey val="0"/>
          <c:showVal val="0"/>
          <c:showCatName val="0"/>
          <c:showSerName val="0"/>
          <c:showPercent val="0"/>
          <c:showBubbleSize val="0"/>
        </c:dLbls>
        <c:gapWidth val="150"/>
        <c:axId val="198138112"/>
        <c:axId val="198148096"/>
      </c:barChart>
      <c:catAx>
        <c:axId val="198138112"/>
        <c:scaling>
          <c:orientation val="minMax"/>
        </c:scaling>
        <c:delete val="0"/>
        <c:axPos val="l"/>
        <c:numFmt formatCode="General" sourceLinked="1"/>
        <c:majorTickMark val="none"/>
        <c:minorTickMark val="none"/>
        <c:tickLblPos val="low"/>
        <c:txPr>
          <a:bodyPr/>
          <a:lstStyle/>
          <a:p>
            <a:pPr>
              <a:defRPr sz="900"/>
            </a:pPr>
            <a:endParaRPr lang="ja-JP"/>
          </a:p>
        </c:txPr>
        <c:crossAx val="198148096"/>
        <c:crosses val="autoZero"/>
        <c:auto val="1"/>
        <c:lblAlgn val="ctr"/>
        <c:lblOffset val="100"/>
        <c:noMultiLvlLbl val="0"/>
      </c:catAx>
      <c:valAx>
        <c:axId val="198148096"/>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3134223325422472"/>
              <c:y val="0.89194643077550062"/>
            </c:manualLayout>
          </c:layout>
          <c:overlay val="0"/>
        </c:title>
        <c:numFmt formatCode="General" sourceLinked="0"/>
        <c:majorTickMark val="out"/>
        <c:minorTickMark val="none"/>
        <c:tickLblPos val="nextTo"/>
        <c:crossAx val="1981381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②棒グラフ作成用!$B$54:$B$58</c:f>
              <c:strCache>
                <c:ptCount val="4"/>
                <c:pt idx="0">
                  <c:v>8.エアコンは必要なときだけつける</c:v>
                </c:pt>
                <c:pt idx="1">
                  <c:v>6.テレビを見る時間をへらす</c:v>
                </c:pt>
                <c:pt idx="2">
                  <c:v>15.早寝早起きを心がける（夏）</c:v>
                </c:pt>
                <c:pt idx="3">
                  <c:v>3.水・お湯は、こまめに止める</c:v>
                </c:pt>
              </c:strCache>
            </c:strRef>
          </c:cat>
          <c:val>
            <c:numRef>
              <c:f>②棒グラフ作成用!$H$54:$H$58</c:f>
              <c:numCache>
                <c:formatCode>General</c:formatCode>
                <c:ptCount val="5"/>
                <c:pt idx="0">
                  <c:v>54.5</c:v>
                </c:pt>
                <c:pt idx="1">
                  <c:v>55.5</c:v>
                </c:pt>
                <c:pt idx="2">
                  <c:v>71</c:v>
                </c:pt>
                <c:pt idx="3">
                  <c:v>99</c:v>
                </c:pt>
              </c:numCache>
            </c:numRef>
          </c:val>
          <c:extLst xmlns:c16r2="http://schemas.microsoft.com/office/drawing/2015/06/chart">
            <c:ext xmlns:c16="http://schemas.microsoft.com/office/drawing/2014/chart" uri="{C3380CC4-5D6E-409C-BE32-E72D297353CC}">
              <c16:uniqueId val="{00000000-C44E-46A9-BE34-C241D5CBC9B3}"/>
            </c:ext>
          </c:extLst>
        </c:ser>
        <c:dLbls>
          <c:showLegendKey val="0"/>
          <c:showVal val="0"/>
          <c:showCatName val="0"/>
          <c:showSerName val="0"/>
          <c:showPercent val="0"/>
          <c:showBubbleSize val="0"/>
        </c:dLbls>
        <c:gapWidth val="150"/>
        <c:axId val="198470656"/>
        <c:axId val="198472448"/>
      </c:barChart>
      <c:catAx>
        <c:axId val="198470656"/>
        <c:scaling>
          <c:orientation val="minMax"/>
        </c:scaling>
        <c:delete val="0"/>
        <c:axPos val="l"/>
        <c:numFmt formatCode="General" sourceLinked="1"/>
        <c:majorTickMark val="none"/>
        <c:minorTickMark val="none"/>
        <c:tickLblPos val="nextTo"/>
        <c:crossAx val="198472448"/>
        <c:crosses val="autoZero"/>
        <c:auto val="1"/>
        <c:lblAlgn val="ctr"/>
        <c:lblOffset val="100"/>
        <c:noMultiLvlLbl val="0"/>
      </c:catAx>
      <c:valAx>
        <c:axId val="198472448"/>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142011934002473"/>
              <c:y val="0.86424517766793563"/>
            </c:manualLayout>
          </c:layout>
          <c:overlay val="0"/>
        </c:title>
        <c:numFmt formatCode="General" sourceLinked="1"/>
        <c:majorTickMark val="out"/>
        <c:minorTickMark val="none"/>
        <c:tickLblPos val="low"/>
        <c:crossAx val="1984706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8932699-092D-446A-95CB-349DF22C1B91}" type="datetimeFigureOut">
              <a:rPr kumimoji="1" lang="ja-JP" altLang="en-US" smtClean="0"/>
              <a:t>2019/6/17</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1BBA0F1-AEF2-45E1-87C9-42B1DE4CF910}" type="datetimeFigureOut">
              <a:rPr kumimoji="1" lang="ja-JP" altLang="en-US" smtClean="0"/>
              <a:t>2019/6/17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200979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例えばヒマラヤ山脈の氷や雪です。</a:t>
            </a:r>
            <a:r>
              <a:rPr kumimoji="1" lang="en-US" altLang="ja-JP" dirty="0" smtClean="0">
                <a:latin typeface="ＭＳ 明朝" panose="02020609040205080304" pitchFamily="17" charset="-128"/>
                <a:ea typeface="ＭＳ 明朝" panose="02020609040205080304" pitchFamily="17" charset="-128"/>
              </a:rPr>
              <a:t>1978</a:t>
            </a:r>
            <a:r>
              <a:rPr kumimoji="1" lang="ja-JP" altLang="en-US" dirty="0" smtClean="0">
                <a:latin typeface="ＭＳ 明朝" panose="02020609040205080304" pitchFamily="17" charset="-128"/>
                <a:ea typeface="ＭＳ 明朝" panose="02020609040205080304" pitchFamily="17" charset="-128"/>
              </a:rPr>
              <a:t>年から</a:t>
            </a:r>
            <a:r>
              <a:rPr kumimoji="1" lang="en-US" altLang="ja-JP" dirty="0" smtClean="0">
                <a:latin typeface="ＭＳ 明朝" panose="02020609040205080304" pitchFamily="17" charset="-128"/>
                <a:ea typeface="ＭＳ 明朝" panose="02020609040205080304" pitchFamily="17" charset="-128"/>
              </a:rPr>
              <a:t>2008</a:t>
            </a:r>
            <a:r>
              <a:rPr kumimoji="1" lang="ja-JP" altLang="en-US" dirty="0" smtClean="0">
                <a:latin typeface="ＭＳ 明朝" panose="02020609040205080304" pitchFamily="17" charset="-128"/>
                <a:ea typeface="ＭＳ 明朝" panose="02020609040205080304" pitchFamily="17" charset="-128"/>
              </a:rPr>
              <a:t>年までの３０年の間にこんなに減ってしまいました。</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標高の高い場所にある氷河や永久凍土など、陸地にあった氷が溶け出し海に流れ込んで海水面が上昇し、ツバルという国では人が住んでいる所にまで海水がきて、家が浸かってしまっています。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また、ゲリラ豪雨や大きな台風も起きやすくなり、家が壊されてしまうところも出ています。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11</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また、暖かい日が続くと、食べ物がとれなくなったり、きちんと育たなくなります。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さらに、温暖化の影響は私たち人間だけでなく、動物たちの居場所をうばうことにもつながっています。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私たちの住む富山県でも、サクラの咲く時期が早くなったり、雪がなかなか降らなくなったり、影響が出ています。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では、みなさん「地球温暖化」はどうして起こったのでしたか？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反応　</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では、地球温暖化の原因を探るために、昔と今のくらしを比べてみましょう。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昔は、物を動かすのに</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人の力や自然のエネルギーを使っていました。でも今は、車を動かすのにはガソリンがいりますし、エアコンをつけるのにも電気がいりますね。</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石油や石炭などを燃やして、エネルギーにしています。そのお陰で私たちは暮らすことができていますが、物を燃やしたときにでる二酸化炭素（地球をあたためるガス）がふえすぎて、地球温暖化が起こってしまったのですね。</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15</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世の中が便利になったことで、たくさんのエネルギーが使われるようになりました。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また、人口がふえたことで、大事な森をどんどん切ってしまったことも温暖化につながっています。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木や草花などの植物の役割を覚えている人？</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反応</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植物には二酸化炭素を吸って酸素に変えてくれる役割があります。でも、人間の数が増えて、木がどんどん切られると、二酸化炭素は増えるのに酸素に変えてくれる植物たちが減ってしまい、どんどん二酸化炭素が増えてしまいました。</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16</a:t>
            </a:fld>
            <a:endParaRPr kumimoji="1" lang="ja-JP" altLang="en-US"/>
          </a:p>
        </p:txBody>
      </p:sp>
    </p:spTree>
    <p:extLst>
      <p:ext uri="{BB962C8B-B14F-4D97-AF65-F5344CB8AC3E}">
        <p14:creationId xmlns:p14="http://schemas.microsoft.com/office/powerpoint/2010/main" val="293173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では、このままだと地球はどうなってしまうのでしょうか？</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smtClean="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それではここでクイズです。みんな夏休み前にやったクイズと同じだけど、覚えているかな？</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このまま地球温暖化が進むと、</a:t>
            </a:r>
            <a:r>
              <a:rPr kumimoji="1" lang="en-US" altLang="ja-JP" dirty="0" smtClean="0">
                <a:latin typeface="ＭＳ 明朝" panose="02020609040205080304" pitchFamily="17" charset="-128"/>
                <a:ea typeface="ＭＳ 明朝" panose="02020609040205080304" pitchFamily="17" charset="-128"/>
              </a:rPr>
              <a:t>2100</a:t>
            </a:r>
            <a:r>
              <a:rPr kumimoji="1" lang="ja-JP" altLang="en-US" dirty="0" smtClean="0">
                <a:latin typeface="ＭＳ 明朝" panose="02020609040205080304" pitchFamily="17" charset="-128"/>
                <a:ea typeface="ＭＳ 明朝" panose="02020609040205080304" pitchFamily="17" charset="-128"/>
              </a:rPr>
              <a:t>年までに地球の平均気温は何度上がるといわれているでしょうか？</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１．約２．８度</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２．約３．８度</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３．約４．８度</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手を挙げさせる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正解は・・・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３ばんの約４．８度でした！！</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18</a:t>
            </a:fld>
            <a:endParaRPr kumimoji="1" lang="ja-JP" altLang="en-US"/>
          </a:p>
        </p:txBody>
      </p:sp>
    </p:spTree>
    <p:extLst>
      <p:ext uri="{BB962C8B-B14F-4D97-AF65-F5344CB8AC3E}">
        <p14:creationId xmlns:p14="http://schemas.microsoft.com/office/powerpoint/2010/main" val="213161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クリックして１つずつ表示させる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温暖化がこのまま進むと、</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１つ目は地球の平均気温が４．８度上がるといわれています。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世界中の温暖化について研究している人達の会議によると、このままでは地球の平均気温は</a:t>
            </a:r>
            <a:r>
              <a:rPr kumimoji="1" lang="en-US" altLang="ja-JP" dirty="0" smtClean="0">
                <a:latin typeface="ＭＳ 明朝" panose="02020609040205080304" pitchFamily="17" charset="-128"/>
                <a:ea typeface="ＭＳ 明朝" panose="02020609040205080304" pitchFamily="17" charset="-128"/>
              </a:rPr>
              <a:t>2100</a:t>
            </a:r>
            <a:r>
              <a:rPr kumimoji="1" lang="ja-JP" altLang="en-US" dirty="0" smtClean="0">
                <a:latin typeface="ＭＳ 明朝" panose="02020609040205080304" pitchFamily="17" charset="-128"/>
                <a:ea typeface="ＭＳ 明朝" panose="02020609040205080304" pitchFamily="17" charset="-128"/>
              </a:rPr>
              <a:t>年までに</a:t>
            </a:r>
            <a:r>
              <a:rPr kumimoji="1" lang="en-US" altLang="ja-JP" dirty="0" smtClean="0">
                <a:latin typeface="ＭＳ 明朝" panose="02020609040205080304" pitchFamily="17" charset="-128"/>
                <a:ea typeface="ＭＳ 明朝" panose="02020609040205080304" pitchFamily="17" charset="-128"/>
              </a:rPr>
              <a:t>4.8</a:t>
            </a:r>
            <a:r>
              <a:rPr kumimoji="1" lang="ja-JP" altLang="en-US" dirty="0" smtClean="0">
                <a:latin typeface="ＭＳ 明朝" panose="02020609040205080304" pitchFamily="17" charset="-128"/>
                <a:ea typeface="ＭＳ 明朝" panose="02020609040205080304" pitchFamily="17" charset="-128"/>
              </a:rPr>
              <a:t>度も上がってしまいます。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私たちの体温が大体３６度くらいなので、</a:t>
            </a:r>
            <a:r>
              <a:rPr kumimoji="1" lang="en-US" altLang="ja-JP" dirty="0" smtClean="0">
                <a:latin typeface="ＭＳ 明朝" panose="02020609040205080304" pitchFamily="17" charset="-128"/>
                <a:ea typeface="ＭＳ 明朝" panose="02020609040205080304" pitchFamily="17" charset="-128"/>
              </a:rPr>
              <a:t>4.8</a:t>
            </a:r>
            <a:r>
              <a:rPr kumimoji="1" lang="ja-JP" altLang="en-US" dirty="0" smtClean="0">
                <a:latin typeface="ＭＳ 明朝" panose="02020609040205080304" pitchFamily="17" charset="-128"/>
                <a:ea typeface="ＭＳ 明朝" panose="02020609040205080304" pitchFamily="17" charset="-128"/>
              </a:rPr>
              <a:t>度も上がると、</a:t>
            </a:r>
            <a:r>
              <a:rPr kumimoji="1" lang="en-US" altLang="ja-JP" dirty="0" smtClean="0">
                <a:latin typeface="ＭＳ 明朝" panose="02020609040205080304" pitchFamily="17" charset="-128"/>
                <a:ea typeface="ＭＳ 明朝" panose="02020609040205080304" pitchFamily="17" charset="-128"/>
              </a:rPr>
              <a:t>40.8</a:t>
            </a:r>
            <a:r>
              <a:rPr kumimoji="1" lang="ja-JP" altLang="en-US" dirty="0" smtClean="0">
                <a:latin typeface="ＭＳ 明朝" panose="02020609040205080304" pitchFamily="17" charset="-128"/>
                <a:ea typeface="ＭＳ 明朝" panose="02020609040205080304" pitchFamily="17" charset="-128"/>
              </a:rPr>
              <a:t>度です！インフルエンザでもこんなに熱は出ないかもしれません！</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２つ目は台風やゲリラ豪雨などが増え、災害が増えると予想されています。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３つ目、先ほど海水に浸かった家のスライドを見せましたが、海面が</a:t>
            </a:r>
            <a:r>
              <a:rPr kumimoji="1" lang="en-US" altLang="ja-JP" dirty="0" smtClean="0">
                <a:latin typeface="ＭＳ 明朝" panose="02020609040205080304" pitchFamily="17" charset="-128"/>
                <a:ea typeface="ＭＳ 明朝" panose="02020609040205080304" pitchFamily="17" charset="-128"/>
              </a:rPr>
              <a:t>82</a:t>
            </a:r>
            <a:r>
              <a:rPr kumimoji="1" lang="ja-JP" altLang="en-US" dirty="0" smtClean="0">
                <a:latin typeface="ＭＳ 明朝" panose="02020609040205080304" pitchFamily="17" charset="-128"/>
                <a:ea typeface="ＭＳ 明朝" panose="02020609040205080304" pitchFamily="17" charset="-128"/>
              </a:rPr>
              <a:t>ｃｍも上がり、国全体がしずんでしまうところも出てくると言われています。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他にも</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食べ物がとれなくなったり、</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動物たちがすみかを奪われて死んでしまうと予想されています。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19</a:t>
            </a:fld>
            <a:endParaRPr kumimoji="1" lang="ja-JP" altLang="en-US"/>
          </a:p>
        </p:txBody>
      </p:sp>
    </p:spTree>
    <p:extLst>
      <p:ext uri="{BB962C8B-B14F-4D97-AF65-F5344CB8AC3E}">
        <p14:creationId xmlns:p14="http://schemas.microsoft.com/office/powerpoint/2010/main" val="2131617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そのためにぼくたち、わたしたちができることが、とやま環境チャレンジ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err="1" smtClean="0">
                <a:latin typeface="ＭＳ 明朝" panose="02020609040205080304" pitchFamily="17" charset="-128"/>
                <a:ea typeface="ＭＳ 明朝" panose="02020609040205080304" pitchFamily="17" charset="-128"/>
              </a:rPr>
              <a:t>で</a:t>
            </a:r>
            <a:r>
              <a:rPr kumimoji="1" lang="ja-JP" altLang="en-US" dirty="0" smtClean="0">
                <a:latin typeface="ＭＳ 明朝" panose="02020609040205080304" pitchFamily="17" charset="-128"/>
                <a:ea typeface="ＭＳ 明朝" panose="02020609040205080304" pitchFamily="17" charset="-128"/>
              </a:rPr>
              <a:t>したね！</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それでは、みんなが一ヶ月間、家族の人と一緒にがんばったチャレンジ１０のとりくみの結果を見てみましょう。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今回、みんなのとりくみのがんばり度をランキングにしました。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よくできたシールは１点、まあまあできたシールは０．５点、できなかったシールは０点で、計算しました。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その結果は・・・</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325823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まずは「かならずチャレンジ」の４項目のがんばり度ランキングです。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１位は・・・・・。点数は●●満点中・・・点！！</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２位は・・・・・。点数は●●満点中・・・点！！</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３位は・・・・・。点数は●●満点中・・・点！！</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４位は・・・・・。点数は●●満点中・・・点！！</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推進員からのコメント</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23</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次はみんなが家族の人とえらんだ「えらんでチャレンジ」のがんばり度ランキングベスト５です。</a:t>
            </a:r>
            <a:endParaRPr kumimoji="1" lang="en-US" altLang="ja-JP" dirty="0" smtClean="0"/>
          </a:p>
          <a:p>
            <a:endParaRPr kumimoji="1" lang="en-US" altLang="ja-JP" dirty="0" smtClean="0"/>
          </a:p>
          <a:p>
            <a:r>
              <a:rPr kumimoji="1" lang="ja-JP" altLang="en-US" dirty="0" smtClean="0"/>
              <a:t>１位は・・・・・。点数は●●満点中・・・点！！</a:t>
            </a:r>
            <a:endParaRPr kumimoji="1" lang="en-US" altLang="ja-JP" dirty="0" smtClean="0"/>
          </a:p>
          <a:p>
            <a:endParaRPr kumimoji="1" lang="en-US" altLang="ja-JP" dirty="0" smtClean="0"/>
          </a:p>
          <a:p>
            <a:r>
              <a:rPr kumimoji="1" lang="ja-JP" altLang="en-US" dirty="0" smtClean="0"/>
              <a:t>２位は・・・・・。点数は●●満点中・・・点！！</a:t>
            </a:r>
            <a:endParaRPr kumimoji="1" lang="en-US" altLang="ja-JP" dirty="0" smtClean="0"/>
          </a:p>
          <a:p>
            <a:endParaRPr kumimoji="1" lang="en-US" altLang="ja-JP" dirty="0" smtClean="0"/>
          </a:p>
          <a:p>
            <a:r>
              <a:rPr kumimoji="1" lang="ja-JP" altLang="en-US" dirty="0" smtClean="0"/>
              <a:t>３位は・・・・・。点数は●●満点中・・・点！！</a:t>
            </a:r>
            <a:endParaRPr kumimoji="1" lang="en-US" altLang="ja-JP" dirty="0" smtClean="0"/>
          </a:p>
          <a:p>
            <a:endParaRPr kumimoji="1" lang="en-US" altLang="ja-JP" dirty="0" smtClean="0"/>
          </a:p>
          <a:p>
            <a:r>
              <a:rPr kumimoji="1" lang="ja-JP" altLang="en-US" dirty="0" smtClean="0"/>
              <a:t>４位は・・・・・。点数は●●満点中・・・点！！</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５位は・・・・・。点数は●●満点中・・・点！！</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推進員からのコメント</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24</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１ヶ月間のみんなのがんばりのおかげで、</a:t>
            </a:r>
            <a:r>
              <a:rPr kumimoji="1" lang="ja-JP" altLang="en-US" dirty="0" err="1" smtClean="0">
                <a:latin typeface="ＭＳ 明朝" panose="02020609040205080304" pitchFamily="17" charset="-128"/>
                <a:ea typeface="ＭＳ 明朝" panose="02020609040205080304" pitchFamily="17" charset="-128"/>
              </a:rPr>
              <a:t>ち</a:t>
            </a:r>
            <a:r>
              <a:rPr kumimoji="1" lang="ja-JP" altLang="en-US" dirty="0" smtClean="0">
                <a:latin typeface="ＭＳ 明朝" panose="02020609040205080304" pitchFamily="17" charset="-128"/>
                <a:ea typeface="ＭＳ 明朝" panose="02020609040205080304" pitchFamily="17" charset="-128"/>
              </a:rPr>
              <a:t>きゅうを温めるガスは●●●●</a:t>
            </a:r>
            <a:r>
              <a:rPr kumimoji="1" lang="en-US" altLang="ja-JP" dirty="0" smtClean="0">
                <a:latin typeface="ＭＳ 明朝" panose="02020609040205080304" pitchFamily="17" charset="-128"/>
                <a:ea typeface="ＭＳ 明朝" panose="02020609040205080304" pitchFamily="17" charset="-128"/>
              </a:rPr>
              <a:t>kg</a:t>
            </a:r>
            <a:r>
              <a:rPr kumimoji="1" lang="ja-JP" altLang="en-US" dirty="0" smtClean="0">
                <a:latin typeface="ＭＳ 明朝" panose="02020609040205080304" pitchFamily="17" charset="-128"/>
                <a:ea typeface="ＭＳ 明朝" panose="02020609040205080304" pitchFamily="17" charset="-128"/>
              </a:rPr>
              <a:t>へらすことができました。</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これはサッカーボールにすると</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●●●●個分！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杉の木は二酸化炭素を１年間で１４ｋｇ吸収すると言われていますが、その杉の木でいうと</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●●本分！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節約できたお金は何と・・・</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●●●円！これはお母さんに教えてあげようね！</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25</a:t>
            </a:fld>
            <a:endParaRPr kumimoji="1" lang="ja-JP" altLang="en-US"/>
          </a:p>
        </p:txBody>
      </p:sp>
    </p:spTree>
    <p:extLst>
      <p:ext uri="{BB962C8B-B14F-4D97-AF65-F5344CB8AC3E}">
        <p14:creationId xmlns:p14="http://schemas.microsoft.com/office/powerpoint/2010/main" val="334551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それではここで、みんなに質問です。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を一ヶ月やってみて、（自分なりに工夫したこと）（楽しかったこと・うれしかったこと）（大変だったこと）は何ですか？</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隣のお友達とちょっと話してみてください。</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問いかけは</a:t>
            </a:r>
            <a:r>
              <a:rPr kumimoji="1" lang="ja-JP" altLang="en-US" smtClean="0">
                <a:latin typeface="ＭＳ 明朝" panose="02020609040205080304" pitchFamily="17" charset="-128"/>
                <a:ea typeface="ＭＳ 明朝" panose="02020609040205080304" pitchFamily="17" charset="-128"/>
              </a:rPr>
              <a:t>１つに絞っても</a:t>
            </a:r>
            <a:r>
              <a:rPr kumimoji="1" lang="ja-JP" altLang="en-US" dirty="0" smtClean="0">
                <a:latin typeface="ＭＳ 明朝" panose="02020609040205080304" pitchFamily="17" charset="-128"/>
                <a:ea typeface="ＭＳ 明朝" panose="02020609040205080304" pitchFamily="17" charset="-128"/>
              </a:rPr>
              <a:t>良い。</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少し話し合う時間をとる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はい、それでは何人かに発表してもらいましょう。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こどもたちの感想発表</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推進員コメント</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26</a:t>
            </a:fld>
            <a:endParaRPr kumimoji="1" lang="ja-JP" altLang="en-US"/>
          </a:p>
        </p:txBody>
      </p:sp>
    </p:spTree>
    <p:extLst>
      <p:ext uri="{BB962C8B-B14F-4D97-AF65-F5344CB8AC3E}">
        <p14:creationId xmlns:p14="http://schemas.microsoft.com/office/powerpoint/2010/main" val="354604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みんながチャレンジ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にとりくんだおかげで、地球の熱がほんの少し下がったかもしれません。</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これからも、地球温暖化を防ぐために、地球にやさしい取組みを続けましょう。</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また、自分だけじゃなくて、家族やお友達と楽しみながら取り組んでいけるといいですね。</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27</a:t>
            </a:fld>
            <a:endParaRPr kumimoji="1" lang="ja-JP" altLang="en-US"/>
          </a:p>
        </p:txBody>
      </p:sp>
    </p:spTree>
    <p:extLst>
      <p:ext uri="{BB962C8B-B14F-4D97-AF65-F5344CB8AC3E}">
        <p14:creationId xmlns:p14="http://schemas.microsoft.com/office/powerpoint/2010/main" val="354231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それではこれで授業はおわりたいと思います。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この後、環境教育教材での発電体験や</a:t>
            </a:r>
            <a:r>
              <a:rPr kumimoji="1" lang="en-US" altLang="ja-JP" dirty="0" smtClean="0">
                <a:latin typeface="ＭＳ 明朝" panose="02020609040205080304" pitchFamily="17" charset="-128"/>
                <a:ea typeface="ＭＳ 明朝" panose="02020609040205080304" pitchFamily="17" charset="-128"/>
              </a:rPr>
              <a:t>DVD</a:t>
            </a:r>
            <a:r>
              <a:rPr kumimoji="1" lang="ja-JP" altLang="en-US" dirty="0" smtClean="0">
                <a:latin typeface="ＭＳ 明朝" panose="02020609040205080304" pitchFamily="17" charset="-128"/>
                <a:ea typeface="ＭＳ 明朝" panose="02020609040205080304" pitchFamily="17" charset="-128"/>
              </a:rPr>
              <a:t>視聴、外に出てみるなど、独自のプログラムを実施してください</a:t>
            </a:r>
            <a:r>
              <a:rPr kumimoji="1" lang="en-US" altLang="ja-JP"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28</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○○小学校のみなさん、ひさしぶり！みんな私のことを覚えていますか？</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私は地球温暖化防止活動推進員の○○です。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みんなチャレンジ１０は楽しくできたかな？</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反応　</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みんなありがとう。それでは今からチャレンジ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の後期授業を始めます。</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今日はまず、</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地球温暖化について一度ふりかえってみましょう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そのあと、</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みんなが１ヶ月がんばったチャレンジ</a:t>
            </a:r>
            <a:r>
              <a:rPr kumimoji="1" lang="en-US" altLang="ja-JP" dirty="0" smtClean="0">
                <a:latin typeface="ＭＳ 明朝" panose="02020609040205080304" pitchFamily="17" charset="-128"/>
                <a:ea typeface="ＭＳ 明朝" panose="02020609040205080304" pitchFamily="17" charset="-128"/>
              </a:rPr>
              <a:t>10</a:t>
            </a:r>
            <a:r>
              <a:rPr kumimoji="1" lang="ja-JP" altLang="en-US" dirty="0" smtClean="0">
                <a:latin typeface="ＭＳ 明朝" panose="02020609040205080304" pitchFamily="17" charset="-128"/>
                <a:ea typeface="ＭＳ 明朝" panose="02020609040205080304" pitchFamily="17" charset="-128"/>
              </a:rPr>
              <a:t>のとりくみの結果を見てみましょう。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そのあとは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クリック</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　</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自由にプログラムを組む</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それでは始めます。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みんな、夏休み前に地球温暖化について勉強したけど覚えているかな？</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問いかけ</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地球温暖化とはどういうことでしたか？</a:t>
            </a:r>
            <a:r>
              <a:rPr kumimoji="1" lang="en-US" altLang="ja-JP" dirty="0" smtClean="0">
                <a:latin typeface="ＭＳ 明朝" panose="02020609040205080304" pitchFamily="17" charset="-128"/>
                <a:ea typeface="ＭＳ 明朝" panose="02020609040205080304" pitchFamily="17" charset="-128"/>
              </a:rPr>
              <a:t>】</a:t>
            </a:r>
          </a:p>
          <a:p>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子供</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反応</a:t>
            </a:r>
            <a:r>
              <a:rPr kumimoji="1" lang="en-US" altLang="ja-JP" dirty="0" smtClean="0">
                <a:latin typeface="ＭＳ 明朝" panose="02020609040205080304" pitchFamily="17" charset="-128"/>
                <a:ea typeface="ＭＳ 明朝" panose="02020609040205080304" pitchFamily="17" charset="-128"/>
              </a:rPr>
              <a:t>】</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地球温暖化とは、地球がだんだんあたたかくなっていくこと、地球が熱を出していることでしたね。</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・地球の周りには「温室効果ガス」と呼ばれている地球をあたためるガスがあります。このガスは、水蒸気（水）や二酸化炭素からできています。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・この地球をあたためるガスは、（太陽から降り注ぐ光が地球の地面を温め、その地面から出てくる熱を吸収して）地球の平均気温を</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１４度くらいに保ってくれています。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・このガスがないと、地球は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マイナス１９℃くらいになると言われています。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この地球をあたためるガスは私達が生きていくためには大切なものなのです。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このガスはお布団のような役割で、熱逃がさずにちょうどよい温度に保ってくれています。</a:t>
            </a:r>
            <a:endParaRPr lang="en-US" altLang="ja-JP" dirty="0" smtClean="0">
              <a:latin typeface="Arial" pitchFamily="34" charset="0"/>
              <a:ea typeface="ＭＳ Ｐ明朝" pitchFamily="18"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Arial" pitchFamily="34" charset="0"/>
                <a:ea typeface="ＭＳ Ｐ明朝" pitchFamily="18" charset="-128"/>
              </a:rPr>
              <a:t>でも、最近はこの地球をあたためるガスが増えすぎてきたため、</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太陽の熱がなかなか宇宙へ出られなくなりました。</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布団が冬用の分厚い布団になっている状態で、</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クリック</a:t>
            </a:r>
            <a:r>
              <a:rPr lang="en-US" altLang="ja-JP" dirty="0" smtClean="0">
                <a:latin typeface="Arial" pitchFamily="34" charset="0"/>
                <a:ea typeface="ＭＳ Ｐ明朝" pitchFamily="18" charset="-128"/>
              </a:rPr>
              <a:t>】</a:t>
            </a:r>
            <a:r>
              <a:rPr lang="ja-JP" altLang="en-US" dirty="0" smtClean="0">
                <a:latin typeface="Arial" pitchFamily="34" charset="0"/>
                <a:ea typeface="ＭＳ Ｐ明朝" pitchFamily="18" charset="-128"/>
              </a:rPr>
              <a:t>地球が暖かくなってきています。</a:t>
            </a:r>
            <a:endParaRPr lang="en-US" altLang="ja-JP" dirty="0" smtClean="0">
              <a:latin typeface="Arial" pitchFamily="34" charset="0"/>
              <a:ea typeface="ＭＳ Ｐ明朝" pitchFamily="18" charset="-128"/>
            </a:endParaRPr>
          </a:p>
          <a:p>
            <a:pPr eaLnBrk="1" hangingPunct="1"/>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夏に冬用の布団をかぶって寝ているのと同じような状態なのです。これが「地球温暖化」です。</a:t>
            </a:r>
            <a:endParaRPr lang="en-US" altLang="ja-JP" dirty="0" smtClean="0">
              <a:latin typeface="Arial" pitchFamily="34" charset="0"/>
              <a:ea typeface="ＭＳ Ｐ明朝" pitchFamily="18" charset="-128"/>
            </a:endParaRPr>
          </a:p>
          <a:p>
            <a:pPr eaLnBrk="1" hangingPunct="1"/>
            <a:r>
              <a:rPr lang="ja-JP" altLang="en-US" dirty="0" smtClean="0">
                <a:latin typeface="Arial" pitchFamily="34" charset="0"/>
                <a:ea typeface="ＭＳ Ｐ明朝" pitchFamily="18"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そんな暖かくなった地球では、大変なことがいろいろ起こっているんでしたね。</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2019/6/17</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457200" y="1844824"/>
            <a:ext cx="8229600" cy="4500500"/>
          </a:xfrm>
        </p:spPr>
        <p:txBody>
          <a:bodyPr>
            <a:normAutofit/>
          </a:bodyPr>
          <a:lstStyle/>
          <a:p>
            <a:r>
              <a:rPr kumimoji="1" lang="ja-JP" altLang="en-US" sz="3000" dirty="0" smtClean="0"/>
              <a:t>このパワーポイントは、チャレンジ</a:t>
            </a:r>
            <a:r>
              <a:rPr kumimoji="1" lang="en-US" altLang="ja-JP" sz="3000" dirty="0" smtClean="0"/>
              <a:t>10</a:t>
            </a:r>
            <a:r>
              <a:rPr lang="ja-JP" altLang="en-US" sz="3000" dirty="0" smtClean="0"/>
              <a:t>授業を行う推進員のための資料です。</a:t>
            </a:r>
            <a:endParaRPr lang="en-US" altLang="ja-JP" sz="3000" dirty="0" smtClean="0"/>
          </a:p>
          <a:p>
            <a:r>
              <a:rPr lang="ja-JP" altLang="en-US" sz="3000" dirty="0" smtClean="0"/>
              <a:t>サンプルですので、改編等は自由に行ってください。</a:t>
            </a:r>
            <a:endParaRPr lang="en-US" altLang="ja-JP" sz="3000" dirty="0" smtClean="0"/>
          </a:p>
          <a:p>
            <a:r>
              <a:rPr kumimoji="1" lang="ja-JP" altLang="en-US" sz="3000" dirty="0" smtClean="0"/>
              <a:t>時事ネタや身近な話題など、子供</a:t>
            </a:r>
            <a:r>
              <a:rPr lang="ja-JP" altLang="en-US" sz="3000" dirty="0"/>
              <a:t>が</a:t>
            </a:r>
            <a:r>
              <a:rPr kumimoji="1" lang="ja-JP" altLang="en-US" sz="3000" dirty="0" smtClean="0"/>
              <a:t>興味を持つテーマを取り入れると良いです。</a:t>
            </a:r>
            <a:endParaRPr kumimoji="1" lang="en-US" altLang="ja-JP" sz="3000" dirty="0" smtClean="0"/>
          </a:p>
          <a:p>
            <a:r>
              <a:rPr kumimoji="1" lang="ja-JP" altLang="en-US" sz="3000" dirty="0" smtClean="0"/>
              <a:t>スライド４の（　）は、各自で自由に内容を決めて入力してください。</a:t>
            </a:r>
            <a:endParaRPr kumimoji="1" lang="en-US" altLang="ja-JP" sz="3000" dirty="0"/>
          </a:p>
        </p:txBody>
      </p:sp>
    </p:spTree>
    <p:extLst>
      <p:ext uri="{BB962C8B-B14F-4D97-AF65-F5344CB8AC3E}">
        <p14:creationId xmlns:p14="http://schemas.microsoft.com/office/powerpoint/2010/main" val="885665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smtClean="0"/>
              <a:t>ヒマラヤの氷がとけている</a:t>
            </a:r>
            <a:endParaRPr kumimoji="1" lang="ja-JP" altLang="en-US" dirty="0"/>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3"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ヒマラヤ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076" y="2573904"/>
            <a:ext cx="3636064" cy="2727048"/>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4121950"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smtClean="0"/>
              <a:t>1978</a:t>
            </a:r>
            <a:r>
              <a:rPr kumimoji="1" lang="ja-JP" altLang="en-US" sz="2000" dirty="0" smtClean="0"/>
              <a:t>年</a:t>
            </a:r>
            <a:endParaRPr kumimoji="1" lang="ja-JP" altLang="en-US" sz="2000" dirty="0"/>
          </a:p>
        </p:txBody>
      </p:sp>
      <p:sp>
        <p:nvSpPr>
          <p:cNvPr id="12" name="テキスト ボックス 11"/>
          <p:cNvSpPr txBox="1"/>
          <p:nvPr/>
        </p:nvSpPr>
        <p:spPr>
          <a:xfrm>
            <a:off x="6588224" y="2204864"/>
            <a:ext cx="1368152" cy="400110"/>
          </a:xfrm>
          <a:prstGeom prst="rect">
            <a:avLst/>
          </a:prstGeom>
          <a:noFill/>
        </p:spPr>
        <p:txBody>
          <a:bodyPr wrap="square" rtlCol="0">
            <a:spAutoFit/>
          </a:bodyPr>
          <a:lstStyle/>
          <a:p>
            <a:r>
              <a:rPr kumimoji="1" lang="en-US" altLang="ja-JP" sz="2000" dirty="0" smtClean="0"/>
              <a:t>2008</a:t>
            </a:r>
            <a:r>
              <a:rPr kumimoji="1" lang="ja-JP" altLang="en-US" sz="2000" dirty="0" smtClean="0"/>
              <a:t>年</a:t>
            </a:r>
            <a:endParaRPr kumimoji="1" lang="ja-JP" altLang="en-US" sz="2000" dirty="0"/>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smtClean="0"/>
              <a:t>写真：全国地球温暖化防止活動推進センターより</a:t>
            </a:r>
            <a:endParaRPr kumimoji="1" lang="ja-JP" altLang="en-US" sz="1200" dirty="0"/>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r>
              <a:rPr kumimoji="1" lang="ja-JP" altLang="en-US" sz="2800" dirty="0" smtClean="0">
                <a:latin typeface="HGP創英角ﾎﾟｯﾌﾟ体" panose="040B0A00000000000000" pitchFamily="50" charset="-128"/>
                <a:ea typeface="HGP創英角ﾎﾟｯﾌﾟ体" panose="040B0A00000000000000" pitchFamily="50" charset="-128"/>
              </a:rPr>
              <a:t>たった</a:t>
            </a:r>
            <a:r>
              <a:rPr kumimoji="1" lang="en-US" altLang="ja-JP" sz="2800" dirty="0" smtClean="0">
                <a:latin typeface="HGP創英角ﾎﾟｯﾌﾟ体" panose="040B0A00000000000000" pitchFamily="50" charset="-128"/>
                <a:ea typeface="HGP創英角ﾎﾟｯﾌﾟ体" panose="040B0A00000000000000" pitchFamily="50" charset="-128"/>
              </a:rPr>
              <a:t>30</a:t>
            </a:r>
            <a:r>
              <a:rPr kumimoji="1" lang="ja-JP" altLang="en-US" sz="2800" dirty="0" smtClean="0">
                <a:latin typeface="HGP創英角ﾎﾟｯﾌﾟ体" panose="040B0A00000000000000" pitchFamily="50" charset="-128"/>
                <a:ea typeface="HGP創英角ﾎﾟｯﾌﾟ体" panose="040B0A00000000000000" pitchFamily="50" charset="-128"/>
              </a:rPr>
              <a:t>年でこんなにへってしまった！</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
        <p:nvSpPr>
          <p:cNvPr id="11" name="フリーフォーム 10"/>
          <p:cNvSpPr/>
          <p:nvPr/>
        </p:nvSpPr>
        <p:spPr>
          <a:xfrm>
            <a:off x="2788920"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46760"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583680" y="3489960"/>
            <a:ext cx="1082040" cy="929728"/>
          </a:xfrm>
          <a:custGeom>
            <a:avLst/>
            <a:gdLst>
              <a:gd name="connsiteX0" fmla="*/ 0 w 1082040"/>
              <a:gd name="connsiteY0" fmla="*/ 0 h 929728"/>
              <a:gd name="connsiteX1" fmla="*/ 76200 w 1082040"/>
              <a:gd name="connsiteY1" fmla="*/ 30480 h 929728"/>
              <a:gd name="connsiteX2" fmla="*/ 121920 w 1082040"/>
              <a:gd name="connsiteY2" fmla="*/ 45720 h 929728"/>
              <a:gd name="connsiteX3" fmla="*/ 167640 w 1082040"/>
              <a:gd name="connsiteY3" fmla="*/ 76200 h 929728"/>
              <a:gd name="connsiteX4" fmla="*/ 213360 w 1082040"/>
              <a:gd name="connsiteY4" fmla="*/ 91440 h 929728"/>
              <a:gd name="connsiteX5" fmla="*/ 304800 w 1082040"/>
              <a:gd name="connsiteY5" fmla="*/ 152400 h 929728"/>
              <a:gd name="connsiteX6" fmla="*/ 350520 w 1082040"/>
              <a:gd name="connsiteY6" fmla="*/ 182880 h 929728"/>
              <a:gd name="connsiteX7" fmla="*/ 396240 w 1082040"/>
              <a:gd name="connsiteY7" fmla="*/ 228600 h 929728"/>
              <a:gd name="connsiteX8" fmla="*/ 487680 w 1082040"/>
              <a:gd name="connsiteY8" fmla="*/ 289560 h 929728"/>
              <a:gd name="connsiteX9" fmla="*/ 518160 w 1082040"/>
              <a:gd name="connsiteY9" fmla="*/ 335280 h 929728"/>
              <a:gd name="connsiteX10" fmla="*/ 563880 w 1082040"/>
              <a:gd name="connsiteY10" fmla="*/ 350520 h 929728"/>
              <a:gd name="connsiteX11" fmla="*/ 624840 w 1082040"/>
              <a:gd name="connsiteY11" fmla="*/ 441960 h 929728"/>
              <a:gd name="connsiteX12" fmla="*/ 655320 w 1082040"/>
              <a:gd name="connsiteY12" fmla="*/ 487680 h 929728"/>
              <a:gd name="connsiteX13" fmla="*/ 701040 w 1082040"/>
              <a:gd name="connsiteY13" fmla="*/ 502920 h 929728"/>
              <a:gd name="connsiteX14" fmla="*/ 731520 w 1082040"/>
              <a:gd name="connsiteY14" fmla="*/ 548640 h 929728"/>
              <a:gd name="connsiteX15" fmla="*/ 777240 w 1082040"/>
              <a:gd name="connsiteY15" fmla="*/ 594360 h 929728"/>
              <a:gd name="connsiteX16" fmla="*/ 792480 w 1082040"/>
              <a:gd name="connsiteY16" fmla="*/ 640080 h 929728"/>
              <a:gd name="connsiteX17" fmla="*/ 883920 w 1082040"/>
              <a:gd name="connsiteY17" fmla="*/ 731520 h 929728"/>
              <a:gd name="connsiteX18" fmla="*/ 914400 w 1082040"/>
              <a:gd name="connsiteY18" fmla="*/ 777240 h 929728"/>
              <a:gd name="connsiteX19" fmla="*/ 960120 w 1082040"/>
              <a:gd name="connsiteY19" fmla="*/ 807720 h 929728"/>
              <a:gd name="connsiteX20" fmla="*/ 1036320 w 1082040"/>
              <a:gd name="connsiteY20" fmla="*/ 883920 h 929728"/>
              <a:gd name="connsiteX21" fmla="*/ 1082040 w 1082040"/>
              <a:gd name="connsiteY21" fmla="*/ 929640 h 9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2040" h="929728">
                <a:moveTo>
                  <a:pt x="0" y="0"/>
                </a:moveTo>
                <a:cubicBezTo>
                  <a:pt x="25400" y="10160"/>
                  <a:pt x="50585" y="20874"/>
                  <a:pt x="76200" y="30480"/>
                </a:cubicBezTo>
                <a:cubicBezTo>
                  <a:pt x="91242" y="36121"/>
                  <a:pt x="107552" y="38536"/>
                  <a:pt x="121920" y="45720"/>
                </a:cubicBezTo>
                <a:cubicBezTo>
                  <a:pt x="138303" y="53911"/>
                  <a:pt x="151257" y="68009"/>
                  <a:pt x="167640" y="76200"/>
                </a:cubicBezTo>
                <a:cubicBezTo>
                  <a:pt x="182008" y="83384"/>
                  <a:pt x="199317" y="83638"/>
                  <a:pt x="213360" y="91440"/>
                </a:cubicBezTo>
                <a:cubicBezTo>
                  <a:pt x="245382" y="109230"/>
                  <a:pt x="274320" y="132080"/>
                  <a:pt x="304800" y="152400"/>
                </a:cubicBezTo>
                <a:cubicBezTo>
                  <a:pt x="320040" y="162560"/>
                  <a:pt x="337568" y="169928"/>
                  <a:pt x="350520" y="182880"/>
                </a:cubicBezTo>
                <a:cubicBezTo>
                  <a:pt x="365760" y="198120"/>
                  <a:pt x="379227" y="215368"/>
                  <a:pt x="396240" y="228600"/>
                </a:cubicBezTo>
                <a:cubicBezTo>
                  <a:pt x="425156" y="251090"/>
                  <a:pt x="487680" y="289560"/>
                  <a:pt x="487680" y="289560"/>
                </a:cubicBezTo>
                <a:cubicBezTo>
                  <a:pt x="497840" y="304800"/>
                  <a:pt x="503857" y="323838"/>
                  <a:pt x="518160" y="335280"/>
                </a:cubicBezTo>
                <a:cubicBezTo>
                  <a:pt x="530704" y="345315"/>
                  <a:pt x="552521" y="339161"/>
                  <a:pt x="563880" y="350520"/>
                </a:cubicBezTo>
                <a:cubicBezTo>
                  <a:pt x="589783" y="376423"/>
                  <a:pt x="604520" y="411480"/>
                  <a:pt x="624840" y="441960"/>
                </a:cubicBezTo>
                <a:cubicBezTo>
                  <a:pt x="635000" y="457200"/>
                  <a:pt x="637944" y="481888"/>
                  <a:pt x="655320" y="487680"/>
                </a:cubicBezTo>
                <a:lnTo>
                  <a:pt x="701040" y="502920"/>
                </a:lnTo>
                <a:cubicBezTo>
                  <a:pt x="711200" y="518160"/>
                  <a:pt x="719794" y="534569"/>
                  <a:pt x="731520" y="548640"/>
                </a:cubicBezTo>
                <a:cubicBezTo>
                  <a:pt x="745318" y="565197"/>
                  <a:pt x="765285" y="576427"/>
                  <a:pt x="777240" y="594360"/>
                </a:cubicBezTo>
                <a:cubicBezTo>
                  <a:pt x="786151" y="607726"/>
                  <a:pt x="782617" y="627400"/>
                  <a:pt x="792480" y="640080"/>
                </a:cubicBezTo>
                <a:cubicBezTo>
                  <a:pt x="818944" y="674105"/>
                  <a:pt x="860010" y="695654"/>
                  <a:pt x="883920" y="731520"/>
                </a:cubicBezTo>
                <a:cubicBezTo>
                  <a:pt x="894080" y="746760"/>
                  <a:pt x="901448" y="764288"/>
                  <a:pt x="914400" y="777240"/>
                </a:cubicBezTo>
                <a:cubicBezTo>
                  <a:pt x="927352" y="790192"/>
                  <a:pt x="944880" y="797560"/>
                  <a:pt x="960120" y="807720"/>
                </a:cubicBezTo>
                <a:cubicBezTo>
                  <a:pt x="1041400" y="929640"/>
                  <a:pt x="934720" y="782320"/>
                  <a:pt x="1036320" y="883920"/>
                </a:cubicBezTo>
                <a:cubicBezTo>
                  <a:pt x="1086267" y="933867"/>
                  <a:pt x="1043866" y="929640"/>
                  <a:pt x="1082040" y="9296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528560" y="3444240"/>
            <a:ext cx="685800" cy="1005928"/>
          </a:xfrm>
          <a:custGeom>
            <a:avLst/>
            <a:gdLst>
              <a:gd name="connsiteX0" fmla="*/ 0 w 685800"/>
              <a:gd name="connsiteY0" fmla="*/ 0 h 1005928"/>
              <a:gd name="connsiteX1" fmla="*/ 60960 w 685800"/>
              <a:gd name="connsiteY1" fmla="*/ 76200 h 1005928"/>
              <a:gd name="connsiteX2" fmla="*/ 152400 w 685800"/>
              <a:gd name="connsiteY2" fmla="*/ 137160 h 1005928"/>
              <a:gd name="connsiteX3" fmla="*/ 243840 w 685800"/>
              <a:gd name="connsiteY3" fmla="*/ 213360 h 1005928"/>
              <a:gd name="connsiteX4" fmla="*/ 274320 w 685800"/>
              <a:gd name="connsiteY4" fmla="*/ 259080 h 1005928"/>
              <a:gd name="connsiteX5" fmla="*/ 365760 w 685800"/>
              <a:gd name="connsiteY5" fmla="*/ 320040 h 1005928"/>
              <a:gd name="connsiteX6" fmla="*/ 441960 w 685800"/>
              <a:gd name="connsiteY6" fmla="*/ 381000 h 1005928"/>
              <a:gd name="connsiteX7" fmla="*/ 487680 w 685800"/>
              <a:gd name="connsiteY7" fmla="*/ 426720 h 1005928"/>
              <a:gd name="connsiteX8" fmla="*/ 533400 w 685800"/>
              <a:gd name="connsiteY8" fmla="*/ 441960 h 1005928"/>
              <a:gd name="connsiteX9" fmla="*/ 579120 w 685800"/>
              <a:gd name="connsiteY9" fmla="*/ 472440 h 1005928"/>
              <a:gd name="connsiteX10" fmla="*/ 609600 w 685800"/>
              <a:gd name="connsiteY10" fmla="*/ 518160 h 1005928"/>
              <a:gd name="connsiteX11" fmla="*/ 655320 w 685800"/>
              <a:gd name="connsiteY11" fmla="*/ 533400 h 1005928"/>
              <a:gd name="connsiteX12" fmla="*/ 685800 w 685800"/>
              <a:gd name="connsiteY12" fmla="*/ 624840 h 1005928"/>
              <a:gd name="connsiteX13" fmla="*/ 609600 w 685800"/>
              <a:gd name="connsiteY13" fmla="*/ 701040 h 1005928"/>
              <a:gd name="connsiteX14" fmla="*/ 563880 w 685800"/>
              <a:gd name="connsiteY14" fmla="*/ 716280 h 1005928"/>
              <a:gd name="connsiteX15" fmla="*/ 426720 w 685800"/>
              <a:gd name="connsiteY15" fmla="*/ 807720 h 1005928"/>
              <a:gd name="connsiteX16" fmla="*/ 381000 w 685800"/>
              <a:gd name="connsiteY16" fmla="*/ 838200 h 1005928"/>
              <a:gd name="connsiteX17" fmla="*/ 335280 w 685800"/>
              <a:gd name="connsiteY17" fmla="*/ 853440 h 1005928"/>
              <a:gd name="connsiteX18" fmla="*/ 243840 w 685800"/>
              <a:gd name="connsiteY18" fmla="*/ 914400 h 1005928"/>
              <a:gd name="connsiteX19" fmla="*/ 198120 w 685800"/>
              <a:gd name="connsiteY19" fmla="*/ 944880 h 1005928"/>
              <a:gd name="connsiteX20" fmla="*/ 152400 w 685800"/>
              <a:gd name="connsiteY20" fmla="*/ 960120 h 1005928"/>
              <a:gd name="connsiteX21" fmla="*/ 106680 w 685800"/>
              <a:gd name="connsiteY21" fmla="*/ 1005840 h 100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 h="1005928">
                <a:moveTo>
                  <a:pt x="0" y="0"/>
                </a:moveTo>
                <a:cubicBezTo>
                  <a:pt x="20320" y="25400"/>
                  <a:pt x="36782" y="54440"/>
                  <a:pt x="60960" y="76200"/>
                </a:cubicBezTo>
                <a:cubicBezTo>
                  <a:pt x="88189" y="100706"/>
                  <a:pt x="126497" y="111257"/>
                  <a:pt x="152400" y="137160"/>
                </a:cubicBezTo>
                <a:cubicBezTo>
                  <a:pt x="211072" y="195832"/>
                  <a:pt x="180187" y="170925"/>
                  <a:pt x="243840" y="213360"/>
                </a:cubicBezTo>
                <a:cubicBezTo>
                  <a:pt x="254000" y="228600"/>
                  <a:pt x="260536" y="247019"/>
                  <a:pt x="274320" y="259080"/>
                </a:cubicBezTo>
                <a:cubicBezTo>
                  <a:pt x="301889" y="283203"/>
                  <a:pt x="365760" y="320040"/>
                  <a:pt x="365760" y="320040"/>
                </a:cubicBezTo>
                <a:cubicBezTo>
                  <a:pt x="433927" y="422291"/>
                  <a:pt x="353625" y="322110"/>
                  <a:pt x="441960" y="381000"/>
                </a:cubicBezTo>
                <a:cubicBezTo>
                  <a:pt x="459893" y="392955"/>
                  <a:pt x="469747" y="414765"/>
                  <a:pt x="487680" y="426720"/>
                </a:cubicBezTo>
                <a:cubicBezTo>
                  <a:pt x="501046" y="435631"/>
                  <a:pt x="519032" y="434776"/>
                  <a:pt x="533400" y="441960"/>
                </a:cubicBezTo>
                <a:cubicBezTo>
                  <a:pt x="549783" y="450151"/>
                  <a:pt x="563880" y="462280"/>
                  <a:pt x="579120" y="472440"/>
                </a:cubicBezTo>
                <a:cubicBezTo>
                  <a:pt x="589280" y="487680"/>
                  <a:pt x="595297" y="506718"/>
                  <a:pt x="609600" y="518160"/>
                </a:cubicBezTo>
                <a:cubicBezTo>
                  <a:pt x="622144" y="528195"/>
                  <a:pt x="645983" y="520328"/>
                  <a:pt x="655320" y="533400"/>
                </a:cubicBezTo>
                <a:cubicBezTo>
                  <a:pt x="673994" y="559544"/>
                  <a:pt x="685800" y="624840"/>
                  <a:pt x="685800" y="624840"/>
                </a:cubicBezTo>
                <a:cubicBezTo>
                  <a:pt x="655320" y="670560"/>
                  <a:pt x="660400" y="675640"/>
                  <a:pt x="609600" y="701040"/>
                </a:cubicBezTo>
                <a:cubicBezTo>
                  <a:pt x="595232" y="708224"/>
                  <a:pt x="577923" y="708478"/>
                  <a:pt x="563880" y="716280"/>
                </a:cubicBezTo>
                <a:lnTo>
                  <a:pt x="426720" y="807720"/>
                </a:lnTo>
                <a:cubicBezTo>
                  <a:pt x="411480" y="817880"/>
                  <a:pt x="398376" y="832408"/>
                  <a:pt x="381000" y="838200"/>
                </a:cubicBezTo>
                <a:cubicBezTo>
                  <a:pt x="365760" y="843280"/>
                  <a:pt x="349323" y="845638"/>
                  <a:pt x="335280" y="853440"/>
                </a:cubicBezTo>
                <a:cubicBezTo>
                  <a:pt x="303258" y="871230"/>
                  <a:pt x="274320" y="894080"/>
                  <a:pt x="243840" y="914400"/>
                </a:cubicBezTo>
                <a:cubicBezTo>
                  <a:pt x="228600" y="924560"/>
                  <a:pt x="215496" y="939088"/>
                  <a:pt x="198120" y="944880"/>
                </a:cubicBezTo>
                <a:lnTo>
                  <a:pt x="152400" y="960120"/>
                </a:lnTo>
                <a:cubicBezTo>
                  <a:pt x="119102" y="1010067"/>
                  <a:pt x="140236" y="1005840"/>
                  <a:pt x="106680" y="10058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9134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3672408" cy="784684"/>
          </a:xfrm>
        </p:spPr>
        <p:txBody>
          <a:bodyPr>
            <a:normAutofit fontScale="92500" lnSpcReduction="10000"/>
          </a:bodyPr>
          <a:lstStyle/>
          <a:p>
            <a:r>
              <a:rPr kumimoji="1" lang="ja-JP" altLang="en-US" sz="2400" dirty="0" smtClean="0"/>
              <a:t>海水面が上しょうし、</a:t>
            </a:r>
            <a:endParaRPr kumimoji="1" lang="en-US" altLang="ja-JP" sz="2400" dirty="0" smtClean="0"/>
          </a:p>
          <a:p>
            <a:pPr marL="0" indent="0">
              <a:buNone/>
            </a:pPr>
            <a:r>
              <a:rPr lang="ja-JP" altLang="en-US" sz="2400" dirty="0"/>
              <a:t>　</a:t>
            </a:r>
            <a:r>
              <a:rPr lang="ja-JP" altLang="en-US" sz="2400" dirty="0" smtClean="0"/>
              <a:t> </a:t>
            </a:r>
            <a:r>
              <a:rPr kumimoji="1" lang="ja-JP" altLang="en-US" sz="2400" dirty="0" smtClean="0"/>
              <a:t>島がしずむ</a:t>
            </a:r>
            <a:endParaRPr kumimoji="1" lang="ja-JP" altLang="en-US" sz="2400" dirty="0"/>
          </a:p>
        </p:txBody>
      </p:sp>
      <p:pic>
        <p:nvPicPr>
          <p:cNvPr id="2050" name="Picture 2" descr="Y:\■ハードディスク（これまでのFujitsuのF)\チャレンジ10\平成27年度\パワポ用画像\写真\ツバル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8" y="2714760"/>
            <a:ext cx="3431824" cy="2573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Y:\■ハードディスク（これまでのFujitsuのF)\チャレンジ10\平成27年度\パワポ用画像\写真\大型ハリケーン1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714760"/>
            <a:ext cx="3467050" cy="26002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682678" y="5766355"/>
            <a:ext cx="4185917" cy="830997"/>
          </a:xfrm>
          <a:prstGeom prst="rect">
            <a:avLst/>
          </a:prstGeom>
          <a:noFill/>
        </p:spPr>
        <p:txBody>
          <a:bodyPr wrap="square" rtlCol="0">
            <a:spAutoFit/>
          </a:bodyPr>
          <a:lstStyle/>
          <a:p>
            <a:r>
              <a:rPr lang="en-US" altLang="ja-JP" sz="2600" b="1" dirty="0" smtClean="0"/>
              <a:t>【</a:t>
            </a:r>
            <a:r>
              <a:rPr lang="ja-JP" altLang="en-US" sz="2600" b="1" dirty="0" smtClean="0"/>
              <a:t>ホンジュラス</a:t>
            </a:r>
            <a:r>
              <a:rPr lang="en-US" altLang="ja-JP" sz="2600" b="1" dirty="0" smtClean="0"/>
              <a:t>】</a:t>
            </a:r>
            <a:endParaRPr lang="en-US" altLang="ja-JP" sz="2600" b="1" dirty="0"/>
          </a:p>
          <a:p>
            <a:r>
              <a:rPr lang="ja-JP" altLang="en-US" sz="2200" b="1" dirty="0"/>
              <a:t>大型ハリケーンで家</a:t>
            </a:r>
            <a:r>
              <a:rPr lang="ja-JP" altLang="en-US" sz="2200" b="1" dirty="0" smtClean="0"/>
              <a:t>がこわれる</a:t>
            </a:r>
            <a:endParaRPr lang="ja-JP" altLang="en-US" sz="2200" b="1" dirty="0"/>
          </a:p>
        </p:txBody>
      </p:sp>
      <p:sp>
        <p:nvSpPr>
          <p:cNvPr id="11" name="テキスト ボックス 10"/>
          <p:cNvSpPr txBox="1"/>
          <p:nvPr/>
        </p:nvSpPr>
        <p:spPr>
          <a:xfrm>
            <a:off x="5159724" y="5373216"/>
            <a:ext cx="3744416" cy="276999"/>
          </a:xfrm>
          <a:prstGeom prst="rect">
            <a:avLst/>
          </a:prstGeom>
          <a:noFill/>
        </p:spPr>
        <p:txBody>
          <a:bodyPr wrap="square" rtlCol="0">
            <a:spAutoFit/>
          </a:bodyPr>
          <a:lstStyle/>
          <a:p>
            <a:pPr algn="r"/>
            <a:r>
              <a:rPr kumimoji="1" lang="ja-JP" altLang="en-US" sz="1200" dirty="0" smtClean="0"/>
              <a:t>写真：全国地球温暖化防止活動推進センターより</a:t>
            </a:r>
            <a:endParaRPr kumimoji="1" lang="ja-JP" altLang="en-US" sz="1200" dirty="0"/>
          </a:p>
        </p:txBody>
      </p:sp>
      <p:sp>
        <p:nvSpPr>
          <p:cNvPr id="12" name="コンテンツ プレースホルダー 4"/>
          <p:cNvSpPr txBox="1">
            <a:spLocks/>
          </p:cNvSpPr>
          <p:nvPr/>
        </p:nvSpPr>
        <p:spPr>
          <a:xfrm>
            <a:off x="4939037" y="1711965"/>
            <a:ext cx="3672408" cy="7846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5"/>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6"/>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5"/>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6"/>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6"/>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6"/>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9pPr>
          </a:lstStyle>
          <a:p>
            <a:r>
              <a:rPr lang="ja-JP" altLang="en-US" sz="2400" dirty="0" smtClean="0"/>
              <a:t>いじょう気しょうがたくさん起こる</a:t>
            </a:r>
            <a:endParaRPr lang="ja-JP" altLang="en-US" sz="2400" dirty="0"/>
          </a:p>
        </p:txBody>
      </p:sp>
      <p:sp>
        <p:nvSpPr>
          <p:cNvPr id="15" name="テキスト ボックス 14"/>
          <p:cNvSpPr txBox="1"/>
          <p:nvPr/>
        </p:nvSpPr>
        <p:spPr>
          <a:xfrm>
            <a:off x="242067" y="5766355"/>
            <a:ext cx="4185917" cy="892552"/>
          </a:xfrm>
          <a:prstGeom prst="rect">
            <a:avLst/>
          </a:prstGeom>
          <a:noFill/>
        </p:spPr>
        <p:txBody>
          <a:bodyPr wrap="square" rtlCol="0">
            <a:spAutoFit/>
          </a:bodyPr>
          <a:lstStyle/>
          <a:p>
            <a:r>
              <a:rPr lang="en-US" altLang="ja-JP" sz="2600" b="1" dirty="0" smtClean="0"/>
              <a:t>【</a:t>
            </a:r>
            <a:r>
              <a:rPr lang="ja-JP" altLang="en-US" sz="2600" b="1" dirty="0" smtClean="0"/>
              <a:t>ツバル</a:t>
            </a:r>
            <a:r>
              <a:rPr lang="en-US" altLang="ja-JP" sz="2600" b="1" dirty="0" smtClean="0"/>
              <a:t>】</a:t>
            </a:r>
          </a:p>
          <a:p>
            <a:r>
              <a:rPr lang="ja-JP" altLang="en-US" sz="2600" b="1" dirty="0" smtClean="0"/>
              <a:t>家がしん</a:t>
            </a:r>
            <a:r>
              <a:rPr lang="ja-JP" altLang="en-US" sz="2600" b="1" dirty="0" err="1" smtClean="0"/>
              <a:t>水して</a:t>
            </a:r>
            <a:r>
              <a:rPr lang="ja-JP" altLang="en-US" sz="2600" b="1" dirty="0" smtClean="0"/>
              <a:t>いる</a:t>
            </a:r>
            <a:endParaRPr lang="ja-JP" altLang="en-US" sz="2600" b="1" dirty="0"/>
          </a:p>
        </p:txBody>
      </p:sp>
    </p:spTree>
    <p:extLst>
      <p:ext uri="{BB962C8B-B14F-4D97-AF65-F5344CB8AC3E}">
        <p14:creationId xmlns:p14="http://schemas.microsoft.com/office/powerpoint/2010/main" val="93777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r>
              <a:rPr lang="en-US" altLang="ja-JP" sz="3800" dirty="0" smtClean="0"/>
              <a:t/>
            </a:r>
            <a:br>
              <a:rPr lang="en-US" altLang="ja-JP" sz="3800" dirty="0" smtClean="0"/>
            </a:br>
            <a:r>
              <a:rPr lang="ja-JP" altLang="en-US" sz="3800" dirty="0" smtClean="0"/>
              <a:t>（世界、日本）</a:t>
            </a:r>
            <a:endParaRPr kumimoji="1" lang="ja-JP" altLang="en-US" sz="3800" dirty="0"/>
          </a:p>
        </p:txBody>
      </p:sp>
      <p:sp>
        <p:nvSpPr>
          <p:cNvPr id="5" name="コンテンツ プレースホルダー 4"/>
          <p:cNvSpPr>
            <a:spLocks noGrp="1"/>
          </p:cNvSpPr>
          <p:nvPr>
            <p:ph idx="1"/>
          </p:nvPr>
        </p:nvSpPr>
        <p:spPr>
          <a:xfrm>
            <a:off x="287524" y="1672208"/>
            <a:ext cx="4284476" cy="784684"/>
          </a:xfrm>
        </p:spPr>
        <p:txBody>
          <a:bodyPr>
            <a:normAutofit/>
          </a:bodyPr>
          <a:lstStyle/>
          <a:p>
            <a:r>
              <a:rPr lang="ja-JP" altLang="en-US" sz="2800" dirty="0"/>
              <a:t>食べ物</a:t>
            </a:r>
            <a:r>
              <a:rPr kumimoji="1" lang="ja-JP" altLang="en-US" sz="2800" dirty="0" smtClean="0"/>
              <a:t>が育たなくなる</a:t>
            </a:r>
            <a:endParaRPr kumimoji="1" lang="ja-JP" altLang="en-US" sz="2800" dirty="0"/>
          </a:p>
        </p:txBody>
      </p:sp>
      <p:sp>
        <p:nvSpPr>
          <p:cNvPr id="8" name="テキスト ボックス 7"/>
          <p:cNvSpPr txBox="1"/>
          <p:nvPr/>
        </p:nvSpPr>
        <p:spPr>
          <a:xfrm>
            <a:off x="382736" y="5643245"/>
            <a:ext cx="4185917" cy="461665"/>
          </a:xfrm>
          <a:prstGeom prst="rect">
            <a:avLst/>
          </a:prstGeom>
          <a:noFill/>
        </p:spPr>
        <p:txBody>
          <a:bodyPr wrap="square" rtlCol="0">
            <a:spAutoFit/>
          </a:bodyPr>
          <a:lstStyle/>
          <a:p>
            <a:r>
              <a:rPr lang="ja-JP" altLang="en-US" sz="2400" b="1" dirty="0" smtClean="0"/>
              <a:t>高温でリンゴの色がつかない</a:t>
            </a:r>
            <a:endParaRPr kumimoji="1" lang="ja-JP" altLang="en-US" sz="2400" b="1" dirty="0"/>
          </a:p>
        </p:txBody>
      </p:sp>
      <p:pic>
        <p:nvPicPr>
          <p:cNvPr id="2050" name="Picture 2" descr="Y:\■ハードディスク（これまでのFujitsuのF)\チャレンジ10\平成27年度\パワポ用画像\写真\リン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564904"/>
            <a:ext cx="3885324" cy="27003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91580" y="5265204"/>
            <a:ext cx="3744416" cy="276999"/>
          </a:xfrm>
          <a:prstGeom prst="rect">
            <a:avLst/>
          </a:prstGeom>
          <a:noFill/>
        </p:spPr>
        <p:txBody>
          <a:bodyPr wrap="square" rtlCol="0">
            <a:spAutoFit/>
          </a:bodyPr>
          <a:lstStyle/>
          <a:p>
            <a:pPr algn="r"/>
            <a:r>
              <a:rPr kumimoji="1" lang="ja-JP" altLang="en-US" sz="1200" dirty="0" smtClean="0"/>
              <a:t>写真：農研機構　果樹研究所　</a:t>
            </a:r>
            <a:endParaRPr kumimoji="1" lang="ja-JP" altLang="en-US" sz="1200" dirty="0"/>
          </a:p>
        </p:txBody>
      </p:sp>
      <p:sp>
        <p:nvSpPr>
          <p:cNvPr id="11" name="コンテンツ プレースホルダー 4"/>
          <p:cNvSpPr txBox="1">
            <a:spLocks/>
          </p:cNvSpPr>
          <p:nvPr/>
        </p:nvSpPr>
        <p:spPr>
          <a:xfrm>
            <a:off x="4535996" y="1708212"/>
            <a:ext cx="4608004" cy="784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9pPr>
          </a:lstStyle>
          <a:p>
            <a:r>
              <a:rPr lang="ja-JP" altLang="en-US" sz="2800" dirty="0" smtClean="0"/>
              <a:t>生物のぜつめつのおそれ</a:t>
            </a:r>
            <a:endParaRPr lang="ja-JP" altLang="en-US" sz="2800" dirty="0"/>
          </a:p>
        </p:txBody>
      </p:sp>
      <p:sp>
        <p:nvSpPr>
          <p:cNvPr id="12" name="テキスト ボックス 11"/>
          <p:cNvSpPr txBox="1"/>
          <p:nvPr/>
        </p:nvSpPr>
        <p:spPr>
          <a:xfrm>
            <a:off x="4747040" y="5625189"/>
            <a:ext cx="4185917" cy="830997"/>
          </a:xfrm>
          <a:prstGeom prst="rect">
            <a:avLst/>
          </a:prstGeom>
          <a:noFill/>
        </p:spPr>
        <p:txBody>
          <a:bodyPr wrap="square" rtlCol="0">
            <a:spAutoFit/>
          </a:bodyPr>
          <a:lstStyle/>
          <a:p>
            <a:r>
              <a:rPr kumimoji="1" lang="ja-JP" altLang="en-US" sz="2400" b="1" dirty="0" smtClean="0"/>
              <a:t>氷が溶けて住む場所を失う</a:t>
            </a:r>
            <a:endParaRPr kumimoji="1" lang="en-US" altLang="ja-JP" sz="2400" b="1" dirty="0" smtClean="0"/>
          </a:p>
          <a:p>
            <a:pPr algn="ctr"/>
            <a:r>
              <a:rPr kumimoji="1" lang="ja-JP" altLang="en-US" sz="2400" b="1" dirty="0" smtClean="0"/>
              <a:t>ホッキョクグマ</a:t>
            </a:r>
            <a:endParaRPr kumimoji="1" lang="ja-JP" altLang="en-US" sz="2400" b="1" dirty="0"/>
          </a:p>
        </p:txBody>
      </p:sp>
      <p:pic>
        <p:nvPicPr>
          <p:cNvPr id="13" name="Picture 2" descr="Y:\■ハードディスク（これまでのFujitsuのF)\チャレンジ10\平成27年度\パワポ用画像\写真\白クマ.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660" y="2431285"/>
            <a:ext cx="2960675" cy="296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27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smtClean="0"/>
              <a:t>今、地球では何が起こっているの？</a:t>
            </a:r>
            <a:r>
              <a:rPr lang="en-US" altLang="ja-JP" sz="3800" dirty="0" smtClean="0"/>
              <a:t/>
            </a:r>
            <a:br>
              <a:rPr lang="en-US" altLang="ja-JP" sz="3800" dirty="0" smtClean="0"/>
            </a:br>
            <a:r>
              <a:rPr lang="ja-JP" altLang="en-US" sz="3800" dirty="0" smtClean="0"/>
              <a:t>（日本、富山県）</a:t>
            </a:r>
            <a:endParaRPr kumimoji="1" lang="ja-JP" altLang="en-US" sz="3800" dirty="0"/>
          </a:p>
        </p:txBody>
      </p:sp>
      <p:sp>
        <p:nvSpPr>
          <p:cNvPr id="5" name="コンテンツ プレースホルダー 4"/>
          <p:cNvSpPr>
            <a:spLocks noGrp="1"/>
          </p:cNvSpPr>
          <p:nvPr>
            <p:ph idx="1"/>
          </p:nvPr>
        </p:nvSpPr>
        <p:spPr>
          <a:xfrm>
            <a:off x="287524" y="1744216"/>
            <a:ext cx="7344816" cy="532656"/>
          </a:xfrm>
        </p:spPr>
        <p:txBody>
          <a:bodyPr>
            <a:noAutofit/>
          </a:bodyPr>
          <a:lstStyle/>
          <a:p>
            <a:r>
              <a:rPr kumimoji="1" lang="ja-JP" altLang="en-US" dirty="0" smtClean="0"/>
              <a:t>サクラのさく時期が</a:t>
            </a:r>
            <a:r>
              <a:rPr lang="ja-JP" altLang="en-US" dirty="0"/>
              <a:t>早くなっている</a:t>
            </a:r>
            <a:endParaRPr kumimoji="1" lang="en-US" altLang="ja-JP" dirty="0" smtClean="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391532670"/>
              </p:ext>
            </p:extLst>
          </p:nvPr>
        </p:nvGraphicFramePr>
        <p:xfrm>
          <a:off x="-72008" y="2645069"/>
          <a:ext cx="9432540" cy="2548127"/>
        </p:xfrm>
        <a:graphic>
          <a:graphicData uri="http://schemas.openxmlformats.org/presentationml/2006/ole">
            <mc:AlternateContent xmlns:mc="http://schemas.openxmlformats.org/markup-compatibility/2006">
              <mc:Choice xmlns:v="urn:schemas-microsoft-com:vml" Requires="v">
                <p:oleObj spid="_x0000_s2113" name="ワークシート" r:id="rId5" imgW="6029399" imgH="1628779" progId="Excel.Sheet.12">
                  <p:embed/>
                </p:oleObj>
              </mc:Choice>
              <mc:Fallback>
                <p:oleObj name="ワークシート" r:id="rId5" imgW="6029399" imgH="1628779" progId="Excel.Sheet.12">
                  <p:embed/>
                  <p:pic>
                    <p:nvPicPr>
                      <p:cNvPr id="0" name=""/>
                      <p:cNvPicPr/>
                      <p:nvPr/>
                    </p:nvPicPr>
                    <p:blipFill>
                      <a:blip r:embed="rId6"/>
                      <a:stretch>
                        <a:fillRect/>
                      </a:stretch>
                    </p:blipFill>
                    <p:spPr>
                      <a:xfrm>
                        <a:off x="-72008" y="2645069"/>
                        <a:ext cx="9432540" cy="2548127"/>
                      </a:xfrm>
                      <a:prstGeom prst="rect">
                        <a:avLst/>
                      </a:prstGeom>
                    </p:spPr>
                  </p:pic>
                </p:oleObj>
              </mc:Fallback>
            </mc:AlternateContent>
          </a:graphicData>
        </a:graphic>
      </p:graphicFrame>
    </p:spTree>
    <p:extLst>
      <p:ext uri="{BB962C8B-B14F-4D97-AF65-F5344CB8AC3E}">
        <p14:creationId xmlns:p14="http://schemas.microsoft.com/office/powerpoint/2010/main" val="174497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384884"/>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どうして地球温暖化は</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起こった</a:t>
            </a: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の？</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2"/>
          <p:cNvSpPr>
            <a:spLocks noGrp="1"/>
          </p:cNvSpPr>
          <p:nvPr>
            <p:ph type="title"/>
          </p:nvPr>
        </p:nvSpPr>
        <p:spPr>
          <a:xfrm>
            <a:off x="5569769" y="1880828"/>
            <a:ext cx="1486507" cy="818964"/>
          </a:xfrm>
        </p:spPr>
        <p:txBody>
          <a:bodyPr>
            <a:normAutofit/>
          </a:bodyPr>
          <a:lstStyle/>
          <a:p>
            <a:r>
              <a:rPr kumimoji="1" lang="ja-JP" altLang="en-US" sz="3000" dirty="0" smtClean="0">
                <a:solidFill>
                  <a:schemeClr val="tx1"/>
                </a:solidFill>
              </a:rPr>
              <a:t>だん　</a:t>
            </a:r>
            <a:endParaRPr kumimoji="1" lang="ja-JP" altLang="en-US" sz="3000" dirty="0">
              <a:solidFill>
                <a:schemeClr val="tx1"/>
              </a:solidFill>
            </a:endParaRPr>
          </a:p>
        </p:txBody>
      </p:sp>
    </p:spTree>
    <p:extLst>
      <p:ext uri="{BB962C8B-B14F-4D97-AF65-F5344CB8AC3E}">
        <p14:creationId xmlns:p14="http://schemas.microsoft.com/office/powerpoint/2010/main" val="3980792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5"/>
            <a:ext cx="9144000" cy="1548173"/>
          </a:xfrm>
          <a:solidFill>
            <a:schemeClr val="accent2">
              <a:lumMod val="60000"/>
              <a:lumOff val="40000"/>
            </a:schemeClr>
          </a:solidFill>
        </p:spPr>
        <p:txBody>
          <a:bodyPr/>
          <a:lstStyle/>
          <a:p>
            <a:r>
              <a:rPr lang="ja-JP" altLang="en-US" sz="2400" dirty="0" smtClean="0"/>
              <a:t>　</a:t>
            </a:r>
            <a:r>
              <a:rPr kumimoji="1" lang="ja-JP" altLang="en-US" sz="4000" dirty="0" smtClean="0"/>
              <a:t>昔と今のちがい</a:t>
            </a:r>
            <a:endParaRPr kumimoji="1" lang="ja-JP" altLang="en-US" sz="4000" dirty="0"/>
          </a:p>
        </p:txBody>
      </p:sp>
      <p:sp>
        <p:nvSpPr>
          <p:cNvPr id="3" name="テキスト ボックス 2"/>
          <p:cNvSpPr txBox="1"/>
          <p:nvPr/>
        </p:nvSpPr>
        <p:spPr>
          <a:xfrm>
            <a:off x="1907705" y="1484784"/>
            <a:ext cx="1512167" cy="923330"/>
          </a:xfrm>
          <a:prstGeom prst="rect">
            <a:avLst/>
          </a:prstGeom>
          <a:noFill/>
        </p:spPr>
        <p:txBody>
          <a:bodyPr wrap="square" rtlCol="0">
            <a:spAutoFit/>
          </a:bodyPr>
          <a:lstStyle/>
          <a:p>
            <a:r>
              <a:rPr kumimoji="1" lang="ja-JP" altLang="en-US" sz="5400" dirty="0" smtClean="0">
                <a:latin typeface="HGP創英角ﾎﾟｯﾌﾟ体" panose="040B0A00000000000000" pitchFamily="50" charset="-128"/>
                <a:ea typeface="HGP創英角ﾎﾟｯﾌﾟ体" panose="040B0A00000000000000" pitchFamily="50" charset="-128"/>
              </a:rPr>
              <a:t>昔</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6588224" y="1520788"/>
            <a:ext cx="1224136" cy="923330"/>
          </a:xfrm>
          <a:prstGeom prst="rect">
            <a:avLst/>
          </a:prstGeom>
          <a:noFill/>
        </p:spPr>
        <p:txBody>
          <a:bodyPr wrap="square" rtlCol="0">
            <a:spAutoFit/>
          </a:bodyPr>
          <a:lstStyle/>
          <a:p>
            <a:r>
              <a:rPr kumimoji="1" lang="ja-JP" altLang="en-US" sz="5400" dirty="0" smtClean="0">
                <a:latin typeface="HGP創英角ﾎﾟｯﾌﾟ体" panose="040B0A00000000000000" pitchFamily="50" charset="-128"/>
                <a:ea typeface="HGP創英角ﾎﾟｯﾌﾟ体" panose="040B0A00000000000000" pitchFamily="50" charset="-128"/>
              </a:rPr>
              <a:t>今</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pic>
        <p:nvPicPr>
          <p:cNvPr id="1026" name="Picture 2" descr="Y:\■ハードディスク（これまでのFujitsuのF)\チャレンジ10\平成27年度\パワポ用イラスト\人力車.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646592"/>
            <a:ext cx="1131162" cy="1222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イラスト\車２.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436" y="2845642"/>
            <a:ext cx="2156976" cy="8242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Y:\■ハードディスク（これまでのFujitsuのF)\チャレンジ10\平成27年度\パワポ用イラスト\あんどん.jpg"/>
          <p:cNvPicPr>
            <a:picLocks noChangeAspect="1" noChangeArrowheads="1"/>
          </p:cNvPicPr>
          <p:nvPr/>
        </p:nvPicPr>
        <p:blipFill rotWithShape="1">
          <a:blip r:embed="rId5">
            <a:extLst>
              <a:ext uri="{28A0092B-C50C-407E-A947-70E740481C1C}">
                <a14:useLocalDpi xmlns:a14="http://schemas.microsoft.com/office/drawing/2010/main" val="0"/>
              </a:ext>
            </a:extLst>
          </a:blip>
          <a:srcRect l="14505"/>
          <a:stretch/>
        </p:blipFill>
        <p:spPr bwMode="auto">
          <a:xfrm>
            <a:off x="1367644" y="5619580"/>
            <a:ext cx="1273302" cy="11120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Y:\■ハードディスク（これまでのFujitsuのF)\チャレンジ10\平成27年度\パワポ用イラスト\蛍光灯.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201" b="10243"/>
          <a:stretch/>
        </p:blipFill>
        <p:spPr bwMode="auto">
          <a:xfrm>
            <a:off x="6204840" y="5615366"/>
            <a:ext cx="1823544" cy="10607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Y:\■ハードディスク（これまでのFujitsuのF)\チャレンジ10\平成27年度\パワポ用イラスト\うちわ.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661" y="4165813"/>
            <a:ext cx="865206" cy="11808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Y:\■ハードディスク（これまでのFujitsuのF)\チャレンジ10\平成27年度\パワポ用イラスト\エアコン.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3974008"/>
            <a:ext cx="1620179" cy="1147180"/>
          </a:xfrm>
          <a:prstGeom prst="rect">
            <a:avLst/>
          </a:prstGeom>
          <a:noFill/>
          <a:extLst>
            <a:ext uri="{909E8E84-426E-40DD-AFC4-6F175D3DCCD1}">
              <a14:hiddenFill xmlns:a14="http://schemas.microsoft.com/office/drawing/2010/main">
                <a:solidFill>
                  <a:srgbClr val="FFFFFF"/>
                </a:solidFill>
              </a14:hiddenFill>
            </a:ext>
          </a:extLst>
        </p:spPr>
      </p:pic>
      <p:sp>
        <p:nvSpPr>
          <p:cNvPr id="4" name="右矢印 3"/>
          <p:cNvSpPr/>
          <p:nvPr/>
        </p:nvSpPr>
        <p:spPr>
          <a:xfrm>
            <a:off x="2957539" y="3104964"/>
            <a:ext cx="2622573" cy="31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2957539" y="4484293"/>
            <a:ext cx="2622573" cy="31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957539" y="5938059"/>
            <a:ext cx="2622573" cy="318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3679" y="1630200"/>
            <a:ext cx="677108" cy="5085184"/>
          </a:xfrm>
          <a:prstGeom prst="rect">
            <a:avLst/>
          </a:prstGeom>
          <a:noFill/>
        </p:spPr>
        <p:txBody>
          <a:bodyPr vert="eaVert" wrap="square" rtlCol="0">
            <a:spAutoFit/>
          </a:bodyPr>
          <a:lstStyle/>
          <a:p>
            <a:r>
              <a:rPr kumimoji="1" lang="ja-JP" altLang="en-US" sz="3200" dirty="0" smtClean="0">
                <a:solidFill>
                  <a:srgbClr val="33CCFF"/>
                </a:solidFill>
                <a:latin typeface="HGP創英角ｺﾞｼｯｸUB" panose="020B0900000000000000" pitchFamily="50" charset="-128"/>
                <a:ea typeface="HGP創英角ｺﾞｼｯｸUB" panose="020B0900000000000000" pitchFamily="50" charset="-128"/>
              </a:rPr>
              <a:t>人の力や自然のエネルギー</a:t>
            </a:r>
            <a:endParaRPr kumimoji="1" lang="ja-JP" altLang="en-US" sz="3200" dirty="0">
              <a:solidFill>
                <a:srgbClr val="33CCFF"/>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8308467" y="1683112"/>
            <a:ext cx="615553" cy="4986248"/>
          </a:xfrm>
          <a:prstGeom prst="rect">
            <a:avLst/>
          </a:prstGeom>
          <a:noFill/>
        </p:spPr>
        <p:txBody>
          <a:bodyPr vert="eaVert" wrap="square" rtlCol="0">
            <a:spAutoFit/>
          </a:bodyPr>
          <a:lstStyle/>
          <a:p>
            <a:r>
              <a:rPr kumimoji="1" lang="ja-JP" altLang="en-US" sz="2800" dirty="0" smtClean="0">
                <a:solidFill>
                  <a:srgbClr val="FF6600"/>
                </a:solidFill>
                <a:latin typeface="HGP創英角ｺﾞｼｯｸUB" panose="020B0900000000000000" pitchFamily="50" charset="-128"/>
                <a:ea typeface="HGP創英角ｺﾞｼｯｸUB" panose="020B0900000000000000" pitchFamily="50" charset="-128"/>
              </a:rPr>
              <a:t>石油や石炭などのエネルギー</a:t>
            </a:r>
            <a:endParaRPr kumimoji="1" lang="ja-JP" altLang="en-US" sz="2800" dirty="0">
              <a:solidFill>
                <a:srgbClr val="FF66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666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5516" y="2027981"/>
            <a:ext cx="8928484" cy="4317343"/>
          </a:xfrm>
        </p:spPr>
        <p:txBody>
          <a:bodyPr/>
          <a:lstStyle/>
          <a:p>
            <a:r>
              <a:rPr kumimoji="1" lang="ja-JP" altLang="en-US" dirty="0" smtClean="0"/>
              <a:t>世の中がべんりになり、石油や石炭やガスをもやしてエネルギーを使うりょうが一気にふえた。</a:t>
            </a:r>
            <a:endParaRPr kumimoji="1" lang="en-US" altLang="ja-JP" dirty="0" smtClean="0"/>
          </a:p>
          <a:p>
            <a:pPr marL="0" indent="0">
              <a:buNone/>
            </a:pPr>
            <a:endParaRPr kumimoji="1" lang="en-US" altLang="ja-JP" dirty="0" smtClean="0"/>
          </a:p>
          <a:p>
            <a:r>
              <a:rPr kumimoji="1" lang="ja-JP" altLang="en-US" dirty="0" smtClean="0"/>
              <a:t>人口がふえたことで、家を建てたり遊牧するために森林をたくさん切っていった。</a:t>
            </a:r>
            <a:endParaRPr kumimoji="1" lang="en-US" altLang="ja-JP" dirty="0" smtClean="0"/>
          </a:p>
          <a:p>
            <a:pPr marL="0" indent="0">
              <a:buNone/>
            </a:pPr>
            <a:r>
              <a:rPr lang="ja-JP" altLang="en-US" sz="2600" dirty="0" smtClean="0"/>
              <a:t>（植物は二さん化炭</a:t>
            </a:r>
            <a:r>
              <a:rPr lang="ja-JP" altLang="en-US" sz="2600" dirty="0" err="1" smtClean="0"/>
              <a:t>そを</a:t>
            </a:r>
            <a:r>
              <a:rPr lang="ja-JP" altLang="en-US" sz="2600" dirty="0" smtClean="0"/>
              <a:t>きゅうしゅうする役わりがある）</a:t>
            </a:r>
            <a:endParaRPr kumimoji="1" lang="en-US" altLang="ja-JP" sz="2600" dirty="0" smtClean="0"/>
          </a:p>
          <a:p>
            <a:endParaRPr lang="en-US" altLang="ja-JP" dirty="0"/>
          </a:p>
          <a:p>
            <a:endParaRPr kumimoji="1" lang="en-US" altLang="ja-JP" dirty="0" smtClean="0"/>
          </a:p>
          <a:p>
            <a:endParaRPr kumimoji="1" lang="ja-JP" altLang="en-US" dirty="0"/>
          </a:p>
        </p:txBody>
      </p:sp>
      <p:sp>
        <p:nvSpPr>
          <p:cNvPr id="4" name="タイトル 1"/>
          <p:cNvSpPr txBox="1">
            <a:spLocks/>
          </p:cNvSpPr>
          <p:nvPr/>
        </p:nvSpPr>
        <p:spPr>
          <a:xfrm>
            <a:off x="0" y="-27385"/>
            <a:ext cx="9144000" cy="165618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lgn="l"/>
            <a:r>
              <a:rPr lang="ja-JP" altLang="en-US" sz="2400" dirty="0" smtClean="0"/>
              <a:t>　　　　　　     　             </a:t>
            </a:r>
            <a:r>
              <a:rPr lang="ja-JP" altLang="en-US" sz="2400" dirty="0" err="1" smtClean="0"/>
              <a:t>だん</a:t>
            </a:r>
            <a:r>
              <a:rPr lang="en-US" altLang="ja-JP" sz="2400" dirty="0" smtClean="0"/>
              <a:t/>
            </a:r>
            <a:br>
              <a:rPr lang="en-US" altLang="ja-JP" sz="2400" dirty="0" smtClean="0"/>
            </a:br>
            <a:r>
              <a:rPr lang="ja-JP" altLang="en-US" sz="2400" dirty="0" smtClean="0"/>
              <a:t>　 </a:t>
            </a:r>
            <a:r>
              <a:rPr lang="ja-JP" altLang="en-US" sz="4000" dirty="0" smtClean="0"/>
              <a:t>どうして地球温暖化は起こったの？</a:t>
            </a:r>
            <a:endParaRPr lang="ja-JP" altLang="en-US" sz="4000" dirty="0"/>
          </a:p>
        </p:txBody>
      </p:sp>
    </p:spTree>
    <p:extLst>
      <p:ext uri="{BB962C8B-B14F-4D97-AF65-F5344CB8AC3E}">
        <p14:creationId xmlns:p14="http://schemas.microsoft.com/office/powerpoint/2010/main" val="2818789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このままだと地球は</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どうなる</a:t>
            </a: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の？</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419729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smtClean="0"/>
              <a:t>このままだとどうなるの？</a:t>
            </a:r>
            <a:endParaRPr lang="en-US" altLang="ja-JP" sz="4000" dirty="0" smtClean="0"/>
          </a:p>
          <a:p>
            <a:r>
              <a:rPr lang="ja-JP" altLang="en-US" sz="4000" dirty="0" smtClean="0"/>
              <a:t>（考えられること）</a:t>
            </a:r>
            <a:endParaRPr lang="ja-JP" altLang="en-US" sz="4000" dirty="0"/>
          </a:p>
        </p:txBody>
      </p:sp>
      <p:sp>
        <p:nvSpPr>
          <p:cNvPr id="9" name="コンテンツ プレースホルダー 8"/>
          <p:cNvSpPr>
            <a:spLocks noGrp="1"/>
          </p:cNvSpPr>
          <p:nvPr>
            <p:ph idx="1"/>
          </p:nvPr>
        </p:nvSpPr>
        <p:spPr>
          <a:xfrm>
            <a:off x="395536" y="1600200"/>
            <a:ext cx="8316924" cy="5257800"/>
          </a:xfrm>
        </p:spPr>
        <p:txBody>
          <a:bodyPr/>
          <a:lstStyle/>
          <a:p>
            <a:pPr marL="0" indent="0">
              <a:buNone/>
            </a:pPr>
            <a:r>
              <a:rPr kumimoji="1" lang="en-US" altLang="ja-JP" dirty="0" smtClean="0"/>
              <a:t>【</a:t>
            </a:r>
            <a:r>
              <a:rPr kumimoji="1" lang="ja-JP" altLang="en-US" dirty="0" smtClean="0"/>
              <a:t>クイズ</a:t>
            </a:r>
            <a:r>
              <a:rPr kumimoji="1" lang="en-US" altLang="ja-JP" dirty="0" smtClean="0"/>
              <a:t>】</a:t>
            </a:r>
          </a:p>
          <a:p>
            <a:pPr marL="0" indent="0">
              <a:buNone/>
            </a:pPr>
            <a:r>
              <a:rPr lang="ja-JP" altLang="en-US" dirty="0"/>
              <a:t>この</a:t>
            </a:r>
            <a:r>
              <a:rPr lang="ja-JP" altLang="en-US" dirty="0" smtClean="0"/>
              <a:t>まま地球温</a:t>
            </a:r>
            <a:r>
              <a:rPr lang="ja-JP" altLang="en-US" dirty="0" err="1" smtClean="0"/>
              <a:t>だん化が</a:t>
            </a:r>
            <a:r>
              <a:rPr lang="ja-JP" altLang="en-US" dirty="0" smtClean="0"/>
              <a:t>進むと、</a:t>
            </a:r>
            <a:r>
              <a:rPr lang="en-US" altLang="ja-JP" dirty="0" smtClean="0"/>
              <a:t>2100</a:t>
            </a:r>
            <a:r>
              <a:rPr lang="ja-JP" altLang="en-US" dirty="0" smtClean="0"/>
              <a:t>年には地球の平</a:t>
            </a:r>
            <a:r>
              <a:rPr lang="ja-JP" altLang="en-US" dirty="0" err="1" smtClean="0"/>
              <a:t>きん</a:t>
            </a:r>
            <a:r>
              <a:rPr lang="ja-JP" altLang="en-US" dirty="0" smtClean="0"/>
              <a:t>気温は何ど上がると言われているでしょうか？</a:t>
            </a:r>
            <a:endParaRPr lang="en-US" altLang="ja-JP" dirty="0" smtClean="0"/>
          </a:p>
          <a:p>
            <a:pPr marL="0" indent="0" algn="ctr">
              <a:lnSpc>
                <a:spcPct val="150000"/>
              </a:lnSpc>
              <a:buNone/>
            </a:pPr>
            <a:r>
              <a:rPr lang="ja-JP" altLang="en-US" sz="3600" b="1" dirty="0" smtClean="0">
                <a:latin typeface="HGP創英角ｺﾞｼｯｸUB" panose="020B0900000000000000" pitchFamily="50" charset="-128"/>
                <a:ea typeface="HGP創英角ｺﾞｼｯｸUB" panose="020B0900000000000000" pitchFamily="50" charset="-128"/>
              </a:rPr>
              <a:t>１　やく ２．８</a:t>
            </a:r>
            <a:r>
              <a:rPr lang="ja-JP" altLang="en-US" sz="3600" b="1" dirty="0" err="1" smtClean="0">
                <a:latin typeface="HGP創英角ｺﾞｼｯｸUB" panose="020B0900000000000000" pitchFamily="50" charset="-128"/>
                <a:ea typeface="HGP創英角ｺﾞｼｯｸUB" panose="020B0900000000000000" pitchFamily="50" charset="-128"/>
              </a:rPr>
              <a:t>ど</a:t>
            </a:r>
            <a:endParaRPr lang="en-US" altLang="ja-JP" sz="3600" b="1" dirty="0" smtClean="0">
              <a:latin typeface="HGP創英角ｺﾞｼｯｸUB" panose="020B0900000000000000" pitchFamily="50" charset="-128"/>
              <a:ea typeface="HGP創英角ｺﾞｼｯｸUB" panose="020B0900000000000000" pitchFamily="50" charset="-128"/>
            </a:endParaRPr>
          </a:p>
          <a:p>
            <a:pPr marL="0" indent="0" algn="ctr">
              <a:lnSpc>
                <a:spcPct val="150000"/>
              </a:lnSpc>
              <a:buNone/>
            </a:pPr>
            <a:r>
              <a:rPr kumimoji="1" lang="ja-JP" altLang="en-US" sz="3600" b="1" dirty="0" smtClean="0">
                <a:latin typeface="HGP創英角ｺﾞｼｯｸUB" panose="020B0900000000000000" pitchFamily="50" charset="-128"/>
                <a:ea typeface="HGP創英角ｺﾞｼｯｸUB" panose="020B0900000000000000" pitchFamily="50" charset="-128"/>
              </a:rPr>
              <a:t>２　やく ３．８</a:t>
            </a:r>
            <a:r>
              <a:rPr kumimoji="1" lang="ja-JP" altLang="en-US" sz="3600" b="1" dirty="0" err="1" smtClean="0">
                <a:latin typeface="HGP創英角ｺﾞｼｯｸUB" panose="020B0900000000000000" pitchFamily="50" charset="-128"/>
                <a:ea typeface="HGP創英角ｺﾞｼｯｸUB" panose="020B0900000000000000" pitchFamily="50" charset="-128"/>
              </a:rPr>
              <a:t>ど</a:t>
            </a:r>
            <a:endParaRPr kumimoji="1" lang="en-US" altLang="ja-JP" sz="3600" b="1" dirty="0" smtClean="0">
              <a:latin typeface="HGP創英角ｺﾞｼｯｸUB" panose="020B0900000000000000" pitchFamily="50" charset="-128"/>
              <a:ea typeface="HGP創英角ｺﾞｼｯｸUB" panose="020B0900000000000000" pitchFamily="50" charset="-128"/>
            </a:endParaRPr>
          </a:p>
          <a:p>
            <a:pPr marL="0" indent="0" algn="ctr">
              <a:lnSpc>
                <a:spcPct val="150000"/>
              </a:lnSpc>
              <a:buNone/>
            </a:pPr>
            <a:r>
              <a:rPr kumimoji="1" lang="ja-JP" altLang="en-US" sz="3600" b="1" dirty="0" smtClean="0">
                <a:latin typeface="HGP創英角ｺﾞｼｯｸUB" panose="020B0900000000000000" pitchFamily="50" charset="-128"/>
                <a:ea typeface="HGP創英角ｺﾞｼｯｸUB" panose="020B0900000000000000" pitchFamily="50" charset="-128"/>
              </a:rPr>
              <a:t>３　やく ４．８</a:t>
            </a:r>
            <a:r>
              <a:rPr kumimoji="1" lang="ja-JP" altLang="en-US" sz="3600" b="1" dirty="0" err="1" smtClean="0">
                <a:latin typeface="HGP創英角ｺﾞｼｯｸUB" panose="020B0900000000000000" pitchFamily="50" charset="-128"/>
                <a:ea typeface="HGP創英角ｺﾞｼｯｸUB" panose="020B0900000000000000" pitchFamily="50" charset="-128"/>
              </a:rPr>
              <a:t>ど</a:t>
            </a:r>
            <a:endParaRPr kumimoji="1" lang="en-US" altLang="ja-JP" sz="3600" b="1" dirty="0" smtClean="0">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ja-JP" altLang="en-US" dirty="0"/>
          </a:p>
        </p:txBody>
      </p:sp>
      <p:sp>
        <p:nvSpPr>
          <p:cNvPr id="10" name="円/楕円 9"/>
          <p:cNvSpPr/>
          <p:nvPr/>
        </p:nvSpPr>
        <p:spPr>
          <a:xfrm>
            <a:off x="2765446" y="5697252"/>
            <a:ext cx="978462" cy="79208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64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460442"/>
            <a:ext cx="8892480" cy="1112574"/>
          </a:xfrm>
        </p:spPr>
        <p:txBody>
          <a:bodyPr>
            <a:normAutofit/>
          </a:bodyPr>
          <a:lstStyle/>
          <a:p>
            <a:r>
              <a:rPr kumimoji="1" lang="ja-JP" altLang="en-US" dirty="0" smtClean="0"/>
              <a:t>台風やゲリラ</a:t>
            </a:r>
            <a:r>
              <a:rPr kumimoji="1" lang="ja-JP" altLang="en-US" dirty="0" err="1" smtClean="0"/>
              <a:t>ごう</a:t>
            </a:r>
            <a:r>
              <a:rPr kumimoji="1" lang="ja-JP" altLang="en-US" dirty="0" smtClean="0"/>
              <a:t>雨などがふえる、さいがいがふえる</a:t>
            </a:r>
            <a:endParaRPr lang="en-US" altLang="ja-JP" dirty="0" smtClean="0"/>
          </a:p>
          <a:p>
            <a:endParaRPr lang="en-US" altLang="ja-JP" dirty="0"/>
          </a:p>
          <a:p>
            <a:endParaRPr lang="en-US" altLang="ja-JP" dirty="0" smtClean="0"/>
          </a:p>
          <a:p>
            <a:pPr marL="0" indent="0">
              <a:buNone/>
            </a:pPr>
            <a:endParaRPr lang="en-US" altLang="ja-JP" dirty="0" smtClean="0"/>
          </a:p>
          <a:p>
            <a:endParaRPr kumimoji="1" lang="ja-JP" altLang="en-US" dirty="0"/>
          </a:p>
        </p:txBody>
      </p:sp>
      <p:sp>
        <p:nvSpPr>
          <p:cNvPr id="4" name="タイトル 1"/>
          <p:cNvSpPr txBox="1">
            <a:spLocks/>
          </p:cNvSpPr>
          <p:nvPr/>
        </p:nvSpPr>
        <p:spPr>
          <a:xfrm>
            <a:off x="0" y="-35978"/>
            <a:ext cx="9144000" cy="1556765"/>
          </a:xfrm>
          <a:prstGeom prst="rect">
            <a:avLst/>
          </a:prstGeom>
          <a:solidFill>
            <a:schemeClr val="accent2">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r>
              <a:rPr lang="ja-JP" altLang="en-US" sz="4000" dirty="0" smtClean="0"/>
              <a:t>このままだとどうなるの？</a:t>
            </a:r>
            <a:endParaRPr lang="en-US" altLang="ja-JP" sz="4000" dirty="0" smtClean="0"/>
          </a:p>
          <a:p>
            <a:r>
              <a:rPr lang="ja-JP" altLang="en-US" sz="4000" dirty="0" smtClean="0"/>
              <a:t>（考えられること）</a:t>
            </a:r>
            <a:endParaRPr lang="ja-JP" altLang="en-US" sz="4000" dirty="0"/>
          </a:p>
        </p:txBody>
      </p:sp>
      <p:sp>
        <p:nvSpPr>
          <p:cNvPr id="5" name="コンテンツ プレースホルダー 2"/>
          <p:cNvSpPr txBox="1">
            <a:spLocks/>
          </p:cNvSpPr>
          <p:nvPr/>
        </p:nvSpPr>
        <p:spPr>
          <a:xfrm>
            <a:off x="251520" y="1628800"/>
            <a:ext cx="7272808"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地球の平</a:t>
            </a:r>
            <a:r>
              <a:rPr lang="ja-JP" altLang="en-US" dirty="0" err="1" smtClean="0"/>
              <a:t>きん</a:t>
            </a:r>
            <a:r>
              <a:rPr lang="ja-JP" altLang="en-US" dirty="0" smtClean="0"/>
              <a:t>気温が４．８ど上がる</a:t>
            </a:r>
            <a:endParaRPr lang="en-US" altLang="ja-JP" dirty="0" smtClean="0"/>
          </a:p>
          <a:p>
            <a:endParaRPr lang="en-US" altLang="ja-JP" dirty="0" smtClean="0"/>
          </a:p>
          <a:p>
            <a:pPr marL="0" indent="0">
              <a:buNone/>
            </a:pPr>
            <a:endParaRPr lang="en-US" altLang="ja-JP" dirty="0" smtClean="0"/>
          </a:p>
          <a:p>
            <a:endParaRPr lang="en-US" altLang="ja-JP" dirty="0" smtClean="0"/>
          </a:p>
          <a:p>
            <a:endParaRPr lang="en-US" altLang="ja-JP" dirty="0" smtClean="0"/>
          </a:p>
          <a:p>
            <a:pPr marL="0" indent="0">
              <a:buFontTx/>
              <a:buNone/>
            </a:pPr>
            <a:endParaRPr lang="en-US" altLang="ja-JP" dirty="0" smtClean="0"/>
          </a:p>
          <a:p>
            <a:endParaRPr lang="ja-JP" altLang="en-US" dirty="0"/>
          </a:p>
        </p:txBody>
      </p:sp>
      <p:sp>
        <p:nvSpPr>
          <p:cNvPr id="6" name="コンテンツ プレースホルダー 2"/>
          <p:cNvSpPr txBox="1">
            <a:spLocks/>
          </p:cNvSpPr>
          <p:nvPr/>
        </p:nvSpPr>
        <p:spPr>
          <a:xfrm>
            <a:off x="251520" y="4923200"/>
            <a:ext cx="5380501" cy="738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食べ物がとれなくなる</a:t>
            </a:r>
            <a:endParaRPr lang="en-US" altLang="ja-JP" dirty="0" smtClean="0"/>
          </a:p>
          <a:p>
            <a:pPr marL="0" indent="0">
              <a:buNone/>
            </a:pPr>
            <a:endParaRPr lang="en-US" altLang="ja-JP" dirty="0" smtClean="0"/>
          </a:p>
          <a:p>
            <a:endParaRPr lang="en-US" altLang="ja-JP" dirty="0" smtClean="0"/>
          </a:p>
          <a:p>
            <a:endParaRPr lang="en-US" altLang="ja-JP" dirty="0" smtClean="0"/>
          </a:p>
          <a:p>
            <a:pPr marL="0" indent="0">
              <a:buFontTx/>
              <a:buNone/>
            </a:pPr>
            <a:endParaRPr lang="en-US" altLang="ja-JP" dirty="0" smtClean="0"/>
          </a:p>
          <a:p>
            <a:endParaRPr lang="ja-JP" altLang="en-US" dirty="0"/>
          </a:p>
        </p:txBody>
      </p:sp>
      <p:sp>
        <p:nvSpPr>
          <p:cNvPr id="7" name="コンテンツ プレースホルダー 2"/>
          <p:cNvSpPr txBox="1">
            <a:spLocks/>
          </p:cNvSpPr>
          <p:nvPr/>
        </p:nvSpPr>
        <p:spPr>
          <a:xfrm>
            <a:off x="251520" y="3717032"/>
            <a:ext cx="8892480" cy="10981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海面が最大</a:t>
            </a:r>
            <a:r>
              <a:rPr lang="en-US" altLang="ja-JP" dirty="0" smtClean="0"/>
              <a:t>82</a:t>
            </a:r>
            <a:r>
              <a:rPr lang="ja-JP" altLang="en-US" dirty="0" smtClean="0"/>
              <a:t>ｃｍ上がる、海にしずんでしまう国が出てくる</a:t>
            </a:r>
          </a:p>
          <a:p>
            <a:pPr marL="0" indent="0">
              <a:buNone/>
            </a:pPr>
            <a:endParaRPr lang="en-US" altLang="ja-JP" dirty="0" smtClean="0"/>
          </a:p>
          <a:p>
            <a:pPr marL="0" indent="0">
              <a:buNone/>
            </a:pPr>
            <a:endParaRPr lang="en-US" altLang="ja-JP" dirty="0" smtClean="0"/>
          </a:p>
        </p:txBody>
      </p:sp>
      <p:sp>
        <p:nvSpPr>
          <p:cNvPr id="8" name="コンテンツ プレースホルダー 2"/>
          <p:cNvSpPr txBox="1">
            <a:spLocks/>
          </p:cNvSpPr>
          <p:nvPr/>
        </p:nvSpPr>
        <p:spPr>
          <a:xfrm>
            <a:off x="251520" y="5949280"/>
            <a:ext cx="8504718" cy="7995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r>
              <a:rPr lang="ja-JP" altLang="en-US" dirty="0" smtClean="0"/>
              <a:t>動物が死んでしまう　　　などなど・・・</a:t>
            </a:r>
            <a:endParaRPr lang="en-US" altLang="ja-JP" dirty="0" smtClean="0"/>
          </a:p>
          <a:p>
            <a:endParaRPr lang="en-US" altLang="ja-JP" dirty="0" smtClean="0"/>
          </a:p>
          <a:p>
            <a:endParaRPr lang="en-US" altLang="ja-JP" dirty="0" smtClean="0"/>
          </a:p>
          <a:p>
            <a:pPr marL="0" indent="0">
              <a:buFontTx/>
              <a:buNone/>
            </a:pPr>
            <a:endParaRPr lang="en-US" altLang="ja-JP" dirty="0" smtClean="0"/>
          </a:p>
          <a:p>
            <a:endParaRPr lang="ja-JP" altLang="en-US" dirty="0"/>
          </a:p>
        </p:txBody>
      </p:sp>
    </p:spTree>
    <p:extLst>
      <p:ext uri="{BB962C8B-B14F-4D97-AF65-F5344CB8AC3E}">
        <p14:creationId xmlns:p14="http://schemas.microsoft.com/office/powerpoint/2010/main" val="29274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smtClean="0">
                <a:latin typeface="HGP創英角ｺﾞｼｯｸUB" panose="020B0900000000000000" pitchFamily="50" charset="-128"/>
                <a:ea typeface="HGP創英角ｺﾞｼｯｸUB" panose="020B0900000000000000" pitchFamily="50" charset="-128"/>
              </a:rPr>
              <a:t>小学校</a:t>
            </a:r>
            <a:r>
              <a:rPr kumimoji="1" lang="en-US" altLang="ja-JP" sz="4800" spc="300" dirty="0" smtClean="0">
                <a:latin typeface="HGP創英角ｺﾞｼｯｸUB" panose="020B0900000000000000" pitchFamily="50" charset="-128"/>
                <a:ea typeface="HGP創英角ｺﾞｼｯｸUB" panose="020B0900000000000000" pitchFamily="50" charset="-128"/>
              </a:rPr>
              <a:t/>
            </a:r>
            <a:br>
              <a:rPr kumimoji="1" lang="en-US" altLang="ja-JP" sz="4800" spc="300" dirty="0" smtClean="0">
                <a:latin typeface="HGP創英角ｺﾞｼｯｸUB" panose="020B0900000000000000" pitchFamily="50" charset="-128"/>
                <a:ea typeface="HGP創英角ｺﾞｼｯｸUB" panose="020B0900000000000000" pitchFamily="50" charset="-128"/>
              </a:rPr>
            </a:br>
            <a:r>
              <a:rPr lang="ja-JP" altLang="en-US" sz="4800" spc="300" dirty="0" smtClean="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smtClean="0">
                <a:latin typeface="HGP創英角ｺﾞｼｯｸUB" panose="020B0900000000000000" pitchFamily="50" charset="-128"/>
                <a:ea typeface="HGP創英角ｺﾞｼｯｸUB" panose="020B0900000000000000" pitchFamily="50" charset="-128"/>
              </a:rPr>
              <a:t>10</a:t>
            </a:r>
            <a:br>
              <a:rPr lang="en-US" altLang="ja-JP" sz="4800" spc="300" dirty="0" smtClean="0">
                <a:latin typeface="HGP創英角ｺﾞｼｯｸUB" panose="020B0900000000000000" pitchFamily="50" charset="-128"/>
                <a:ea typeface="HGP創英角ｺﾞｼｯｸUB" panose="020B0900000000000000" pitchFamily="50" charset="-128"/>
              </a:rPr>
            </a:br>
            <a:r>
              <a:rPr lang="ja-JP" altLang="en-US" sz="4800" spc="300" dirty="0" smtClean="0">
                <a:latin typeface="HGP創英角ｺﾞｼｯｸUB" panose="020B0900000000000000" pitchFamily="50" charset="-128"/>
                <a:ea typeface="HGP創英角ｺﾞｼｯｸUB" panose="020B0900000000000000" pitchFamily="50" charset="-128"/>
              </a:rPr>
              <a:t>後 期</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smtClean="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smtClean="0">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smtClean="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smtClean="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smtClean="0">
                <a:solidFill>
                  <a:srgbClr val="FF6600"/>
                </a:solidFill>
                <a:latin typeface="HGP創英角ｺﾞｼｯｸUB" panose="020B0900000000000000" pitchFamily="50" charset="-128"/>
                <a:ea typeface="HGP創英角ｺﾞｼｯｸUB" panose="020B0900000000000000" pitchFamily="50" charset="-128"/>
              </a:rPr>
              <a:t>化をとめるため</a:t>
            </a:r>
            <a:endParaRPr lang="en-US" altLang="ja-JP" sz="5400" spc="300" dirty="0" smtClean="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a:t>
            </a:r>
            <a:r>
              <a:rPr lang="ja-JP" altLang="en-US" sz="5400" spc="300" dirty="0" smtClean="0">
                <a:solidFill>
                  <a:srgbClr val="FF6600"/>
                </a:solidFill>
                <a:latin typeface="HGP創英角ｺﾞｼｯｸUB" panose="020B0900000000000000" pitchFamily="50" charset="-128"/>
                <a:ea typeface="HGP創英角ｺﾞｼｯｸUB" panose="020B0900000000000000" pitchFamily="50" charset="-128"/>
              </a:rPr>
              <a:t>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3057601" y="1187460"/>
            <a:ext cx="1872208" cy="369332"/>
          </a:xfrm>
          <a:prstGeom prst="rect">
            <a:avLst/>
          </a:prstGeom>
          <a:noFill/>
        </p:spPr>
        <p:txBody>
          <a:bodyPr wrap="square" rtlCol="0">
            <a:spAutoFit/>
          </a:bodyPr>
          <a:lstStyle/>
          <a:p>
            <a:r>
              <a:rPr kumimoji="1" lang="ja-JP" altLang="en-US" b="1" dirty="0" smtClean="0"/>
              <a:t>かんきょう</a:t>
            </a:r>
            <a:endParaRPr kumimoji="1" lang="ja-JP" altLang="en-US" b="1" dirty="0"/>
          </a:p>
        </p:txBody>
      </p:sp>
    </p:spTree>
    <p:extLst>
      <p:ext uri="{BB962C8B-B14F-4D97-AF65-F5344CB8AC3E}">
        <p14:creationId xmlns:p14="http://schemas.microsoft.com/office/powerpoint/2010/main" val="1904279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ぼくたち、わたしたちに</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できることは何だろう？</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3376758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168860"/>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とやま環境チャレンジ</a:t>
            </a:r>
            <a:r>
              <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rPr>
              <a:t>10</a:t>
            </a:r>
          </a:p>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とりくみ結果</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 name="タイトル 2"/>
          <p:cNvSpPr>
            <a:spLocks noGrp="1"/>
          </p:cNvSpPr>
          <p:nvPr>
            <p:ph type="title"/>
          </p:nvPr>
        </p:nvSpPr>
        <p:spPr>
          <a:xfrm>
            <a:off x="254038" y="5445224"/>
            <a:ext cx="4978896" cy="1143000"/>
          </a:xfrm>
        </p:spPr>
        <p:txBody>
          <a:bodyPr>
            <a:normAutofit/>
          </a:bodyPr>
          <a:lstStyle/>
          <a:p>
            <a:r>
              <a:rPr kumimoji="1" lang="ja-JP" altLang="en-US" sz="3000" dirty="0" smtClean="0">
                <a:latin typeface="HGP創英角ｺﾞｼｯｸUB" panose="020B0900000000000000" pitchFamily="50" charset="-128"/>
                <a:ea typeface="HGP創英角ｺﾞｼｯｸUB" panose="020B0900000000000000" pitchFamily="50" charset="-128"/>
              </a:rPr>
              <a:t>とりくみノートを出した人</a:t>
            </a:r>
            <a:r>
              <a:rPr kumimoji="1" lang="en-US" altLang="ja-JP" sz="3000" dirty="0" smtClean="0">
                <a:latin typeface="HGP創英角ｺﾞｼｯｸUB" panose="020B0900000000000000" pitchFamily="50" charset="-128"/>
                <a:ea typeface="HGP創英角ｺﾞｼｯｸUB" panose="020B0900000000000000" pitchFamily="50" charset="-128"/>
              </a:rPr>
              <a:t/>
            </a:r>
            <a:br>
              <a:rPr kumimoji="1" lang="en-US" altLang="ja-JP" sz="3000" dirty="0" smtClean="0">
                <a:latin typeface="HGP創英角ｺﾞｼｯｸUB" panose="020B0900000000000000" pitchFamily="50" charset="-128"/>
                <a:ea typeface="HGP創英角ｺﾞｼｯｸUB" panose="020B0900000000000000" pitchFamily="50" charset="-128"/>
              </a:rPr>
            </a:br>
            <a:r>
              <a:rPr lang="ja-JP" altLang="en-US" sz="3000" dirty="0" smtClean="0">
                <a:latin typeface="HGP創英角ｺﾞｼｯｸUB" panose="020B0900000000000000" pitchFamily="50" charset="-128"/>
                <a:ea typeface="HGP創英角ｺﾞｼｯｸUB" panose="020B0900000000000000" pitchFamily="50" charset="-128"/>
              </a:rPr>
              <a:t>●●　人</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pic>
        <p:nvPicPr>
          <p:cNvPr id="6" name="Picture 2" descr="C:\Users\とやま環境財団　柴田\Pictures\pose_ganbarou_wom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とやま環境財団　柴田\Pictures\pose_ganbarou_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39" r="20101" b="-1"/>
          <a:stretch/>
        </p:blipFill>
        <p:spPr bwMode="auto">
          <a:xfrm>
            <a:off x="7010076" y="4931459"/>
            <a:ext cx="1438185" cy="184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93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Grp="1" noChangeArrowheads="1" noChangeShapeType="1" noTextEdit="1"/>
          </p:cNvSpPr>
          <p:nvPr>
            <p:ph type="title"/>
          </p:nvPr>
        </p:nvSpPr>
        <p:spPr>
          <a:xfrm>
            <a:off x="0" y="0"/>
            <a:ext cx="9144000" cy="1592796"/>
          </a:xfrm>
          <a:solidFill>
            <a:schemeClr val="accent2">
              <a:lumMod val="60000"/>
              <a:lumOff val="40000"/>
            </a:schemeClr>
          </a:solidFill>
          <a:extLst/>
        </p:spPr>
        <p:txBody>
          <a:bodyPr wrap="none" fromWordArt="1">
            <a:normAutofit/>
          </a:bodyPr>
          <a:lstStyle/>
          <a:p>
            <a:pPr algn="ctr">
              <a:defRPr/>
            </a:pPr>
            <a:r>
              <a:rPr lang="ja-JP" altLang="en-US" sz="4800" b="0" kern="10" spc="-360" dirty="0" smtClean="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a:t>
            </a:r>
            <a:r>
              <a:rPr lang="ja-JP" altLang="en-US" sz="4800"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度ランキング</a:t>
            </a:r>
          </a:p>
        </p:txBody>
      </p:sp>
      <p:sp>
        <p:nvSpPr>
          <p:cNvPr id="2" name="テキスト ボックス 1"/>
          <p:cNvSpPr txBox="1">
            <a:spLocks noChangeArrowheads="1"/>
          </p:cNvSpPr>
          <p:nvPr/>
        </p:nvSpPr>
        <p:spPr bwMode="auto">
          <a:xfrm>
            <a:off x="6372200" y="2313035"/>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chemeClr val="accent4">
                    <a:lumMod val="75000"/>
                  </a:schemeClr>
                </a:solidFill>
                <a:latin typeface="HG創英角ﾎﾟｯﾌﾟ体" pitchFamily="49" charset="-128"/>
                <a:ea typeface="HG創英角ﾎﾟｯﾌﾟ体" pitchFamily="49" charset="-128"/>
              </a:rPr>
              <a:t>１点</a:t>
            </a:r>
          </a:p>
        </p:txBody>
      </p:sp>
      <p:sp>
        <p:nvSpPr>
          <p:cNvPr id="6" name="テキスト ボックス 5"/>
          <p:cNvSpPr txBox="1">
            <a:spLocks noChangeArrowheads="1"/>
          </p:cNvSpPr>
          <p:nvPr/>
        </p:nvSpPr>
        <p:spPr bwMode="auto">
          <a:xfrm>
            <a:off x="6135688" y="3802841"/>
            <a:ext cx="2324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6600"/>
                </a:solidFill>
                <a:latin typeface="HG創英角ﾎﾟｯﾌﾟ体" pitchFamily="49" charset="-128"/>
                <a:ea typeface="HG創英角ﾎﾟｯﾌﾟ体" pitchFamily="49" charset="-128"/>
              </a:rPr>
              <a:t>０</a:t>
            </a:r>
            <a:r>
              <a:rPr lang="en-US" altLang="ja-JP" sz="4000" dirty="0">
                <a:solidFill>
                  <a:srgbClr val="FF6600"/>
                </a:solidFill>
                <a:latin typeface="HG創英角ﾎﾟｯﾌﾟ体" pitchFamily="49" charset="-128"/>
                <a:ea typeface="HG創英角ﾎﾟｯﾌﾟ体" pitchFamily="49" charset="-128"/>
              </a:rPr>
              <a:t>.</a:t>
            </a:r>
            <a:r>
              <a:rPr lang="ja-JP" altLang="en-US" sz="4000" dirty="0">
                <a:solidFill>
                  <a:srgbClr val="FF6600"/>
                </a:solidFill>
                <a:latin typeface="HG創英角ﾎﾟｯﾌﾟ体" pitchFamily="49" charset="-128"/>
                <a:ea typeface="HG創英角ﾎﾟｯﾌﾟ体" pitchFamily="49" charset="-128"/>
              </a:rPr>
              <a:t>５点</a:t>
            </a:r>
          </a:p>
        </p:txBody>
      </p:sp>
      <p:sp>
        <p:nvSpPr>
          <p:cNvPr id="7" name="テキスト ボックス 6"/>
          <p:cNvSpPr txBox="1">
            <a:spLocks noChangeArrowheads="1"/>
          </p:cNvSpPr>
          <p:nvPr/>
        </p:nvSpPr>
        <p:spPr bwMode="auto">
          <a:xfrm>
            <a:off x="6299472" y="5301367"/>
            <a:ext cx="151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0000"/>
                </a:solidFill>
                <a:latin typeface="HG創英角ﾎﾟｯﾌﾟ体" pitchFamily="49" charset="-128"/>
                <a:ea typeface="HG創英角ﾎﾟｯﾌﾟ体" pitchFamily="49" charset="-128"/>
              </a:rPr>
              <a:t>０点</a:t>
            </a:r>
          </a:p>
        </p:txBody>
      </p:sp>
      <p:pic>
        <p:nvPicPr>
          <p:cNvPr id="3074" name="Picture 2" descr="Y:\■ハードディスク（これまでのFujitsuのF)\チャレンジ10\平成27年度\パワポサンプル作成用\パワポ用画像\よくでき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28" y="2090582"/>
            <a:ext cx="47723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ハードディスク（これまでのFujitsuのF)\チャレンジ10\平成27年度\パワポサンプル作成用\パワポ用画像\できなかった.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121" y="5157312"/>
            <a:ext cx="45570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ハードディスク（これまでのFujitsuのF)\チャレンジ10\平成27年度\パワポサンプル作成用\パワポ用画像\まあまあできた.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645303"/>
            <a:ext cx="46437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2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a:extLst/>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かならずチャレンジ </a:t>
            </a:r>
            <a:r>
              <a:rPr lang="en-US" altLang="ja-JP"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r>
            <a:br>
              <a:rPr lang="en-US" altLang="ja-JP"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smtClean="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endPar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endParaRPr>
          </a:p>
        </p:txBody>
      </p:sp>
      <p:graphicFrame>
        <p:nvGraphicFramePr>
          <p:cNvPr id="6" name="グラフ 5">
            <a:extLst>
              <a:ext uri="{FF2B5EF4-FFF2-40B4-BE49-F238E27FC236}">
                <a16:creationId xmlns:lc="http://schemas.openxmlformats.org/drawingml/2006/lockedCanvas" xmlns:a16="http://schemas.microsoft.com/office/drawing/2014/main" xmlns="" xmlns:xdr="http://schemas.openxmlformats.org/drawingml/2006/spreadsheetDrawing" id="{00000000-0008-0000-0000-00000D000000}"/>
              </a:ext>
            </a:extLst>
          </p:cNvPr>
          <p:cNvGraphicFramePr>
            <a:graphicFrameLocks/>
          </p:cNvGraphicFramePr>
          <p:nvPr>
            <p:extLst>
              <p:ext uri="{D42A27DB-BD31-4B8C-83A1-F6EECF244321}">
                <p14:modId xmlns:p14="http://schemas.microsoft.com/office/powerpoint/2010/main" val="431623955"/>
              </p:ext>
            </p:extLst>
          </p:nvPr>
        </p:nvGraphicFramePr>
        <p:xfrm>
          <a:off x="831850" y="2409825"/>
          <a:ext cx="7480300" cy="2038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86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a:extLst/>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smtClean="0">
                <a:ln w="12700">
                  <a:solidFill>
                    <a:srgbClr val="000099"/>
                  </a:solidFill>
                  <a:round/>
                  <a:headEnd/>
                  <a:tailEnd/>
                </a:ln>
                <a:solidFill>
                  <a:srgbClr val="FF6600"/>
                </a:solidFill>
                <a:latin typeface="HGS創英角ｺﾞｼｯｸUB" panose="020B0900000000000000" pitchFamily="50" charset="-128"/>
                <a:ea typeface="HGS創英角ｺﾞｼｯｸUB" panose="020B0900000000000000" pitchFamily="50" charset="-128"/>
              </a:rPr>
              <a:t>えらんでチャレンジ </a:t>
            </a:r>
            <a:r>
              <a:rPr lang="en-US" altLang="ja-JP"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r>
            <a:br>
              <a:rPr lang="en-US" altLang="ja-JP"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smtClean="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smtClean="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がんばり度ランキングベスト５</a:t>
            </a:r>
            <a:endPar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endParaRPr>
          </a:p>
        </p:txBody>
      </p:sp>
      <p:graphicFrame>
        <p:nvGraphicFramePr>
          <p:cNvPr id="8" name="グラフ 7">
            <a:extLst>
              <a:ext uri="{FF2B5EF4-FFF2-40B4-BE49-F238E27FC236}">
                <a16:creationId xmlns:lc="http://schemas.openxmlformats.org/drawingml/2006/lockedCanvas" xmlns:a16="http://schemas.microsoft.com/office/drawing/2014/main" xmlns="" xmlns:xdr="http://schemas.openxmlformats.org/drawingml/2006/spreadsheetDrawing" id="{00000000-0008-0000-0000-00000A000000}"/>
              </a:ext>
            </a:extLst>
          </p:cNvPr>
          <p:cNvGraphicFramePr>
            <a:graphicFrameLocks/>
          </p:cNvGraphicFramePr>
          <p:nvPr>
            <p:extLst>
              <p:ext uri="{D42A27DB-BD31-4B8C-83A1-F6EECF244321}">
                <p14:modId xmlns:p14="http://schemas.microsoft.com/office/powerpoint/2010/main" val="3271932092"/>
              </p:ext>
            </p:extLst>
          </p:nvPr>
        </p:nvGraphicFramePr>
        <p:xfrm>
          <a:off x="862012" y="2314575"/>
          <a:ext cx="7419975" cy="2228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4624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コンテンツ プレースホルダ 2"/>
          <p:cNvSpPr>
            <a:spLocks noGrp="1"/>
          </p:cNvSpPr>
          <p:nvPr>
            <p:ph idx="1"/>
          </p:nvPr>
        </p:nvSpPr>
        <p:spPr>
          <a:xfrm>
            <a:off x="0" y="1880803"/>
            <a:ext cx="9144000" cy="828117"/>
          </a:xfrm>
        </p:spPr>
        <p:txBody>
          <a:bodyPr>
            <a:normAutofit/>
          </a:bodyPr>
          <a:lstStyle/>
          <a:p>
            <a:pPr algn="ctr">
              <a:buNone/>
            </a:pPr>
            <a:r>
              <a:rPr lang="ja-JP" altLang="en-US" sz="4000" dirty="0"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ちきゅうをあたためるガス</a:t>
            </a:r>
            <a:r>
              <a:rPr lang="ja-JP" altLang="en-US" sz="4000"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r>
              <a:rPr lang="en-US" altLang="ja-JP" sz="4000" dirty="0" smtClean="0">
                <a:solidFill>
                  <a:srgbClr val="000000"/>
                </a:solidFill>
                <a:latin typeface="HG丸ｺﾞｼｯｸM-PRO" panose="020F0600000000000000" pitchFamily="50" charset="-128"/>
                <a:ea typeface="HG丸ｺﾞｼｯｸM-PRO" panose="020F0600000000000000" pitchFamily="50" charset="-128"/>
              </a:rPr>
              <a:t>1,483</a:t>
            </a:r>
            <a:r>
              <a:rPr lang="en-US" altLang="ja-JP" sz="4000" u="sng"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dirty="0" smtClean="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buFontTx/>
              <a:buNone/>
            </a:pPr>
            <a:endParaRPr lang="ja-JP" altLang="en-US" dirty="0" smtClean="0">
              <a:solidFill>
                <a:srgbClr val="CC6600"/>
              </a:solidFill>
            </a:endParaRPr>
          </a:p>
        </p:txBody>
      </p:sp>
      <p:sp>
        <p:nvSpPr>
          <p:cNvPr id="4" name="コンテンツ プレースホルダ 2"/>
          <p:cNvSpPr txBox="1">
            <a:spLocks/>
          </p:cNvSpPr>
          <p:nvPr/>
        </p:nvSpPr>
        <p:spPr bwMode="auto">
          <a:xfrm>
            <a:off x="1799692" y="5583434"/>
            <a:ext cx="7309066" cy="1055649"/>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600" kern="0" dirty="0"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節約できたお金</a:t>
            </a:r>
            <a:r>
              <a:rPr lang="en-US" altLang="ja-JP" sz="3600" kern="0" dirty="0"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291</a:t>
            </a:r>
            <a:r>
              <a:rPr lang="ja-JP" altLang="en-US" sz="3600" kern="0" dirty="0" err="1"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a:t>
            </a:r>
            <a:r>
              <a:rPr lang="en-US" altLang="ja-JP" sz="3600" kern="0" dirty="0"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253</a:t>
            </a:r>
            <a:r>
              <a:rPr lang="ja-JP" altLang="en-US" sz="3600" kern="0" dirty="0"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　</a:t>
            </a:r>
            <a:r>
              <a:rPr lang="ja-JP" altLang="en-US" sz="3600" u="sng" kern="0" dirty="0" smtClean="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円</a:t>
            </a: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　　</a:t>
            </a:r>
          </a:p>
          <a:p>
            <a:pPr marL="342900" indent="-342900" eaLnBrk="0" hangingPunct="0">
              <a:spcBef>
                <a:spcPct val="20000"/>
              </a:spcBef>
              <a:defRPr/>
            </a:pPr>
            <a:endParaRPr lang="ja-JP" altLang="en-US" sz="3600" kern="0" dirty="0">
              <a:solidFill>
                <a:schemeClr val="tx1">
                  <a:lumMod val="85000"/>
                  <a:lumOff val="15000"/>
                </a:schemeClr>
              </a:solidFill>
            </a:endParaRPr>
          </a:p>
        </p:txBody>
      </p:sp>
      <p:pic>
        <p:nvPicPr>
          <p:cNvPr id="11270" name="図 5" descr="imagesTXM3395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928" y="2780704"/>
            <a:ext cx="3463014" cy="23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 2"/>
          <p:cNvSpPr txBox="1">
            <a:spLocks/>
          </p:cNvSpPr>
          <p:nvPr/>
        </p:nvSpPr>
        <p:spPr bwMode="auto">
          <a:xfrm>
            <a:off x="5040052" y="4149080"/>
            <a:ext cx="3528392" cy="720080"/>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杉の木 </a:t>
            </a:r>
            <a:r>
              <a:rPr lang="en-US" altLang="ja-JP"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rPr>
              <a:t>106</a:t>
            </a:r>
            <a:r>
              <a:rPr lang="ja-JP" altLang="en-US" sz="3200" u="sng"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本分</a:t>
            </a:r>
            <a:endParaRPr lang="ja-JP" altLang="en-US"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endParaRPr>
          </a:p>
        </p:txBody>
      </p:sp>
      <p:sp>
        <p:nvSpPr>
          <p:cNvPr id="8" name="コンテンツ プレースホルダ 2"/>
          <p:cNvSpPr txBox="1">
            <a:spLocks/>
          </p:cNvSpPr>
          <p:nvPr/>
        </p:nvSpPr>
        <p:spPr bwMode="auto">
          <a:xfrm>
            <a:off x="863588" y="4077072"/>
            <a:ext cx="2844316" cy="1080120"/>
          </a:xfrm>
          <a:prstGeom prst="rect">
            <a:avLst/>
          </a:prstGeom>
          <a:noFill/>
          <a:ln w="9525">
            <a:noFill/>
            <a:miter lim="800000"/>
            <a:headEnd/>
            <a:tailEnd/>
          </a:ln>
        </p:spPr>
        <p:txBody>
          <a:bodyPr/>
          <a:lstStyle/>
          <a:p>
            <a:pPr algn="ctr">
              <a:defRPr/>
            </a:pPr>
            <a:r>
              <a:rPr lang="ja-JP" altLang="en-US"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サッカーボール</a:t>
            </a:r>
            <a:endParaRPr lang="en-US" altLang="ja-JP"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a:p>
            <a:pPr algn="ctr">
              <a:defRPr/>
            </a:pPr>
            <a:r>
              <a:rPr lang="ja-JP" altLang="en-US" sz="3200" u="sng" dirty="0" smtClean="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１４８，３２８個</a:t>
            </a:r>
            <a:endPar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sp>
        <p:nvSpPr>
          <p:cNvPr id="10"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a:extLst/>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こん</a:t>
            </a:r>
            <a:r>
              <a:rPr lang="ja-JP" altLang="en-US" b="0"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なにへらせたよ！</a:t>
            </a:r>
            <a:endPar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00" y="2697820"/>
            <a:ext cx="1332148" cy="1332148"/>
          </a:xfrm>
          <a:prstGeom prst="rect">
            <a:avLst/>
          </a:prstGeom>
        </p:spPr>
      </p:pic>
      <p:pic>
        <p:nvPicPr>
          <p:cNvPr id="4098" name="Picture 2" descr="C:\Users\とやま環境財団　柴田\Pictures\ok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32" y="5446541"/>
            <a:ext cx="1628111" cy="8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8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a:extLst/>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工夫したことや感想を聞かせて！</a:t>
            </a:r>
            <a:endPar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endParaRPr>
          </a:p>
        </p:txBody>
      </p:sp>
      <p:pic>
        <p:nvPicPr>
          <p:cNvPr id="3074" name="Picture 2" descr="C:\Users\とやま環境財団　柴田\Pictures\illust42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228" y="4941168"/>
            <a:ext cx="1116195" cy="1294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025579746"/>
              </p:ext>
            </p:extLst>
          </p:nvPr>
        </p:nvGraphicFramePr>
        <p:xfrm>
          <a:off x="647564" y="1988840"/>
          <a:ext cx="6840760" cy="4392488"/>
        </p:xfrm>
        <a:graphic>
          <a:graphicData uri="http://schemas.openxmlformats.org/drawingml/2006/table">
            <a:tbl>
              <a:tblPr>
                <a:tableStyleId>{5C22544A-7EE6-4342-B048-85BDC9FD1C3A}</a:tableStyleId>
              </a:tblPr>
              <a:tblGrid>
                <a:gridCol w="6840760"/>
              </a:tblGrid>
              <a:tr h="1223223">
                <a:tc>
                  <a:txBody>
                    <a:bodyPr/>
                    <a:lstStyle/>
                    <a:p>
                      <a:pPr algn="l" fontAlgn="ctr"/>
                      <a:r>
                        <a:rPr lang="ja-JP" altLang="en-US" sz="1100" u="none" strike="noStrike" dirty="0">
                          <a:effectLst/>
                        </a:rPr>
                        <a:t>・</a:t>
                      </a:r>
                      <a:r>
                        <a:rPr lang="ja-JP" altLang="en-US" sz="1800" u="none" strike="noStrike" dirty="0">
                          <a:effectLst/>
                        </a:rPr>
                        <a:t>リビングに集</a:t>
                      </a:r>
                      <a:r>
                        <a:rPr lang="en-US" altLang="ja-JP" sz="1800" u="none" strike="noStrike" dirty="0">
                          <a:effectLst/>
                        </a:rPr>
                        <a:t>(</a:t>
                      </a:r>
                      <a:r>
                        <a:rPr lang="ja-JP" altLang="en-US" sz="1800" u="none" strike="noStrike" dirty="0" err="1">
                          <a:effectLst/>
                        </a:rPr>
                        <a:t>あつ</a:t>
                      </a:r>
                      <a:r>
                        <a:rPr lang="en-US" altLang="ja-JP" sz="1800" u="none" strike="noStrike" dirty="0">
                          <a:effectLst/>
                        </a:rPr>
                        <a:t>)</a:t>
                      </a:r>
                      <a:r>
                        <a:rPr lang="ja-JP" altLang="en-US" sz="1800" u="none" strike="noStrike" dirty="0" err="1">
                          <a:effectLst/>
                        </a:rPr>
                        <a:t>まり</a:t>
                      </a:r>
                      <a:r>
                        <a:rPr lang="ja-JP" altLang="en-US" sz="1800" u="none" strike="noStrike" dirty="0">
                          <a:effectLst/>
                        </a:rPr>
                        <a:t>会話</a:t>
                      </a:r>
                      <a:r>
                        <a:rPr lang="en-US" altLang="ja-JP" sz="1800" u="none" strike="noStrike" dirty="0">
                          <a:effectLst/>
                        </a:rPr>
                        <a:t>(</a:t>
                      </a:r>
                      <a:r>
                        <a:rPr lang="ja-JP" altLang="en-US" sz="1800" u="none" strike="noStrike" dirty="0">
                          <a:effectLst/>
                        </a:rPr>
                        <a:t>かいわ</a:t>
                      </a:r>
                      <a:r>
                        <a:rPr lang="en-US" altLang="ja-JP" sz="1800" u="none" strike="noStrike" dirty="0">
                          <a:effectLst/>
                        </a:rPr>
                        <a:t>)</a:t>
                      </a:r>
                      <a:r>
                        <a:rPr lang="ja-JP" altLang="en-US" sz="1800" u="none" strike="noStrike" dirty="0">
                          <a:effectLst/>
                        </a:rPr>
                        <a:t>をしました</a:t>
                      </a:r>
                      <a:r>
                        <a:rPr lang="ja-JP" altLang="en-US" sz="1100" u="none" strike="noStrike" dirty="0">
                          <a:effectLst/>
                        </a:rPr>
                        <a:t>。</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0" marR="0" marT="0" marB="0" anchor="ctr"/>
                </a:tc>
              </a:tr>
              <a:tr h="973021">
                <a:tc>
                  <a:txBody>
                    <a:bodyPr/>
                    <a:lstStyle/>
                    <a:p>
                      <a:pPr algn="l" fontAlgn="ctr"/>
                      <a:r>
                        <a:rPr lang="ja-JP" altLang="en-US" sz="1100" u="none" strike="noStrike" dirty="0">
                          <a:effectLst/>
                        </a:rPr>
                        <a:t>・</a:t>
                      </a:r>
                      <a:r>
                        <a:rPr lang="ja-JP" altLang="en-US" sz="1800" u="none" strike="noStrike" dirty="0">
                          <a:effectLst/>
                        </a:rPr>
                        <a:t>お互</a:t>
                      </a:r>
                      <a:r>
                        <a:rPr lang="en-US" altLang="ja-JP" sz="1800" u="none" strike="noStrike" dirty="0">
                          <a:effectLst/>
                        </a:rPr>
                        <a:t>(</a:t>
                      </a:r>
                      <a:r>
                        <a:rPr lang="ja-JP" altLang="en-US" sz="1800" u="none" strike="noStrike" dirty="0">
                          <a:effectLst/>
                        </a:rPr>
                        <a:t>たが</a:t>
                      </a:r>
                      <a:r>
                        <a:rPr lang="en-US" altLang="ja-JP" sz="1800" u="none" strike="noStrike" dirty="0">
                          <a:effectLst/>
                        </a:rPr>
                        <a:t>)</a:t>
                      </a:r>
                      <a:r>
                        <a:rPr lang="ja-JP" altLang="en-US" sz="1800" u="none" strike="noStrike" dirty="0" err="1">
                          <a:effectLst/>
                        </a:rPr>
                        <a:t>いに</a:t>
                      </a:r>
                      <a:r>
                        <a:rPr lang="ja-JP" altLang="en-US" sz="1800" u="none" strike="noStrike" dirty="0">
                          <a:effectLst/>
                        </a:rPr>
                        <a:t>声</a:t>
                      </a:r>
                      <a:r>
                        <a:rPr lang="en-US" altLang="ja-JP" sz="1800" u="none" strike="noStrike" dirty="0">
                          <a:effectLst/>
                        </a:rPr>
                        <a:t>(</a:t>
                      </a:r>
                      <a:r>
                        <a:rPr lang="ja-JP" altLang="en-US" sz="1800" u="none" strike="noStrike" dirty="0">
                          <a:effectLst/>
                        </a:rPr>
                        <a:t>こえ</a:t>
                      </a:r>
                      <a:r>
                        <a:rPr lang="en-US" altLang="ja-JP" sz="1800" u="none" strike="noStrike" dirty="0">
                          <a:effectLst/>
                        </a:rPr>
                        <a:t>)</a:t>
                      </a:r>
                      <a:r>
                        <a:rPr lang="ja-JP" altLang="en-US" sz="1800" u="none" strike="noStrike" dirty="0">
                          <a:effectLst/>
                        </a:rPr>
                        <a:t>をかけあった。</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0" marR="0" marT="0" marB="0" anchor="ctr"/>
                </a:tc>
              </a:tr>
              <a:tr h="973021">
                <a:tc>
                  <a:txBody>
                    <a:bodyPr/>
                    <a:lstStyle/>
                    <a:p>
                      <a:pPr algn="l" fontAlgn="ctr"/>
                      <a:r>
                        <a:rPr lang="ja-JP" altLang="en-US" sz="1100" u="none" strike="noStrike" dirty="0">
                          <a:effectLst/>
                        </a:rPr>
                        <a:t>・</a:t>
                      </a:r>
                      <a:r>
                        <a:rPr lang="ja-JP" altLang="en-US" sz="1800" u="none" strike="noStrike" dirty="0">
                          <a:effectLst/>
                        </a:rPr>
                        <a:t>エアコンの温度</a:t>
                      </a:r>
                      <a:r>
                        <a:rPr lang="en-US" altLang="ja-JP" sz="1800" u="none" strike="noStrike" dirty="0">
                          <a:effectLst/>
                        </a:rPr>
                        <a:t>(</a:t>
                      </a:r>
                      <a:r>
                        <a:rPr lang="ja-JP" altLang="en-US" sz="1800" u="none" strike="noStrike" dirty="0">
                          <a:effectLst/>
                        </a:rPr>
                        <a:t>おんど</a:t>
                      </a:r>
                      <a:r>
                        <a:rPr lang="en-US" altLang="ja-JP" sz="1800" u="none" strike="noStrike" dirty="0">
                          <a:effectLst/>
                        </a:rPr>
                        <a:t>)</a:t>
                      </a:r>
                      <a:r>
                        <a:rPr lang="ja-JP" altLang="en-US" sz="1800" u="none" strike="noStrike" dirty="0">
                          <a:effectLst/>
                        </a:rPr>
                        <a:t>を気</a:t>
                      </a:r>
                      <a:r>
                        <a:rPr lang="en-US" altLang="ja-JP" sz="1800" u="none" strike="noStrike" dirty="0">
                          <a:effectLst/>
                        </a:rPr>
                        <a:t>(</a:t>
                      </a:r>
                      <a:r>
                        <a:rPr lang="ja-JP" altLang="en-US" sz="1800" u="none" strike="noStrike" dirty="0">
                          <a:effectLst/>
                        </a:rPr>
                        <a:t>き</a:t>
                      </a:r>
                      <a:r>
                        <a:rPr lang="en-US" altLang="ja-JP" sz="1800" u="none" strike="noStrike" dirty="0">
                          <a:effectLst/>
                        </a:rPr>
                        <a:t>)</a:t>
                      </a:r>
                      <a:r>
                        <a:rPr lang="ja-JP" altLang="en-US" sz="1800" u="none" strike="noStrike" dirty="0">
                          <a:effectLst/>
                        </a:rPr>
                        <a:t>にする。</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0" marR="0" marT="0" marB="0" anchor="ctr"/>
                </a:tc>
              </a:tr>
              <a:tr h="1223223">
                <a:tc>
                  <a:txBody>
                    <a:bodyPr/>
                    <a:lstStyle/>
                    <a:p>
                      <a:pPr algn="l" fontAlgn="ctr"/>
                      <a:r>
                        <a:rPr lang="ja-JP" altLang="en-US" sz="1100" u="none" strike="noStrike" dirty="0">
                          <a:effectLst/>
                        </a:rPr>
                        <a:t>・</a:t>
                      </a:r>
                      <a:r>
                        <a:rPr lang="ja-JP" altLang="en-US" sz="1800" u="none" strike="noStrike" dirty="0">
                          <a:effectLst/>
                        </a:rPr>
                        <a:t>必要</a:t>
                      </a:r>
                      <a:r>
                        <a:rPr lang="en-US" altLang="ja-JP" sz="1800" u="none" strike="noStrike" dirty="0">
                          <a:effectLst/>
                        </a:rPr>
                        <a:t>(</a:t>
                      </a:r>
                      <a:r>
                        <a:rPr lang="ja-JP" altLang="en-US" sz="1800" u="none" strike="noStrike" dirty="0">
                          <a:effectLst/>
                        </a:rPr>
                        <a:t>ひつよう</a:t>
                      </a:r>
                      <a:r>
                        <a:rPr lang="en-US" altLang="ja-JP" sz="1800" u="none" strike="noStrike" dirty="0">
                          <a:effectLst/>
                        </a:rPr>
                        <a:t>)</a:t>
                      </a:r>
                      <a:r>
                        <a:rPr lang="ja-JP" altLang="en-US" sz="1800" u="none" strike="noStrike" dirty="0">
                          <a:effectLst/>
                        </a:rPr>
                        <a:t>なときだけ電気</a:t>
                      </a:r>
                      <a:r>
                        <a:rPr lang="en-US" altLang="ja-JP" sz="1800" u="none" strike="noStrike" dirty="0">
                          <a:effectLst/>
                        </a:rPr>
                        <a:t>(</a:t>
                      </a:r>
                      <a:r>
                        <a:rPr lang="ja-JP" altLang="en-US" sz="1800" u="none" strike="noStrike" dirty="0">
                          <a:effectLst/>
                        </a:rPr>
                        <a:t>でんき</a:t>
                      </a:r>
                      <a:r>
                        <a:rPr lang="en-US" altLang="ja-JP" sz="1800" u="none" strike="noStrike" dirty="0">
                          <a:effectLst/>
                        </a:rPr>
                        <a:t>)</a:t>
                      </a:r>
                      <a:r>
                        <a:rPr lang="ja-JP" altLang="en-US" sz="1800" u="none" strike="noStrike" dirty="0">
                          <a:effectLst/>
                        </a:rPr>
                        <a:t>をつける</a:t>
                      </a:r>
                      <a:r>
                        <a:rPr lang="ja-JP" altLang="en-US" sz="1100" u="none" strike="noStrike" dirty="0">
                          <a:effectLst/>
                        </a:rPr>
                        <a:t>。</a:t>
                      </a:r>
                      <a:endParaRPr lang="ja-JP" altLang="en-US" sz="11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0" marR="0" marT="0" marB="0" anchor="ctr"/>
                </a:tc>
              </a:tr>
            </a:tbl>
          </a:graphicData>
        </a:graphic>
      </p:graphicFrame>
    </p:spTree>
    <p:extLst>
      <p:ext uri="{BB962C8B-B14F-4D97-AF65-F5344CB8AC3E}">
        <p14:creationId xmlns:p14="http://schemas.microsoft.com/office/powerpoint/2010/main" val="1099556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とやま環境財団　柴田\Pictures\earth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791" y="4185084"/>
            <a:ext cx="2282009" cy="228200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31840" y="1952836"/>
            <a:ext cx="5724636" cy="1624484"/>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みんなのおかげで、</a:t>
            </a:r>
            <a:r>
              <a:rPr lang="ja-JP" altLang="en-US" sz="3600" kern="10" spc="-360" dirty="0" err="1" smtClean="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ねつが</a:t>
            </a:r>
            <a:r>
              <a:rPr lang="ja-JP" altLang="en-US" sz="3600" kern="10" spc="-360" dirty="0" smtClean="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ちょっと下がった</a:t>
            </a: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かも！</a:t>
            </a:r>
          </a:p>
        </p:txBody>
      </p:sp>
      <p:sp>
        <p:nvSpPr>
          <p:cNvPr id="7" name="テキスト ボックス 6"/>
          <p:cNvSpPr txBox="1"/>
          <p:nvPr/>
        </p:nvSpPr>
        <p:spPr>
          <a:xfrm>
            <a:off x="3167844" y="3969060"/>
            <a:ext cx="5724636" cy="2455480"/>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これからも、地球温</a:t>
            </a:r>
            <a:r>
              <a:rPr lang="ja-JP" altLang="en-US" sz="3600" kern="10" spc="-360" dirty="0" err="1">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だん化を</a:t>
            </a: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防ぐために、環境にやさしいとりくみをつづけよう！</a:t>
            </a:r>
          </a:p>
        </p:txBody>
      </p:sp>
    </p:spTree>
    <p:extLst>
      <p:ext uri="{BB962C8B-B14F-4D97-AF65-F5344CB8AC3E}">
        <p14:creationId xmlns:p14="http://schemas.microsoft.com/office/powerpoint/2010/main" val="1686477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smtClean="0"/>
              <a:t>お し ま い</a:t>
            </a:r>
            <a:endParaRPr kumimoji="1" lang="ja-JP" altLang="en-US" sz="6600" dirty="0"/>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r>
              <a:rPr lang="ja-JP" altLang="en-US" sz="4000" dirty="0" smtClean="0"/>
              <a:t>また会いましょう！</a:t>
            </a:r>
            <a:endParaRPr lang="ja-JP" altLang="en-US" sz="4000" dirty="0"/>
          </a:p>
        </p:txBody>
      </p:sp>
      <p:pic>
        <p:nvPicPr>
          <p:cNvPr id="5" name="Picture 3" descr="wave_pen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67844" y="5553236"/>
            <a:ext cx="2743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46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09582" y="789946"/>
            <a:ext cx="5850650" cy="3970318"/>
          </a:xfrm>
          <a:prstGeom prst="rect">
            <a:avLst/>
          </a:prstGeom>
          <a:noFill/>
        </p:spPr>
        <p:txBody>
          <a:bodyPr wrap="square" rtlCol="0">
            <a:spAutoFit/>
          </a:bodyPr>
          <a:lstStyle/>
          <a:p>
            <a:pPr>
              <a:lnSpc>
                <a:spcPct val="150000"/>
              </a:lnSpc>
            </a:pPr>
            <a:r>
              <a:rPr lang="ja-JP" altLang="en-US" sz="2800" b="1" dirty="0" smtClean="0"/>
              <a:t>○○小学校４年生の</a:t>
            </a:r>
            <a:r>
              <a:rPr lang="ja-JP" altLang="en-US" sz="2800" b="1" dirty="0"/>
              <a:t>みんな</a:t>
            </a:r>
            <a:r>
              <a:rPr lang="ja-JP" altLang="en-US" sz="2800" b="1" dirty="0" smtClean="0"/>
              <a:t>、ひさしぶり！！</a:t>
            </a:r>
            <a:endParaRPr lang="en-US" altLang="ja-JP" sz="2800" b="1" dirty="0" smtClean="0"/>
          </a:p>
          <a:p>
            <a:pPr>
              <a:lnSpc>
                <a:spcPct val="150000"/>
              </a:lnSpc>
            </a:pPr>
            <a:r>
              <a:rPr lang="ja-JP" altLang="en-US" sz="2800" b="1" dirty="0" smtClean="0"/>
              <a:t>地球温</a:t>
            </a:r>
            <a:r>
              <a:rPr lang="ja-JP" altLang="en-US" sz="2800" b="1" dirty="0" err="1" smtClean="0"/>
              <a:t>だん化ぼう止</a:t>
            </a:r>
            <a:r>
              <a:rPr lang="ja-JP" altLang="en-US" sz="2800" b="1" dirty="0" smtClean="0"/>
              <a:t>活動すい進員</a:t>
            </a:r>
            <a:r>
              <a:rPr lang="ja-JP" altLang="en-US" sz="2800" b="1" dirty="0"/>
              <a:t>の</a:t>
            </a:r>
            <a:r>
              <a:rPr lang="ja-JP" altLang="en-US" sz="2800" b="1" dirty="0" smtClean="0"/>
              <a:t>○○です。</a:t>
            </a:r>
            <a:endParaRPr lang="en-US" altLang="ja-JP" sz="2800" b="1" dirty="0" smtClean="0"/>
          </a:p>
          <a:p>
            <a:pPr>
              <a:lnSpc>
                <a:spcPct val="150000"/>
              </a:lnSpc>
            </a:pPr>
            <a:r>
              <a:rPr lang="ja-JP" altLang="en-US" sz="2800" b="1" dirty="0"/>
              <a:t>みんな、チャレンジ１０のとりくみは楽しくできたかな</a:t>
            </a:r>
            <a:r>
              <a:rPr lang="ja-JP" altLang="en-US" sz="2800" b="1" dirty="0" smtClean="0"/>
              <a:t>？</a:t>
            </a:r>
            <a:endParaRPr lang="ja-JP" altLang="en-US" sz="2800" b="1" dirty="0"/>
          </a:p>
        </p:txBody>
      </p:sp>
      <p:grpSp>
        <p:nvGrpSpPr>
          <p:cNvPr id="4" name="グループ化 3"/>
          <p:cNvGrpSpPr/>
          <p:nvPr/>
        </p:nvGrpSpPr>
        <p:grpSpPr>
          <a:xfrm>
            <a:off x="7272300" y="4347924"/>
            <a:ext cx="1584176" cy="2344358"/>
            <a:chOff x="6984268" y="789946"/>
            <a:chExt cx="1584176" cy="2344358"/>
          </a:xfrm>
        </p:grpSpPr>
        <p:sp>
          <p:nvSpPr>
            <p:cNvPr id="3" name="二等辺三角形 2"/>
            <p:cNvSpPr/>
            <p:nvPr/>
          </p:nvSpPr>
          <p:spPr>
            <a:xfrm>
              <a:off x="6984268" y="1394601"/>
              <a:ext cx="1584176" cy="17397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7128284" y="789946"/>
              <a:ext cx="1260140" cy="116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写真</a:t>
              </a:r>
              <a:endParaRPr kumimoji="1" lang="en-US" altLang="ja-JP" dirty="0" smtClean="0"/>
            </a:p>
            <a:p>
              <a:pPr algn="ctr"/>
              <a:r>
                <a:rPr kumimoji="1" lang="ja-JP" altLang="en-US" dirty="0" smtClean="0"/>
                <a:t>など</a:t>
              </a:r>
              <a:endParaRPr kumimoji="1" lang="ja-JP" altLang="en-US" dirty="0"/>
            </a:p>
          </p:txBody>
        </p:sp>
      </p:grpSp>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smtClean="0"/>
              <a:t>勉強すること</a:t>
            </a:r>
            <a:endParaRPr kumimoji="1" lang="ja-JP" altLang="en-US" spc="300" dirty="0"/>
          </a:p>
        </p:txBody>
      </p:sp>
      <p:sp>
        <p:nvSpPr>
          <p:cNvPr id="3" name="コンテンツ プレースホルダー 2"/>
          <p:cNvSpPr>
            <a:spLocks noGrp="1"/>
          </p:cNvSpPr>
          <p:nvPr>
            <p:ph idx="1"/>
          </p:nvPr>
        </p:nvSpPr>
        <p:spPr>
          <a:xfrm>
            <a:off x="1007604" y="1520788"/>
            <a:ext cx="6948772" cy="900100"/>
          </a:xfrm>
        </p:spPr>
        <p:txBody>
          <a:bodyPr>
            <a:normAutofit/>
          </a:bodyPr>
          <a:lstStyle/>
          <a:p>
            <a:pPr>
              <a:lnSpc>
                <a:spcPct val="150000"/>
              </a:lnSpc>
            </a:pPr>
            <a:r>
              <a:rPr lang="ja-JP" altLang="en-US" sz="3000" dirty="0" smtClean="0"/>
              <a:t>地球温暖化についてのふりかえり</a:t>
            </a:r>
            <a:endParaRPr lang="en-US" altLang="ja-JP" sz="3000" dirty="0" smtClean="0"/>
          </a:p>
        </p:txBody>
      </p:sp>
      <p:sp>
        <p:nvSpPr>
          <p:cNvPr id="4" name="コンテンツ プレースホルダー 2"/>
          <p:cNvSpPr txBox="1">
            <a:spLocks/>
          </p:cNvSpPr>
          <p:nvPr/>
        </p:nvSpPr>
        <p:spPr>
          <a:xfrm>
            <a:off x="1007604" y="5193196"/>
            <a:ext cx="6480720" cy="8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（外に出てみよう！）</a:t>
            </a:r>
            <a:endParaRPr lang="en-US" altLang="ja-JP" sz="3000" dirty="0" smtClean="0"/>
          </a:p>
        </p:txBody>
      </p:sp>
      <p:sp>
        <p:nvSpPr>
          <p:cNvPr id="5" name="コンテンツ プレースホルダー 2"/>
          <p:cNvSpPr txBox="1">
            <a:spLocks/>
          </p:cNvSpPr>
          <p:nvPr/>
        </p:nvSpPr>
        <p:spPr>
          <a:xfrm>
            <a:off x="1007604" y="3356992"/>
            <a:ext cx="7128792"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（電気を起こしてみよう！）</a:t>
            </a:r>
            <a:endParaRPr lang="en-US" altLang="ja-JP" sz="3000" dirty="0" smtClean="0"/>
          </a:p>
        </p:txBody>
      </p:sp>
      <p:sp>
        <p:nvSpPr>
          <p:cNvPr id="6" name="コンテンツ プレースホルダー 2"/>
          <p:cNvSpPr txBox="1">
            <a:spLocks/>
          </p:cNvSpPr>
          <p:nvPr/>
        </p:nvSpPr>
        <p:spPr>
          <a:xfrm>
            <a:off x="1007604" y="4257092"/>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a:t>
            </a:r>
            <a:r>
              <a:rPr lang="en-US" altLang="ja-JP" sz="3000" dirty="0" smtClean="0"/>
              <a:t>DVD</a:t>
            </a:r>
            <a:r>
              <a:rPr lang="ja-JP" altLang="en-US" sz="3000" dirty="0" smtClean="0"/>
              <a:t>を見て考えよう！）</a:t>
            </a:r>
            <a:endParaRPr lang="en-US" altLang="ja-JP" sz="3000" dirty="0" smtClean="0"/>
          </a:p>
        </p:txBody>
      </p:sp>
      <p:sp>
        <p:nvSpPr>
          <p:cNvPr id="7" name="コンテンツ プレースホルダー 2"/>
          <p:cNvSpPr txBox="1">
            <a:spLocks/>
          </p:cNvSpPr>
          <p:nvPr/>
        </p:nvSpPr>
        <p:spPr>
          <a:xfrm>
            <a:off x="1007604" y="2420888"/>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smtClean="0"/>
              <a:t>チャレンジ１０のとりくみ結果</a:t>
            </a:r>
            <a:endParaRPr lang="en-US" altLang="ja-JP" sz="3000" dirty="0" smtClean="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901714"/>
            <a:ext cx="8675677" cy="923330"/>
          </a:xfrm>
          <a:prstGeom prst="rect">
            <a:avLst/>
          </a:prstGeom>
          <a:noFill/>
        </p:spPr>
        <p:txBody>
          <a:bodyPr wrap="square" rtlCol="0">
            <a:spAutoFit/>
          </a:bodyPr>
          <a:lstStyle/>
          <a:p>
            <a:pPr algn="ctr"/>
            <a:r>
              <a:rPr lang="ja-JP" altLang="en-US" sz="5400" dirty="0" smtClean="0">
                <a:solidFill>
                  <a:prstClr val="black"/>
                </a:solidFill>
                <a:latin typeface="HGP創英角ｺﾞｼｯｸUB" panose="020B0900000000000000" pitchFamily="50" charset="-128"/>
                <a:ea typeface="HGP創英角ｺﾞｼｯｸUB" panose="020B0900000000000000" pitchFamily="50" charset="-128"/>
              </a:rPr>
              <a:t>地球温暖化って何だろう？</a:t>
            </a:r>
            <a:endParaRPr lang="ja-JP" altLang="en-US" sz="54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endParaRPr kumimoji="1" lang="ja-JP" altLang="en-US" dirty="0"/>
          </a:p>
        </p:txBody>
      </p:sp>
      <p:sp>
        <p:nvSpPr>
          <p:cNvPr id="5" name="テキスト ボックス 4"/>
          <p:cNvSpPr txBox="1"/>
          <p:nvPr/>
        </p:nvSpPr>
        <p:spPr>
          <a:xfrm>
            <a:off x="2879812" y="2569550"/>
            <a:ext cx="900100" cy="369332"/>
          </a:xfrm>
          <a:prstGeom prst="rect">
            <a:avLst/>
          </a:prstGeom>
          <a:noFill/>
        </p:spPr>
        <p:txBody>
          <a:bodyPr wrap="square" rtlCol="0">
            <a:spAutoFit/>
          </a:bodyPr>
          <a:lstStyle/>
          <a:p>
            <a:r>
              <a:rPr kumimoji="1" lang="ja-JP" altLang="en-US" dirty="0" smtClean="0"/>
              <a:t>だん</a:t>
            </a:r>
            <a:endParaRPr kumimoji="1" lang="ja-JP" altLang="en-US" dirty="0"/>
          </a:p>
        </p:txBody>
      </p:sp>
    </p:spTree>
    <p:extLst>
      <p:ext uri="{BB962C8B-B14F-4D97-AF65-F5344CB8AC3E}">
        <p14:creationId xmlns:p14="http://schemas.microsoft.com/office/powerpoint/2010/main" val="428007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45586" y="296652"/>
            <a:ext cx="7452828" cy="1966230"/>
          </a:xfrm>
          <a:solidFill>
            <a:schemeClr val="accent2">
              <a:lumMod val="60000"/>
              <a:lumOff val="40000"/>
            </a:schemeClr>
          </a:solidFill>
        </p:spPr>
        <p:txBody>
          <a:bodyPr/>
          <a:lstStyle/>
          <a:p>
            <a:pPr algn="l"/>
            <a:r>
              <a:rPr kumimoji="1"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dirty="0" smtClean="0"/>
              <a:t>地球温暖化って何だろう？</a:t>
            </a:r>
            <a:endParaRPr kumimoji="1" lang="ja-JP" altLang="en-US" dirty="0"/>
          </a:p>
        </p:txBody>
      </p:sp>
      <p:sp>
        <p:nvSpPr>
          <p:cNvPr id="4" name="テキスト ボックス 3"/>
          <p:cNvSpPr txBox="1"/>
          <p:nvPr/>
        </p:nvSpPr>
        <p:spPr>
          <a:xfrm>
            <a:off x="216803" y="2835596"/>
            <a:ext cx="5832394" cy="1534074"/>
          </a:xfrm>
          <a:prstGeom prst="rect">
            <a:avLst/>
          </a:prstGeom>
          <a:noFill/>
        </p:spPr>
        <p:txBody>
          <a:bodyPr wrap="square" rtlCol="0">
            <a:spAutoFit/>
          </a:bodyPr>
          <a:lstStyle/>
          <a:p>
            <a:pPr>
              <a:lnSpc>
                <a:spcPts val="6000"/>
              </a:lnSpc>
            </a:pPr>
            <a:r>
              <a:rPr kumimoji="1" lang="ja-JP" altLang="en-US" sz="4400" dirty="0" smtClean="0">
                <a:latin typeface="HGP創英角ｺﾞｼｯｸUB" panose="020B0900000000000000" pitchFamily="50" charset="-128"/>
                <a:ea typeface="HGP創英角ｺﾞｼｯｸUB" panose="020B0900000000000000" pitchFamily="50" charset="-128"/>
              </a:rPr>
              <a:t>地球がだんだん</a:t>
            </a:r>
            <a:endParaRPr kumimoji="1" lang="en-US" altLang="ja-JP" sz="4400" dirty="0" smtClean="0">
              <a:latin typeface="HGP創英角ｺﾞｼｯｸUB" panose="020B0900000000000000" pitchFamily="50" charset="-128"/>
              <a:ea typeface="HGP創英角ｺﾞｼｯｸUB" panose="020B0900000000000000" pitchFamily="50" charset="-128"/>
            </a:endParaRPr>
          </a:p>
          <a:p>
            <a:pPr>
              <a:lnSpc>
                <a:spcPts val="6000"/>
              </a:lnSpc>
            </a:pPr>
            <a:r>
              <a:rPr kumimoji="1" lang="ja-JP" altLang="en-US" sz="4400" dirty="0" smtClean="0">
                <a:solidFill>
                  <a:srgbClr val="FF0000"/>
                </a:solidFill>
                <a:latin typeface="HGP創英角ｺﾞｼｯｸUB" panose="020B0900000000000000" pitchFamily="50" charset="-128"/>
                <a:ea typeface="HGP創英角ｺﾞｼｯｸUB" panose="020B0900000000000000" pitchFamily="50" charset="-128"/>
              </a:rPr>
              <a:t>あたたかくなっていく</a:t>
            </a:r>
            <a:r>
              <a:rPr kumimoji="1" lang="ja-JP" altLang="en-US" sz="4400" dirty="0" smtClean="0">
                <a:latin typeface="HGP創英角ｺﾞｼｯｸUB" panose="020B0900000000000000" pitchFamily="50" charset="-128"/>
                <a:ea typeface="HGP創英角ｺﾞｼｯｸUB" panose="020B0900000000000000" pitchFamily="50" charset="-128"/>
              </a:rPr>
              <a:t>こと</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609" y="3602442"/>
            <a:ext cx="3106887" cy="256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5516" y="4639779"/>
            <a:ext cx="6223102" cy="769441"/>
          </a:xfrm>
          <a:prstGeom prst="rect">
            <a:avLst/>
          </a:prstGeom>
          <a:noFill/>
        </p:spPr>
        <p:txBody>
          <a:bodyPr wrap="square" rtlCol="0">
            <a:spAutoFit/>
          </a:bodyPr>
          <a:lstStyle/>
          <a:p>
            <a:r>
              <a:rPr kumimoji="1" lang="ja-JP" altLang="en-US" sz="4400" dirty="0" smtClean="0">
                <a:latin typeface="HGP創英角ｺﾞｼｯｸUB" panose="020B0900000000000000" pitchFamily="50" charset="-128"/>
                <a:ea typeface="HGP創英角ｺﾞｼｯｸUB" panose="020B0900000000000000" pitchFamily="50" charset="-128"/>
              </a:rPr>
              <a:t>地球が</a:t>
            </a:r>
            <a:r>
              <a:rPr kumimoji="1" lang="ja-JP" altLang="en-US" sz="4400" dirty="0" err="1" smtClean="0">
                <a:solidFill>
                  <a:srgbClr val="FF0000"/>
                </a:solidFill>
                <a:latin typeface="HGP創英角ｺﾞｼｯｸUB" panose="020B0900000000000000" pitchFamily="50" charset="-128"/>
                <a:ea typeface="HGP創英角ｺﾞｼｯｸUB" panose="020B0900000000000000" pitchFamily="50" charset="-128"/>
              </a:rPr>
              <a:t>ねつ</a:t>
            </a:r>
            <a:r>
              <a:rPr kumimoji="1" lang="ja-JP" altLang="en-US" sz="4400" dirty="0" err="1" smtClean="0">
                <a:latin typeface="HGP創英角ｺﾞｼｯｸUB" panose="020B0900000000000000" pitchFamily="50" charset="-128"/>
                <a:ea typeface="HGP創英角ｺﾞｼｯｸUB" panose="020B0900000000000000" pitchFamily="50" charset="-128"/>
              </a:rPr>
              <a:t>を</a:t>
            </a:r>
            <a:r>
              <a:rPr kumimoji="1" lang="ja-JP" altLang="en-US" sz="4400" dirty="0" smtClean="0">
                <a:latin typeface="HGP創英角ｺﾞｼｯｸUB" panose="020B0900000000000000" pitchFamily="50" charset="-128"/>
                <a:ea typeface="HGP創英角ｺﾞｼｯｸUB" panose="020B0900000000000000" pitchFamily="50" charset="-128"/>
              </a:rPr>
              <a:t>だしている</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3046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591780" y="2765176"/>
            <a:ext cx="3604248" cy="372416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1871700" y="188640"/>
            <a:ext cx="5392393" cy="1404156"/>
          </a:xfrm>
          <a:solidFill>
            <a:schemeClr val="accent2">
              <a:lumMod val="60000"/>
              <a:lumOff val="40000"/>
            </a:schemeClr>
          </a:solidFill>
        </p:spPr>
        <p:txBody>
          <a:bodyPr/>
          <a:lstStyle/>
          <a:p>
            <a:pPr algn="l"/>
            <a:r>
              <a:rPr kumimoji="1"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sz="4000" dirty="0" smtClean="0"/>
              <a:t>地球温暖化のしくみ</a:t>
            </a:r>
            <a:endParaRPr kumimoji="1" lang="ja-JP" altLang="en-US" sz="4000" dirty="0"/>
          </a:p>
        </p:txBody>
      </p:sp>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sp>
        <p:nvSpPr>
          <p:cNvPr id="25" name="テキスト ボックス 24"/>
          <p:cNvSpPr txBox="1"/>
          <p:nvPr/>
        </p:nvSpPr>
        <p:spPr>
          <a:xfrm>
            <a:off x="383462" y="2681009"/>
            <a:ext cx="3454665" cy="400110"/>
          </a:xfrm>
          <a:prstGeom prst="rect">
            <a:avLst/>
          </a:prstGeom>
          <a:noFill/>
        </p:spPr>
        <p:txBody>
          <a:bodyPr wrap="square" rtlCol="0">
            <a:spAutoFit/>
          </a:bodyPr>
          <a:lstStyle/>
          <a:p>
            <a:r>
              <a:rPr kumimoji="1" lang="ja-JP" altLang="en-US" sz="2000" dirty="0" smtClean="0">
                <a:solidFill>
                  <a:schemeClr val="bg1"/>
                </a:solidFill>
              </a:rPr>
              <a:t>地球をあたためるガス</a:t>
            </a:r>
            <a:endParaRPr kumimoji="1" lang="ja-JP" altLang="en-US" sz="2000" dirty="0">
              <a:solidFill>
                <a:schemeClr val="bg1"/>
              </a:solidFill>
            </a:endParaRPr>
          </a:p>
        </p:txBody>
      </p:sp>
      <p:grpSp>
        <p:nvGrpSpPr>
          <p:cNvPr id="1024" name="グループ化 1023"/>
          <p:cNvGrpSpPr/>
          <p:nvPr/>
        </p:nvGrpSpPr>
        <p:grpSpPr>
          <a:xfrm>
            <a:off x="2575702" y="2852016"/>
            <a:ext cx="3564396" cy="3659545"/>
            <a:chOff x="2575702" y="2852016"/>
            <a:chExt cx="3564396" cy="3659545"/>
          </a:xfrm>
        </p:grpSpPr>
        <p:pic>
          <p:nvPicPr>
            <p:cNvPr id="3" name="図 2"/>
            <p:cNvPicPr>
              <a:picLocks noChangeAspect="1"/>
            </p:cNvPicPr>
            <p:nvPr/>
          </p:nvPicPr>
          <p:blipFill>
            <a:blip r:embed="rId4">
              <a:extLst>
                <a:ext uri="{BEBA8EAE-BF5A-486C-A8C5-ECC9F3942E4B}">
                  <a14:imgProps xmlns:a14="http://schemas.microsoft.com/office/drawing/2010/main">
                    <a14:imgLayer r:embed="rId5">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575702" y="2852016"/>
              <a:ext cx="3564396" cy="3659545"/>
            </a:xfrm>
            <a:prstGeom prst="rect">
              <a:avLst/>
            </a:prstGeom>
          </p:spPr>
        </p:pic>
        <p:sp>
          <p:nvSpPr>
            <p:cNvPr id="29" name="円/楕円 28"/>
            <p:cNvSpPr/>
            <p:nvPr/>
          </p:nvSpPr>
          <p:spPr>
            <a:xfrm>
              <a:off x="3591590"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37255"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組合せ 30"/>
            <p:cNvSpPr/>
            <p:nvPr/>
          </p:nvSpPr>
          <p:spPr>
            <a:xfrm>
              <a:off x="3851920" y="4797152"/>
              <a:ext cx="879790" cy="720080"/>
            </a:xfrm>
            <a:prstGeom prst="flowChartMerg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5" name="テキスト ボックス 1024"/>
          <p:cNvSpPr txBox="1"/>
          <p:nvPr/>
        </p:nvSpPr>
        <p:spPr>
          <a:xfrm>
            <a:off x="302799" y="3724664"/>
            <a:ext cx="1852400" cy="923330"/>
          </a:xfrm>
          <a:prstGeom prst="rect">
            <a:avLst/>
          </a:prstGeom>
          <a:noFill/>
        </p:spPr>
        <p:txBody>
          <a:bodyPr wrap="square" rtlCol="0">
            <a:spAutoFit/>
          </a:bodyPr>
          <a:lstStyle/>
          <a:p>
            <a:r>
              <a:rPr kumimoji="1" lang="en-US" altLang="ja-JP" sz="5400" dirty="0" smtClean="0">
                <a:solidFill>
                  <a:srgbClr val="FF0000"/>
                </a:solidFill>
                <a:latin typeface="HGP創英角ｺﾞｼｯｸUB" panose="020B0900000000000000" pitchFamily="50" charset="-128"/>
                <a:ea typeface="HGP創英角ｺﾞｼｯｸUB" panose="020B0900000000000000" pitchFamily="50" charset="-128"/>
              </a:rPr>
              <a:t>14</a:t>
            </a:r>
            <a:r>
              <a:rPr kumimoji="1" lang="ja-JP" altLang="en-US" sz="5400" dirty="0" smtClean="0">
                <a:solidFill>
                  <a:srgbClr val="FF0000"/>
                </a:solidFill>
                <a:latin typeface="HGP創英角ｺﾞｼｯｸUB" panose="020B0900000000000000" pitchFamily="50" charset="-128"/>
                <a:ea typeface="HGP創英角ｺﾞｼｯｸUB" panose="020B0900000000000000" pitchFamily="50" charset="-128"/>
              </a:rPr>
              <a:t>度</a:t>
            </a:r>
            <a:endParaRPr kumimoji="1" lang="ja-JP" altLang="en-US" sz="5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5" name="テキスト ボックス 34"/>
          <p:cNvSpPr txBox="1"/>
          <p:nvPr/>
        </p:nvSpPr>
        <p:spPr>
          <a:xfrm>
            <a:off x="6620915" y="5166430"/>
            <a:ext cx="2225029" cy="830997"/>
          </a:xfrm>
          <a:prstGeom prst="rect">
            <a:avLst/>
          </a:prstGeom>
          <a:noFill/>
        </p:spPr>
        <p:txBody>
          <a:bodyPr wrap="square" rtlCol="0">
            <a:spAutoFit/>
          </a:bodyPr>
          <a:lstStyle/>
          <a:p>
            <a:r>
              <a:rPr kumimoji="1" lang="ja-JP" altLang="en-US" sz="4800" dirty="0" err="1" smtClean="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ー</a:t>
            </a:r>
            <a:r>
              <a:rPr kumimoji="1" lang="ja-JP" altLang="en-US" sz="4800" dirty="0" smtClean="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１９度</a:t>
            </a:r>
            <a:endParaRPr kumimoji="1" lang="ja-JP" altLang="en-US" sz="4800" dirty="0">
              <a:solidFill>
                <a:schemeClr val="tx2">
                  <a:lumMod val="40000"/>
                  <a:lumOff val="60000"/>
                </a:schemeClr>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1394799" y="3491716"/>
            <a:ext cx="440897" cy="369332"/>
          </a:xfrm>
          <a:prstGeom prst="rect">
            <a:avLst/>
          </a:prstGeom>
          <a:noFill/>
        </p:spPr>
        <p:txBody>
          <a:bodyPr wrap="square" rtlCol="0">
            <a:spAutoFit/>
          </a:bodyPr>
          <a:lstStyle/>
          <a:p>
            <a:r>
              <a:rPr kumimoji="1" lang="ja-JP" altLang="en-US" b="1" dirty="0" smtClean="0">
                <a:solidFill>
                  <a:srgbClr val="FF0000"/>
                </a:solidFill>
              </a:rPr>
              <a:t>ど</a:t>
            </a:r>
            <a:endParaRPr kumimoji="1" lang="ja-JP" altLang="en-US" b="1" dirty="0">
              <a:solidFill>
                <a:srgbClr val="FF0000"/>
              </a:solidFill>
            </a:endParaRPr>
          </a:p>
        </p:txBody>
      </p:sp>
      <p:sp>
        <p:nvSpPr>
          <p:cNvPr id="19" name="テキスト ボックス 18"/>
          <p:cNvSpPr txBox="1"/>
          <p:nvPr/>
        </p:nvSpPr>
        <p:spPr>
          <a:xfrm>
            <a:off x="8232921" y="4931876"/>
            <a:ext cx="440897" cy="369332"/>
          </a:xfrm>
          <a:prstGeom prst="rect">
            <a:avLst/>
          </a:prstGeom>
          <a:noFill/>
        </p:spPr>
        <p:txBody>
          <a:bodyPr wrap="square" rtlCol="0">
            <a:spAutoFit/>
          </a:bodyPr>
          <a:lstStyle/>
          <a:p>
            <a:r>
              <a:rPr kumimoji="1" lang="ja-JP" altLang="en-US" b="1" dirty="0" smtClean="0">
                <a:solidFill>
                  <a:schemeClr val="tx2">
                    <a:lumMod val="60000"/>
                    <a:lumOff val="40000"/>
                  </a:schemeClr>
                </a:solidFill>
              </a:rPr>
              <a:t>ど</a:t>
            </a:r>
            <a:endParaRPr kumimoji="1" lang="ja-JP" altLang="en-US" b="1" dirty="0">
              <a:solidFill>
                <a:schemeClr val="tx2">
                  <a:lumMod val="60000"/>
                  <a:lumOff val="40000"/>
                </a:schemeClr>
              </a:solidFill>
            </a:endParaRPr>
          </a:p>
        </p:txBody>
      </p:sp>
    </p:spTree>
    <p:extLst>
      <p:ext uri="{BB962C8B-B14F-4D97-AF65-F5344CB8AC3E}">
        <p14:creationId xmlns:p14="http://schemas.microsoft.com/office/powerpoint/2010/main" val="16460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5" grpId="0"/>
      <p:bldP spid="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211931" y="2261338"/>
            <a:ext cx="4708869" cy="458283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1871700" y="188640"/>
            <a:ext cx="5392393" cy="1404156"/>
          </a:xfrm>
          <a:solidFill>
            <a:schemeClr val="accent2">
              <a:lumMod val="60000"/>
              <a:lumOff val="40000"/>
            </a:schemeClr>
          </a:solidFill>
        </p:spPr>
        <p:txBody>
          <a:bodyPr/>
          <a:lstStyle/>
          <a:p>
            <a:pPr algn="l"/>
            <a:r>
              <a:rPr kumimoji="1" lang="ja-JP" altLang="en-US" sz="2400" dirty="0" smtClean="0"/>
              <a:t>　　　　　　</a:t>
            </a:r>
            <a:r>
              <a:rPr kumimoji="1" lang="ja-JP" altLang="en-US" sz="2400" dirty="0" err="1" smtClean="0"/>
              <a:t>だん</a:t>
            </a:r>
            <a:r>
              <a:rPr kumimoji="1" lang="en-US" altLang="ja-JP" sz="2400" dirty="0" smtClean="0"/>
              <a:t/>
            </a:r>
            <a:br>
              <a:rPr kumimoji="1" lang="en-US" altLang="ja-JP" sz="2400" dirty="0" smtClean="0"/>
            </a:br>
            <a:r>
              <a:rPr kumimoji="1" lang="ja-JP" altLang="en-US" sz="2400" dirty="0" smtClean="0"/>
              <a:t>　</a:t>
            </a:r>
            <a:r>
              <a:rPr kumimoji="1" lang="ja-JP" altLang="en-US" sz="4000" dirty="0" smtClean="0"/>
              <a:t>地球温暖化のしくみ</a:t>
            </a:r>
            <a:endParaRPr kumimoji="1" lang="ja-JP" altLang="en-US" sz="4000" dirty="0"/>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663788" y="2852016"/>
            <a:ext cx="3564396" cy="3659545"/>
          </a:xfrm>
          <a:prstGeom prst="rect">
            <a:avLst/>
          </a:prstGeom>
        </p:spPr>
      </p:pic>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grpSp>
        <p:nvGrpSpPr>
          <p:cNvPr id="14" name="グループ化 13"/>
          <p:cNvGrpSpPr/>
          <p:nvPr/>
        </p:nvGrpSpPr>
        <p:grpSpPr>
          <a:xfrm>
            <a:off x="3174464" y="2553381"/>
            <a:ext cx="1296394" cy="1037471"/>
            <a:chOff x="3174464" y="2553381"/>
            <a:chExt cx="1296394" cy="1037471"/>
          </a:xfrm>
        </p:grpSpPr>
        <p:sp>
          <p:nvSpPr>
            <p:cNvPr id="21" name="AutoShape 10"/>
            <p:cNvSpPr>
              <a:spLocks noChangeArrowheads="1"/>
            </p:cNvSpPr>
            <p:nvPr/>
          </p:nvSpPr>
          <p:spPr bwMode="auto">
            <a:xfrm rot="2157028" flipH="1">
              <a:off x="3834500" y="2553382"/>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2" name="Text Box 12"/>
            <p:cNvSpPr txBox="1">
              <a:spLocks noChangeArrowheads="1"/>
            </p:cNvSpPr>
            <p:nvPr/>
          </p:nvSpPr>
          <p:spPr bwMode="auto">
            <a:xfrm>
              <a:off x="4180023" y="2583450"/>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sp>
          <p:nvSpPr>
            <p:cNvPr id="25" name="AutoShape 10"/>
            <p:cNvSpPr>
              <a:spLocks noChangeArrowheads="1"/>
            </p:cNvSpPr>
            <p:nvPr/>
          </p:nvSpPr>
          <p:spPr bwMode="auto">
            <a:xfrm rot="2157028" flipH="1">
              <a:off x="3174464" y="2553381"/>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6" name="Text Box 12"/>
            <p:cNvSpPr txBox="1">
              <a:spLocks noChangeArrowheads="1"/>
            </p:cNvSpPr>
            <p:nvPr/>
          </p:nvSpPr>
          <p:spPr bwMode="auto">
            <a:xfrm>
              <a:off x="3519987" y="2583449"/>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smtClean="0"/>
                <a:t>熱</a:t>
              </a:r>
              <a:endParaRPr lang="ja-JP" altLang="en-US" sz="1400" dirty="0"/>
            </a:p>
          </p:txBody>
        </p:sp>
      </p:grpSp>
      <p:sp>
        <p:nvSpPr>
          <p:cNvPr id="4" name="円/楕円 3"/>
          <p:cNvSpPr/>
          <p:nvPr/>
        </p:nvSpPr>
        <p:spPr>
          <a:xfrm>
            <a:off x="3886216" y="4815154"/>
            <a:ext cx="711612" cy="4680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3407907" y="3969060"/>
            <a:ext cx="612068" cy="252028"/>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589095" y="4041360"/>
            <a:ext cx="533334" cy="21602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涙形 12"/>
          <p:cNvSpPr/>
          <p:nvPr/>
        </p:nvSpPr>
        <p:spPr>
          <a:xfrm>
            <a:off x="2519772" y="3861048"/>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涙形 22"/>
          <p:cNvSpPr/>
          <p:nvPr/>
        </p:nvSpPr>
        <p:spPr>
          <a:xfrm flipH="1">
            <a:off x="5988366" y="3969060"/>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43507" y="2511732"/>
            <a:ext cx="2783357" cy="400110"/>
          </a:xfrm>
          <a:prstGeom prst="rect">
            <a:avLst/>
          </a:prstGeom>
          <a:noFill/>
        </p:spPr>
        <p:txBody>
          <a:bodyPr wrap="square" rtlCol="0">
            <a:spAutoFit/>
          </a:bodyPr>
          <a:lstStyle/>
          <a:p>
            <a:r>
              <a:rPr kumimoji="1" lang="ja-JP" altLang="en-US" sz="2000" dirty="0" smtClean="0">
                <a:solidFill>
                  <a:schemeClr val="bg1"/>
                </a:solidFill>
              </a:rPr>
              <a:t>地球をあたためるガス</a:t>
            </a:r>
            <a:endParaRPr kumimoji="1" lang="ja-JP" altLang="en-US" sz="2000" dirty="0">
              <a:solidFill>
                <a:schemeClr val="bg1"/>
              </a:solidFill>
            </a:endParaRPr>
          </a:p>
        </p:txBody>
      </p:sp>
    </p:spTree>
    <p:extLst>
      <p:ext uri="{BB962C8B-B14F-4D97-AF65-F5344CB8AC3E}">
        <p14:creationId xmlns:p14="http://schemas.microsoft.com/office/powerpoint/2010/main" val="29248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750" fill="hold"/>
                                        <p:tgtEl>
                                          <p:spTgt spid="20"/>
                                        </p:tgtEl>
                                        <p:attrNameLst>
                                          <p:attrName>fillcolor</p:attrName>
                                        </p:attrNameLst>
                                      </p:cBhvr>
                                      <p:to>
                                        <a:srgbClr val="D14124"/>
                                      </p:to>
                                    </p:animClr>
                                    <p:set>
                                      <p:cBhvr>
                                        <p:cTn id="14" dur="2750" fill="hold"/>
                                        <p:tgtEl>
                                          <p:spTgt spid="20"/>
                                        </p:tgtEl>
                                        <p:attrNameLst>
                                          <p:attrName>fill.type</p:attrName>
                                        </p:attrNameLst>
                                      </p:cBhvr>
                                      <p:to>
                                        <p:strVal val="solid"/>
                                      </p:to>
                                    </p:set>
                                    <p:set>
                                      <p:cBhvr>
                                        <p:cTn id="15" dur="275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endParaRPr kumimoji="1" lang="ja-JP" altLang="en-US" dirty="0"/>
          </a:p>
        </p:txBody>
      </p:sp>
      <p:sp>
        <p:nvSpPr>
          <p:cNvPr id="6" name="テキスト ボックス 5"/>
          <p:cNvSpPr txBox="1"/>
          <p:nvPr/>
        </p:nvSpPr>
        <p:spPr>
          <a:xfrm>
            <a:off x="234161" y="2420888"/>
            <a:ext cx="8675677" cy="1938992"/>
          </a:xfrm>
          <a:prstGeom prst="rect">
            <a:avLst/>
          </a:prstGeom>
          <a:noFill/>
        </p:spPr>
        <p:txBody>
          <a:bodyPr wrap="square" rtlCol="0">
            <a:spAutoFit/>
          </a:bodyPr>
          <a:lstStyle/>
          <a:p>
            <a:pPr algn="ct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a:t>
            </a:r>
            <a:r>
              <a:rPr lang="ja-JP" altLang="en-US" sz="6000" spc="300" dirty="0" smtClean="0">
                <a:solidFill>
                  <a:prstClr val="black"/>
                </a:solidFill>
                <a:latin typeface="HGP創英角ｺﾞｼｯｸUB" panose="020B0900000000000000" pitchFamily="50" charset="-128"/>
                <a:ea typeface="HGP創英角ｺﾞｼｯｸUB" panose="020B0900000000000000" pitchFamily="50" charset="-128"/>
              </a:rPr>
              <a:t>が起こっているの？</a:t>
            </a:r>
            <a:endParaRPr lang="ja-JP" altLang="en-US" sz="6000" spc="3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39849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1754</TotalTime>
  <Words>2361</Words>
  <Application>Microsoft Office PowerPoint</Application>
  <PresentationFormat>画面に合わせる (4:3)</PresentationFormat>
  <Paragraphs>323</Paragraphs>
  <Slides>28</Slides>
  <Notes>28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kankyou</vt:lpstr>
      <vt:lpstr>ワークシート</vt:lpstr>
      <vt:lpstr>はじめに</vt:lpstr>
      <vt:lpstr>○○小学校 とやま環境チャレンジ10 後 期</vt:lpstr>
      <vt:lpstr>PowerPoint プレゼンテーション</vt:lpstr>
      <vt:lpstr>勉強すること</vt:lpstr>
      <vt:lpstr>PowerPoint プレゼンテーション</vt:lpstr>
      <vt:lpstr>　　　　　　 だん 　地球温暖化って何だろう？</vt:lpstr>
      <vt:lpstr>　              だん 　地球温暖化のしくみ</vt:lpstr>
      <vt:lpstr>　　　　　　だん 　地球温暖化のしくみ</vt:lpstr>
      <vt:lpstr>PowerPoint プレゼンテーション</vt:lpstr>
      <vt:lpstr>今、地球では何が起こっているの？</vt:lpstr>
      <vt:lpstr>今、地球では何が起こっているの？</vt:lpstr>
      <vt:lpstr>今、地球では何が起こっているの？ （世界、日本）</vt:lpstr>
      <vt:lpstr>今、地球では何が起こっているの？ （日本、富山県）</vt:lpstr>
      <vt:lpstr>だん　</vt:lpstr>
      <vt:lpstr>　昔と今のちがい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とりくみノートを出した人 ●●　人</vt:lpstr>
      <vt:lpstr>がんばり度ランキング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とやま環境財団</cp:lastModifiedBy>
  <cp:revision>136</cp:revision>
  <cp:lastPrinted>2016-02-22T01:18:56Z</cp:lastPrinted>
  <dcterms:created xsi:type="dcterms:W3CDTF">2015-02-19T05:43:59Z</dcterms:created>
  <dcterms:modified xsi:type="dcterms:W3CDTF">2019-06-17T06:11:27Z</dcterms:modified>
</cp:coreProperties>
</file>