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82" r:id="rId5"/>
    <p:sldId id="272" r:id="rId6"/>
    <p:sldId id="259" r:id="rId7"/>
    <p:sldId id="260" r:id="rId8"/>
    <p:sldId id="262" r:id="rId9"/>
    <p:sldId id="273" r:id="rId10"/>
    <p:sldId id="267" r:id="rId11"/>
    <p:sldId id="268" r:id="rId12"/>
    <p:sldId id="269" r:id="rId13"/>
    <p:sldId id="270" r:id="rId14"/>
    <p:sldId id="271" r:id="rId15"/>
    <p:sldId id="279" r:id="rId16"/>
    <p:sldId id="274" r:id="rId17"/>
    <p:sldId id="261" r:id="rId18"/>
    <p:sldId id="263" r:id="rId19"/>
    <p:sldId id="264" r:id="rId20"/>
    <p:sldId id="265" r:id="rId21"/>
    <p:sldId id="275" r:id="rId22"/>
    <p:sldId id="266" r:id="rId23"/>
    <p:sldId id="281" r:id="rId24"/>
    <p:sldId id="276" r:id="rId25"/>
    <p:sldId id="278" r:id="rId26"/>
    <p:sldId id="280" r:id="rId27"/>
    <p:sldId id="277" r:id="rId2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0B196BA-7A60-4A3A-8CD9-60090094AEBF}">
          <p14:sldIdLst>
            <p14:sldId id="256"/>
          </p14:sldIdLst>
        </p14:section>
        <p14:section name="タイトルなしのセクション" id="{03088D5F-1D12-4E2B-9360-599A958BD250}">
          <p14:sldIdLst>
            <p14:sldId id="257"/>
            <p14:sldId id="258"/>
            <p14:sldId id="282"/>
            <p14:sldId id="272"/>
            <p14:sldId id="259"/>
            <p14:sldId id="260"/>
            <p14:sldId id="262"/>
            <p14:sldId id="273"/>
            <p14:sldId id="267"/>
            <p14:sldId id="268"/>
            <p14:sldId id="269"/>
            <p14:sldId id="270"/>
            <p14:sldId id="271"/>
            <p14:sldId id="279"/>
            <p14:sldId id="274"/>
            <p14:sldId id="261"/>
            <p14:sldId id="263"/>
            <p14:sldId id="264"/>
            <p14:sldId id="265"/>
            <p14:sldId id="275"/>
            <p14:sldId id="266"/>
            <p14:sldId id="281"/>
            <p14:sldId id="276"/>
            <p14:sldId id="278"/>
            <p14:sldId id="280"/>
            <p14:sldId id="27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9966"/>
    <a:srgbClr val="FF7C80"/>
    <a:srgbClr val="FFCCFF"/>
    <a:srgbClr val="FFFF00"/>
    <a:srgbClr val="FF6600"/>
    <a:srgbClr val="CCFF99"/>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2122" autoAdjust="0"/>
  </p:normalViewPr>
  <p:slideViewPr>
    <p:cSldViewPr showGuides="1">
      <p:cViewPr varScale="1">
        <p:scale>
          <a:sx n="47" d="100"/>
          <a:sy n="47" d="100"/>
        </p:scale>
        <p:origin x="-196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76"/>
    </p:cViewPr>
  </p:sorterViewPr>
  <p:notesViewPr>
    <p:cSldViewPr showGuides="1">
      <p:cViewPr varScale="1">
        <p:scale>
          <a:sx n="48" d="100"/>
          <a:sy n="48" d="100"/>
        </p:scale>
        <p:origin x="-2952" y="-114"/>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8932699-092D-446A-95CB-349DF22C1B91}" type="datetimeFigureOut">
              <a:rPr kumimoji="1" lang="ja-JP" altLang="en-US" smtClean="0"/>
              <a:t>2019/6/17</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459CAADC-C4E5-4974-B15B-A38757B1444C}" type="slidenum">
              <a:rPr kumimoji="1" lang="ja-JP" altLang="en-US" smtClean="0"/>
              <a:t>‹#›</a:t>
            </a:fld>
            <a:endParaRPr kumimoji="1" lang="ja-JP" altLang="en-US"/>
          </a:p>
        </p:txBody>
      </p:sp>
    </p:spTree>
    <p:extLst>
      <p:ext uri="{BB962C8B-B14F-4D97-AF65-F5344CB8AC3E}">
        <p14:creationId xmlns:p14="http://schemas.microsoft.com/office/powerpoint/2010/main" val="1785282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1BBA0F1-AEF2-45E1-87C9-42B1DE4CF910}" type="datetimeFigureOut">
              <a:rPr kumimoji="1" lang="ja-JP" altLang="en-US" smtClean="0"/>
              <a:t>2019/6/17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10E872E-E8CD-4071-B065-1E1421F249C9}" type="slidenum">
              <a:rPr kumimoji="1" lang="ja-JP" altLang="en-US" smtClean="0"/>
              <a:t>‹#›</a:t>
            </a:fld>
            <a:endParaRPr kumimoji="1" lang="ja-JP" altLang="en-US"/>
          </a:p>
        </p:txBody>
      </p:sp>
    </p:spTree>
    <p:extLst>
      <p:ext uri="{BB962C8B-B14F-4D97-AF65-F5344CB8AC3E}">
        <p14:creationId xmlns:p14="http://schemas.microsoft.com/office/powerpoint/2010/main" val="14715270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a:t>
            </a:fld>
            <a:endParaRPr kumimoji="1" lang="ja-JP" altLang="en-US"/>
          </a:p>
        </p:txBody>
      </p:sp>
    </p:spTree>
    <p:extLst>
      <p:ext uri="{BB962C8B-B14F-4D97-AF65-F5344CB8AC3E}">
        <p14:creationId xmlns:p14="http://schemas.microsoft.com/office/powerpoint/2010/main" val="2624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これはツバルやマーシャル諸島というところです。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標高の高い場所にある氷河や永久凍土など、陸地にあった氷が溶け出し海に流れ込んでいます。</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海面が上昇</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また、海水温度の上昇で水が膨張し、（体積が増えるため）海面が上昇します。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そのせいで、家が海水に浸かってしまったり、大きな波が来て家が壊されてしまっています。</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11</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他にも、洪水で町が川のようになってしまったり、暴風で家が壊れてしまうところが出てきています。みんなと同じくらいの年の子が写っているね。</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12</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温暖化は私たちが食べる果物やお米などにも影響を与えています。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例えば高温が続くとりんごが赤くならなかったり、お米が育たなくなります。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13</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また、動物たちの住む場所が奪われたり、伝染病を持った虫たちが行動範囲を広げて日本に入ってくるかもしれません。</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問いかけ①</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クマはどうしてこんなことになってしまったんだろう？クマはどんな気持ちかな？</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問いかけ②</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ニュースとかでデング熱って言葉とかを聞いたことはないかな？</a:t>
            </a:r>
            <a:r>
              <a:rPr kumimoji="1" lang="en-US" altLang="ja-JP" dirty="0" smtClean="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14</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また、みんなに配った副読本にも書いてありますが、サクラの咲く時期も温暖化によってどんどん早くなっています。</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55588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では、みなさん「地球温暖化」はどうして起こったのだと思いますか？</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子供</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　反応　</a:t>
            </a:r>
            <a:r>
              <a:rPr kumimoji="1" lang="en-US" altLang="ja-JP" dirty="0" smtClean="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では、地球温暖化の原因を探るために、昔と今のくらしを比べてみましょう。</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例えば乗り物</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これは何でしょう</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子供</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馬！人力車！</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そうですね。昔は、馬車や人力車などで移動していました。</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今は、飛行機や船、車、トラックなど、化石燃料と呼ばれるエネルギーを使って乗り物を動かしています。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17</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また、みんな家で暑いときや寒いときはどうしていますか？</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子供</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冷房！暖房！扇風機！</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昔は、いろりで暖をとりながら、お餅をやいたり、うちわで暑さをしのいでいました。</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今は、クーラー、扇風機など電気を使うものや、石油をつかったストーブなどを使いますね。</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18</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また、明りでいうと、昔はあんど</a:t>
            </a:r>
            <a:r>
              <a:rPr kumimoji="1" lang="ja-JP" altLang="en-US" dirty="0" err="1" smtClean="0">
                <a:latin typeface="ＭＳ 明朝" panose="02020609040205080304" pitchFamily="17" charset="-128"/>
                <a:ea typeface="ＭＳ 明朝" panose="02020609040205080304" pitchFamily="17" charset="-128"/>
              </a:rPr>
              <a:t>ん</a:t>
            </a:r>
            <a:r>
              <a:rPr kumimoji="1" lang="ja-JP" altLang="en-US" dirty="0" smtClean="0">
                <a:latin typeface="ＭＳ 明朝" panose="02020609040205080304" pitchFamily="17" charset="-128"/>
                <a:ea typeface="ＭＳ 明朝" panose="02020609040205080304" pitchFamily="17" charset="-128"/>
              </a:rPr>
              <a:t>（なたね油を使っていた）やろうそくなどで明かりをとっていました。</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今は、電気。夜でも煌々と明りが灯っていますね。</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19</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私達が使っている電気は、化石燃料とよばれる燃料を燃やしてエネルギーを作り、そのエネルギーを使って電気をつけたり車を動かしたりしています。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物を燃やすと二酸化炭素とよばれるものが出ますが、その二酸化炭素が増えすぎると地球がどんどん温まってしまうのです。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今の世の中は昔より便利になりましたが、そのせいで地球温暖化が進んでしまいました。</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また、みんな木などの植物にはどんな役割があるか知っていますか</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子供</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　反応　</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植物には二酸化炭素を吸って酸素に変えてくれる役割があります。でも、人間の数が増えて、木がどんどん切られると、二酸化炭素は増えるのに酸素に変えてくれる植物たちが減ってしまい、どんどん二酸化炭素が増えてしまいました。</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20</a:t>
            </a:fld>
            <a:endParaRPr kumimoji="1" lang="ja-JP" altLang="en-US"/>
          </a:p>
        </p:txBody>
      </p:sp>
    </p:spTree>
    <p:extLst>
      <p:ext uri="{BB962C8B-B14F-4D97-AF65-F5344CB8AC3E}">
        <p14:creationId xmlns:p14="http://schemas.microsoft.com/office/powerpoint/2010/main" val="293173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○○小学校のみなさん、こんにちは。私は地球温暖化防止活動推進員の○○といいます。今日はみんなと「地球温暖化」について楽しく勉強したいと思いますので、よろしくお願いします。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さて、みんな「地球温暖化」という言葉を聞いたことがある人いるかな？お父さんお母さんが話していたり、ニュースで流れているのを聞いたことがある人はいますか？</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子供</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　反応　</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みんなありがとう。聞いたことがある人、言葉を知っている人、色々いましたね。それでは今から私と一緒にお勉強してみましょう。</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a:t>
            </a:fld>
            <a:endParaRPr kumimoji="1" lang="ja-JP" altLang="en-US"/>
          </a:p>
        </p:txBody>
      </p:sp>
    </p:spTree>
    <p:extLst>
      <p:ext uri="{BB962C8B-B14F-4D97-AF65-F5344CB8AC3E}">
        <p14:creationId xmlns:p14="http://schemas.microsoft.com/office/powerpoint/2010/main" val="3169737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では、このままだと地球はどうなってしまうのでしょうか？</a:t>
            </a:r>
            <a:r>
              <a:rPr kumimoji="1" lang="en-US" altLang="ja-JP" dirty="0" smtClean="0">
                <a:latin typeface="ＭＳ 明朝" panose="02020609040205080304" pitchFamily="17" charset="-128"/>
                <a:ea typeface="ＭＳ 明朝" panose="02020609040205080304" pitchFamily="17" charset="-128"/>
              </a:rPr>
              <a:t>】</a:t>
            </a:r>
            <a:endParaRPr kumimoji="1" lang="ja-JP" altLang="en-US" dirty="0" smtClean="0">
              <a:latin typeface="ＭＳ 明朝" panose="02020609040205080304" pitchFamily="17" charset="-128"/>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それではここでクイズです。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このまま地球温暖化が進むと、</a:t>
            </a:r>
            <a:r>
              <a:rPr kumimoji="1" lang="en-US" altLang="ja-JP" dirty="0" smtClean="0">
                <a:latin typeface="ＭＳ 明朝" panose="02020609040205080304" pitchFamily="17" charset="-128"/>
                <a:ea typeface="ＭＳ 明朝" panose="02020609040205080304" pitchFamily="17" charset="-128"/>
              </a:rPr>
              <a:t>2100</a:t>
            </a:r>
            <a:r>
              <a:rPr kumimoji="1" lang="ja-JP" altLang="en-US" dirty="0" smtClean="0">
                <a:latin typeface="ＭＳ 明朝" panose="02020609040205080304" pitchFamily="17" charset="-128"/>
                <a:ea typeface="ＭＳ 明朝" panose="02020609040205080304" pitchFamily="17" charset="-128"/>
              </a:rPr>
              <a:t>年までに地球の平均気温は何度上がるといわれているでしょうか？</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１．約２．８度</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２．約３．８度</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３．約４．８度</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手を挙げさせる</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正解は・・・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３ばんの約４．８度でした！！</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22</a:t>
            </a:fld>
            <a:endParaRPr kumimoji="1" lang="ja-JP" altLang="en-US"/>
          </a:p>
        </p:txBody>
      </p:sp>
    </p:spTree>
    <p:extLst>
      <p:ext uri="{BB962C8B-B14F-4D97-AF65-F5344CB8AC3E}">
        <p14:creationId xmlns:p14="http://schemas.microsoft.com/office/powerpoint/2010/main" val="2131617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クリックして１つずつ表示させる</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温暖化がこのまま進むと、</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１つ目は地球の平均気温が４．８度上がるといわれています。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世界中の温暖化について研究している人達の会議によると、このままでは地球の平均気温は</a:t>
            </a:r>
            <a:r>
              <a:rPr kumimoji="1" lang="en-US" altLang="ja-JP" dirty="0" smtClean="0">
                <a:latin typeface="ＭＳ 明朝" panose="02020609040205080304" pitchFamily="17" charset="-128"/>
                <a:ea typeface="ＭＳ 明朝" panose="02020609040205080304" pitchFamily="17" charset="-128"/>
              </a:rPr>
              <a:t>2100</a:t>
            </a:r>
            <a:r>
              <a:rPr kumimoji="1" lang="ja-JP" altLang="en-US" dirty="0" smtClean="0">
                <a:latin typeface="ＭＳ 明朝" panose="02020609040205080304" pitchFamily="17" charset="-128"/>
                <a:ea typeface="ＭＳ 明朝" panose="02020609040205080304" pitchFamily="17" charset="-128"/>
              </a:rPr>
              <a:t>年までに</a:t>
            </a:r>
            <a:r>
              <a:rPr kumimoji="1" lang="en-US" altLang="ja-JP" dirty="0" smtClean="0">
                <a:latin typeface="ＭＳ 明朝" panose="02020609040205080304" pitchFamily="17" charset="-128"/>
                <a:ea typeface="ＭＳ 明朝" panose="02020609040205080304" pitchFamily="17" charset="-128"/>
              </a:rPr>
              <a:t>4.8</a:t>
            </a:r>
            <a:r>
              <a:rPr kumimoji="1" lang="ja-JP" altLang="en-US" dirty="0" smtClean="0">
                <a:latin typeface="ＭＳ 明朝" panose="02020609040205080304" pitchFamily="17" charset="-128"/>
                <a:ea typeface="ＭＳ 明朝" panose="02020609040205080304" pitchFamily="17" charset="-128"/>
              </a:rPr>
              <a:t>度も上がってしまいます。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私たちの体温が大体３６度くらいなので、</a:t>
            </a:r>
            <a:r>
              <a:rPr kumimoji="1" lang="en-US" altLang="ja-JP" dirty="0" smtClean="0">
                <a:latin typeface="ＭＳ 明朝" panose="02020609040205080304" pitchFamily="17" charset="-128"/>
                <a:ea typeface="ＭＳ 明朝" panose="02020609040205080304" pitchFamily="17" charset="-128"/>
              </a:rPr>
              <a:t>4.8</a:t>
            </a:r>
            <a:r>
              <a:rPr kumimoji="1" lang="ja-JP" altLang="en-US" dirty="0" smtClean="0">
                <a:latin typeface="ＭＳ 明朝" panose="02020609040205080304" pitchFamily="17" charset="-128"/>
                <a:ea typeface="ＭＳ 明朝" panose="02020609040205080304" pitchFamily="17" charset="-128"/>
              </a:rPr>
              <a:t>度も上がると、</a:t>
            </a:r>
            <a:r>
              <a:rPr kumimoji="1" lang="en-US" altLang="ja-JP" dirty="0" smtClean="0">
                <a:latin typeface="ＭＳ 明朝" panose="02020609040205080304" pitchFamily="17" charset="-128"/>
                <a:ea typeface="ＭＳ 明朝" panose="02020609040205080304" pitchFamily="17" charset="-128"/>
              </a:rPr>
              <a:t>40.8</a:t>
            </a:r>
            <a:r>
              <a:rPr kumimoji="1" lang="ja-JP" altLang="en-US" dirty="0" smtClean="0">
                <a:latin typeface="ＭＳ 明朝" panose="02020609040205080304" pitchFamily="17" charset="-128"/>
                <a:ea typeface="ＭＳ 明朝" panose="02020609040205080304" pitchFamily="17" charset="-128"/>
              </a:rPr>
              <a:t>度です！インフルエンザでもこんなに熱は出ないかもしれません！</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２つ目は台風やゲリラ豪雨などが増え、災害が増えると予想されています。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３つ目、先ほど海水に浸かった家のスライドを見せましたが、海面が</a:t>
            </a:r>
            <a:r>
              <a:rPr kumimoji="1" lang="en-US" altLang="ja-JP" dirty="0" smtClean="0">
                <a:latin typeface="ＭＳ 明朝" panose="02020609040205080304" pitchFamily="17" charset="-128"/>
                <a:ea typeface="ＭＳ 明朝" panose="02020609040205080304" pitchFamily="17" charset="-128"/>
              </a:rPr>
              <a:t>82</a:t>
            </a:r>
            <a:r>
              <a:rPr kumimoji="1" lang="ja-JP" altLang="en-US" dirty="0" smtClean="0">
                <a:latin typeface="ＭＳ 明朝" panose="02020609040205080304" pitchFamily="17" charset="-128"/>
                <a:ea typeface="ＭＳ 明朝" panose="02020609040205080304" pitchFamily="17" charset="-128"/>
              </a:rPr>
              <a:t>ｃｍも上がり、国全体がしずんでしまうところも出てくると言われています。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他にも</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食べ物がとれなくなったり、</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動物たちがすみかを奪われて死んでしまうと予想されています。</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23</a:t>
            </a:fld>
            <a:endParaRPr kumimoji="1" lang="ja-JP" altLang="en-US"/>
          </a:p>
        </p:txBody>
      </p:sp>
    </p:spTree>
    <p:extLst>
      <p:ext uri="{BB962C8B-B14F-4D97-AF65-F5344CB8AC3E}">
        <p14:creationId xmlns:p14="http://schemas.microsoft.com/office/powerpoint/2010/main" val="2131617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それでは、地球温暖化をこれ以上すすめないために、ぼくたちわたしたちができることは何でしょうか？</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わたしたちにもできること、何かないかな？</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子供</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　反応　</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今みんなが言ってくれたことも、地球温暖化をとめるためにできることですね！</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何ができるか分からなかった子も、大丈夫！今日からみんなでとりくむ「とやま環境チャレンジ</a:t>
            </a:r>
            <a:r>
              <a:rPr kumimoji="1" lang="en-US" altLang="ja-JP" dirty="0" smtClean="0">
                <a:latin typeface="ＭＳ 明朝" panose="02020609040205080304" pitchFamily="17" charset="-128"/>
                <a:ea typeface="ＭＳ 明朝" panose="02020609040205080304" pitchFamily="17" charset="-128"/>
              </a:rPr>
              <a:t>10</a:t>
            </a:r>
            <a:r>
              <a:rPr kumimoji="1" lang="ja-JP" altLang="en-US" dirty="0" smtClean="0">
                <a:latin typeface="ＭＳ 明朝" panose="02020609040205080304" pitchFamily="17" charset="-128"/>
                <a:ea typeface="ＭＳ 明朝" panose="02020609040205080304" pitchFamily="17" charset="-128"/>
              </a:rPr>
              <a:t>」でみんなで地球を守るために一緒にがんばりましょう！</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～チャレンジ</a:t>
            </a:r>
            <a:r>
              <a:rPr kumimoji="1" lang="en-US" altLang="ja-JP" dirty="0" smtClean="0">
                <a:latin typeface="ＭＳ 明朝" panose="02020609040205080304" pitchFamily="17" charset="-128"/>
                <a:ea typeface="ＭＳ 明朝" panose="02020609040205080304" pitchFamily="17" charset="-128"/>
              </a:rPr>
              <a:t>10</a:t>
            </a:r>
            <a:r>
              <a:rPr kumimoji="1" lang="ja-JP" altLang="en-US" dirty="0" smtClean="0">
                <a:latin typeface="ＭＳ 明朝" panose="02020609040205080304" pitchFamily="17" charset="-128"/>
                <a:ea typeface="ＭＳ 明朝" panose="02020609040205080304" pitchFamily="17" charset="-128"/>
              </a:rPr>
              <a:t>の説明～</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25</a:t>
            </a:fld>
            <a:endParaRPr kumimoji="1" lang="ja-JP" altLang="en-US"/>
          </a:p>
        </p:txBody>
      </p:sp>
    </p:spTree>
    <p:extLst>
      <p:ext uri="{BB962C8B-B14F-4D97-AF65-F5344CB8AC3E}">
        <p14:creationId xmlns:p14="http://schemas.microsoft.com/office/powerpoint/2010/main" val="2831408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今日からみんなは、美しい地球</a:t>
            </a:r>
            <a:r>
              <a:rPr kumimoji="1" lang="ja-JP" altLang="en-US" smtClean="0">
                <a:latin typeface="ＭＳ 明朝" panose="02020609040205080304" pitchFamily="17" charset="-128"/>
                <a:ea typeface="ＭＳ 明朝" panose="02020609040205080304" pitchFamily="17" charset="-128"/>
              </a:rPr>
              <a:t>を守るわが家の環境大臣です</a:t>
            </a:r>
            <a:r>
              <a:rPr kumimoji="1" lang="ja-JP" altLang="en-US" dirty="0" smtClean="0">
                <a:latin typeface="ＭＳ 明朝" panose="02020609040205080304" pitchFamily="17" charset="-128"/>
                <a:ea typeface="ＭＳ 明朝" panose="02020609040205080304" pitchFamily="17" charset="-128"/>
              </a:rPr>
              <a:t>！</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家族や友達と一緒に、地球やふるさと富山を守るためにチャレンジ</a:t>
            </a:r>
            <a:r>
              <a:rPr kumimoji="1" lang="en-US" altLang="ja-JP" dirty="0" smtClean="0">
                <a:latin typeface="ＭＳ 明朝" panose="02020609040205080304" pitchFamily="17" charset="-128"/>
                <a:ea typeface="ＭＳ 明朝" panose="02020609040205080304" pitchFamily="17" charset="-128"/>
              </a:rPr>
              <a:t>10</a:t>
            </a:r>
            <a:r>
              <a:rPr kumimoji="1" lang="ja-JP" altLang="en-US" dirty="0" smtClean="0">
                <a:latin typeface="ＭＳ 明朝" panose="02020609040205080304" pitchFamily="17" charset="-128"/>
                <a:ea typeface="ＭＳ 明朝" panose="02020609040205080304" pitchFamily="17" charset="-128"/>
              </a:rPr>
              <a:t>にとりくみましょう！</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みんな、今日勉強したことを１つでもいいからおうちに持ち帰って家族の人と話してみてね！</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それでは後期授業で会えるのを楽しみにしています！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みんな、１ヶ月間の取組みもがんばってくださいね！</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～任命証の授与など～</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27</a:t>
            </a:fld>
            <a:endParaRPr kumimoji="1" lang="ja-JP" altLang="en-US"/>
          </a:p>
        </p:txBody>
      </p:sp>
    </p:spTree>
    <p:extLst>
      <p:ext uri="{BB962C8B-B14F-4D97-AF65-F5344CB8AC3E}">
        <p14:creationId xmlns:p14="http://schemas.microsoft.com/office/powerpoint/2010/main" val="101352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今日勉強することは大きく分けて５つです。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１つ目</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「地球温暖化って何だろう？」</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２つ目</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「今、地球では何が起こっているの？」</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３つ目</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「どうして地球温暖化は起こったの？」</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４つ目</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「このままだと地球はどうなるの？」</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５つ目</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「ぼくたち、わたしたちにできることは何だろう？」</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この５つです。今日勉強することは全部覚えられなくてもいいです。何か１つだけ覚えて、家に帰って家族の人たちと話をしてみてください。</a:t>
            </a:r>
            <a:endParaRPr kumimoji="1" lang="en-US" altLang="ja-JP" dirty="0" smtClean="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a:t>
            </a:fld>
            <a:endParaRPr kumimoji="1" lang="ja-JP" altLang="en-US"/>
          </a:p>
        </p:txBody>
      </p:sp>
    </p:spTree>
    <p:extLst>
      <p:ext uri="{BB962C8B-B14F-4D97-AF65-F5344CB8AC3E}">
        <p14:creationId xmlns:p14="http://schemas.microsoft.com/office/powerpoint/2010/main" val="278811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それでは始めます。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さっき、地球温暖化という言葉を聞いたことがある人が何人かいましたが、では地球温暖化とは一体何なのでしょうか？</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地球温暖化とは、地球があたたかくなっていくことです。地球が熱を出している、そんな風に思ってください。</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6</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itchFamily="34" charset="0"/>
                <a:ea typeface="ＭＳ Ｐ明朝" pitchFamily="18" charset="-128"/>
              </a:rPr>
              <a:t>簡単に地球温暖化の仕組みをお話しします。</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・地球の周りには「温室効果ガス」と呼ばれている地球をあたためるガスがあります。このガスは、水蒸気（水）や二酸化炭素とよばれるものからできています。</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・この地球をあたためるガスは、（太陽から降り注ぐ光が地球の地面を温め、その地面から出てくる熱を吸収して）地球の平均気温を</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クリック</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１４度くらいに保ってくれています。</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・このガスがないと、地球は</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クリック</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マイナス１９℃くらいになると言われています。</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問いかけ</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マイナス１９℃になったらみんなどうなると思う？</a:t>
            </a:r>
            <a:r>
              <a:rPr lang="en-US" altLang="ja-JP" dirty="0" smtClean="0">
                <a:latin typeface="Arial" pitchFamily="34" charset="0"/>
                <a:ea typeface="ＭＳ Ｐ明朝" pitchFamily="18" charset="-128"/>
              </a:rPr>
              <a:t>】</a:t>
            </a: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子供</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死んでしまう！凍ってしまう！</a:t>
            </a:r>
            <a:r>
              <a:rPr lang="en-US" altLang="ja-JP" dirty="0" smtClean="0">
                <a:latin typeface="Arial" pitchFamily="34" charset="0"/>
                <a:ea typeface="ＭＳ Ｐ明朝" pitchFamily="18" charset="-128"/>
              </a:rPr>
              <a:t>】</a:t>
            </a:r>
          </a:p>
          <a:p>
            <a:pPr eaLnBrk="1" hangingPunct="1"/>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そうですね、この地球をあたためるガスは私達が生きていくためには大切なものなのです。</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このガスは布団と同じだと考えてください。お布団のお陰で、熱が逃げずにちょうどよい温度を保っています。</a:t>
            </a:r>
            <a:endParaRPr lang="en-US" altLang="ja-JP" dirty="0" smtClean="0">
              <a:latin typeface="Arial" pitchFamily="34" charset="0"/>
              <a:ea typeface="ＭＳ Ｐ明朝" pitchFamily="18"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7</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itchFamily="34" charset="0"/>
                <a:ea typeface="ＭＳ Ｐ明朝" pitchFamily="18" charset="-128"/>
              </a:rPr>
              <a:t>でも、最近はこの地球をあたためるガスが増えすぎてきたため、</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クリック</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太陽の熱がなかなか宇宙へ出られなくなりました。</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布団が冬用の分厚い布団になっている状態で、</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クリック</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地球が暖かくなってきています。</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夏に冬用の布団をかぶって寝るなんて、暑くてできませんよね？でも、地球は今そういう状態なのです。これが「地球温暖化」です。</a:t>
            </a:r>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　</a:t>
            </a:r>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8</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そんな暖かくなった今の地球では、一体何が起こっているのでしょうか？</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世界の国から見ていきましょう。例えばヒマラヤ山脈の氷や雪です。左は</a:t>
            </a:r>
            <a:r>
              <a:rPr kumimoji="1" lang="en-US" altLang="ja-JP" dirty="0" smtClean="0">
                <a:latin typeface="ＭＳ 明朝" panose="02020609040205080304" pitchFamily="17" charset="-128"/>
                <a:ea typeface="ＭＳ 明朝" panose="02020609040205080304" pitchFamily="17" charset="-128"/>
              </a:rPr>
              <a:t>1978</a:t>
            </a:r>
            <a:r>
              <a:rPr kumimoji="1" lang="ja-JP" altLang="en-US" dirty="0" smtClean="0">
                <a:latin typeface="ＭＳ 明朝" panose="02020609040205080304" pitchFamily="17" charset="-128"/>
                <a:ea typeface="ＭＳ 明朝" panose="02020609040205080304" pitchFamily="17" charset="-128"/>
              </a:rPr>
              <a:t>年、みんなのお父さんやお母さんが生まれた年くらいです。それが</a:t>
            </a:r>
            <a:r>
              <a:rPr kumimoji="1" lang="en-US" altLang="ja-JP" dirty="0" smtClean="0">
                <a:latin typeface="ＭＳ 明朝" panose="02020609040205080304" pitchFamily="17" charset="-128"/>
                <a:ea typeface="ＭＳ 明朝" panose="02020609040205080304" pitchFamily="17" charset="-128"/>
              </a:rPr>
              <a:t>2008</a:t>
            </a:r>
            <a:r>
              <a:rPr kumimoji="1" lang="ja-JP" altLang="en-US" dirty="0" smtClean="0">
                <a:latin typeface="ＭＳ 明朝" panose="02020609040205080304" pitchFamily="17" charset="-128"/>
                <a:ea typeface="ＭＳ 明朝" panose="02020609040205080304" pitchFamily="17" charset="-128"/>
              </a:rPr>
              <a:t>年（みんなが生まれる少し前くらいだね）にはこんな少しになってしまいました。</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10</a:t>
            </a:fld>
            <a:endParaRPr kumimoji="1" lang="ja-JP" altLang="en-US"/>
          </a:p>
        </p:txBody>
      </p:sp>
    </p:spTree>
    <p:extLst>
      <p:ext uri="{BB962C8B-B14F-4D97-AF65-F5344CB8AC3E}">
        <p14:creationId xmlns:p14="http://schemas.microsoft.com/office/powerpoint/2010/main" val="1182945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357166"/>
            <a:ext cx="8715436" cy="1470025"/>
          </a:xfrm>
        </p:spPr>
        <p:txBody>
          <a:bodyPr/>
          <a:lstStyle>
            <a:lvl1pPr>
              <a:defRPr b="1"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1928802"/>
            <a:ext cx="6400800" cy="1428760"/>
          </a:xfrm>
        </p:spPr>
        <p:txBody>
          <a:bodyPr/>
          <a:lstStyle>
            <a:lvl1pPr marL="0" indent="0" algn="ctr">
              <a:buNone/>
              <a:defRPr b="1" cap="none" spc="0">
                <a:ln w="19050">
                  <a:solidFill>
                    <a:srgbClr val="0C3226"/>
                  </a:solidFill>
                </a:ln>
                <a:solidFill>
                  <a:schemeClr val="bg1"/>
                </a:solidFill>
                <a:effectLst/>
                <a:latin typeface="+mn-lt"/>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040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C3226"/>
                </a:solidFill>
              </a:defRPr>
            </a:lvl1pPr>
          </a:lstStyle>
          <a:p>
            <a:fld id="{80A427C9-1110-430F-920C-960FE2367354}" type="datetimeFigureOut">
              <a:rPr kumimoji="1" lang="ja-JP" altLang="en-US" smtClean="0"/>
              <a:t>2019/6/17</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rgbClr val="0C3226"/>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C3226"/>
                </a:solidFill>
              </a:defRPr>
            </a:lvl1pPr>
          </a:lstStyle>
          <a:p>
            <a:fld id="{9FC707CC-A0A1-4C17-9A0A-6F814E221CC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p:titleStyle>
    <p:bodyStyle>
      <a:lvl1pPr marL="342900" indent="-342900" algn="l" defTabSz="914400" rtl="0" eaLnBrk="1" latinLnBrk="0" hangingPunct="1">
        <a:spcBef>
          <a:spcPct val="20000"/>
        </a:spcBef>
        <a:buFontTx/>
        <a:buBlip>
          <a:blip r:embed="rId14"/>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15"/>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14"/>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15"/>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14"/>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15"/>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14"/>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15"/>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14"/>
        </a:buBlip>
        <a:defRPr kumimoji="1" sz="1600" kern="1200">
          <a:solidFill>
            <a:srgbClr val="10403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hyperlink" Target="http://imagenavi.jp/search/detail-w.asp?id=0002108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4282" y="332656"/>
            <a:ext cx="8715436" cy="2852936"/>
          </a:xfrm>
        </p:spPr>
        <p:txBody>
          <a:bodyPr>
            <a:noAutofit/>
          </a:bodyPr>
          <a:lstStyle/>
          <a:p>
            <a:pPr>
              <a:lnSpc>
                <a:spcPts val="7100"/>
              </a:lnSpc>
            </a:pPr>
            <a:r>
              <a:rPr lang="ja-JP" altLang="en-US" sz="4800" spc="300" dirty="0" smtClean="0">
                <a:latin typeface="HGP創英角ｺﾞｼｯｸUB" panose="020B0900000000000000" pitchFamily="50" charset="-128"/>
                <a:ea typeface="HGP創英角ｺﾞｼｯｸUB" panose="020B0900000000000000" pitchFamily="50" charset="-128"/>
              </a:rPr>
              <a:t>○</a:t>
            </a:r>
            <a:r>
              <a:rPr lang="ja-JP" altLang="en-US" sz="4800" spc="300" dirty="0">
                <a:latin typeface="HGP創英角ｺﾞｼｯｸUB" panose="020B0900000000000000" pitchFamily="50" charset="-128"/>
                <a:ea typeface="HGP創英角ｺﾞｼｯｸUB" panose="020B0900000000000000" pitchFamily="50" charset="-128"/>
              </a:rPr>
              <a:t>○</a:t>
            </a:r>
            <a:r>
              <a:rPr kumimoji="1" lang="ja-JP" altLang="en-US" sz="4800" spc="300" dirty="0" smtClean="0">
                <a:latin typeface="HGP創英角ｺﾞｼｯｸUB" panose="020B0900000000000000" pitchFamily="50" charset="-128"/>
                <a:ea typeface="HGP創英角ｺﾞｼｯｸUB" panose="020B0900000000000000" pitchFamily="50" charset="-128"/>
              </a:rPr>
              <a:t>小学校</a:t>
            </a:r>
            <a:r>
              <a:rPr kumimoji="1" lang="en-US" altLang="ja-JP" sz="4800" spc="300" dirty="0" smtClean="0">
                <a:latin typeface="HGP創英角ｺﾞｼｯｸUB" panose="020B0900000000000000" pitchFamily="50" charset="-128"/>
                <a:ea typeface="HGP創英角ｺﾞｼｯｸUB" panose="020B0900000000000000" pitchFamily="50" charset="-128"/>
              </a:rPr>
              <a:t/>
            </a:r>
            <a:br>
              <a:rPr kumimoji="1" lang="en-US" altLang="ja-JP" sz="4800" spc="300" dirty="0" smtClean="0">
                <a:latin typeface="HGP創英角ｺﾞｼｯｸUB" panose="020B0900000000000000" pitchFamily="50" charset="-128"/>
                <a:ea typeface="HGP創英角ｺﾞｼｯｸUB" panose="020B0900000000000000" pitchFamily="50" charset="-128"/>
              </a:rPr>
            </a:br>
            <a:r>
              <a:rPr lang="ja-JP" altLang="en-US" sz="4800" spc="300" dirty="0" smtClean="0">
                <a:latin typeface="HGP創英角ｺﾞｼｯｸUB" panose="020B0900000000000000" pitchFamily="50" charset="-128"/>
                <a:ea typeface="HGP創英角ｺﾞｼｯｸUB" panose="020B0900000000000000" pitchFamily="50" charset="-128"/>
              </a:rPr>
              <a:t>とやま環境チャレンジ</a:t>
            </a:r>
            <a:r>
              <a:rPr lang="en-US" altLang="ja-JP" sz="4800" spc="300" dirty="0" smtClean="0">
                <a:latin typeface="HGP創英角ｺﾞｼｯｸUB" panose="020B0900000000000000" pitchFamily="50" charset="-128"/>
                <a:ea typeface="HGP創英角ｺﾞｼｯｸUB" panose="020B0900000000000000" pitchFamily="50" charset="-128"/>
              </a:rPr>
              <a:t>10</a:t>
            </a:r>
            <a:br>
              <a:rPr lang="en-US" altLang="ja-JP" sz="4800" spc="300" dirty="0" smtClean="0">
                <a:latin typeface="HGP創英角ｺﾞｼｯｸUB" panose="020B0900000000000000" pitchFamily="50" charset="-128"/>
                <a:ea typeface="HGP創英角ｺﾞｼｯｸUB" panose="020B0900000000000000" pitchFamily="50" charset="-128"/>
              </a:rPr>
            </a:br>
            <a:r>
              <a:rPr lang="ja-JP" altLang="en-US" sz="4800" spc="300" dirty="0" smtClean="0">
                <a:latin typeface="HGP創英角ｺﾞｼｯｸUB" panose="020B0900000000000000" pitchFamily="50" charset="-128"/>
                <a:ea typeface="HGP創英角ｺﾞｼｯｸUB" panose="020B0900000000000000" pitchFamily="50" charset="-128"/>
              </a:rPr>
              <a:t>前 期</a:t>
            </a:r>
            <a:endParaRPr kumimoji="1" lang="ja-JP" altLang="en-US" sz="4800" spc="300"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a:off x="611560" y="3645024"/>
            <a:ext cx="7920880" cy="2520280"/>
          </a:xfrm>
          <a:solidFill>
            <a:schemeClr val="bg2">
              <a:lumMod val="90000"/>
              <a:alpha val="66000"/>
            </a:schemeClr>
          </a:solidFill>
        </p:spPr>
        <p:txBody>
          <a:bodyPr>
            <a:noAutofit/>
          </a:bodyPr>
          <a:lstStyle/>
          <a:p>
            <a:pPr algn="l">
              <a:lnSpc>
                <a:spcPts val="4000"/>
              </a:lnSpc>
            </a:pPr>
            <a:r>
              <a:rPr kumimoji="1" lang="ja-JP" altLang="en-US" sz="2500" spc="300" dirty="0" smtClean="0">
                <a:solidFill>
                  <a:srgbClr val="FF6600"/>
                </a:solidFill>
                <a:latin typeface="HGP創英角ｺﾞｼｯｸUB" panose="020B0900000000000000" pitchFamily="50" charset="-128"/>
                <a:ea typeface="HGP創英角ｺﾞｼｯｸUB" panose="020B0900000000000000" pitchFamily="50" charset="-128"/>
              </a:rPr>
              <a:t>　　 　　　　　　　</a:t>
            </a:r>
            <a:r>
              <a:rPr kumimoji="1" lang="ja-JP" altLang="en-US" sz="2000" spc="300" dirty="0" err="1" smtClean="0">
                <a:solidFill>
                  <a:srgbClr val="FF6600"/>
                </a:solidFill>
                <a:latin typeface="HGP創英角ｺﾞｼｯｸUB" panose="020B0900000000000000" pitchFamily="50" charset="-128"/>
                <a:ea typeface="HGP創英角ｺﾞｼｯｸUB" panose="020B0900000000000000" pitchFamily="50" charset="-128"/>
              </a:rPr>
              <a:t>だん</a:t>
            </a:r>
            <a:endParaRPr kumimoji="1" lang="en-US" altLang="ja-JP" sz="2000" spc="300" dirty="0" smtClean="0">
              <a:solidFill>
                <a:srgbClr val="FF6600"/>
              </a:solidFill>
              <a:latin typeface="HGP創英角ｺﾞｼｯｸUB" panose="020B0900000000000000" pitchFamily="50" charset="-128"/>
              <a:ea typeface="HGP創英角ｺﾞｼｯｸUB" panose="020B0900000000000000" pitchFamily="50" charset="-128"/>
            </a:endParaRPr>
          </a:p>
          <a:p>
            <a:pPr>
              <a:lnSpc>
                <a:spcPts val="4000"/>
              </a:lnSpc>
            </a:pPr>
            <a:r>
              <a:rPr kumimoji="1" lang="ja-JP" altLang="en-US" sz="5400" spc="300" dirty="0" smtClean="0">
                <a:solidFill>
                  <a:srgbClr val="FF6600"/>
                </a:solidFill>
                <a:latin typeface="HGP創英角ｺﾞｼｯｸUB" panose="020B0900000000000000" pitchFamily="50" charset="-128"/>
                <a:ea typeface="HGP創英角ｺﾞｼｯｸUB" panose="020B0900000000000000" pitchFamily="50" charset="-128"/>
              </a:rPr>
              <a:t>地球温暖</a:t>
            </a:r>
            <a:r>
              <a:rPr lang="ja-JP" altLang="en-US" sz="5400" spc="300" dirty="0" smtClean="0">
                <a:solidFill>
                  <a:srgbClr val="FF6600"/>
                </a:solidFill>
                <a:latin typeface="HGP創英角ｺﾞｼｯｸUB" panose="020B0900000000000000" pitchFamily="50" charset="-128"/>
                <a:ea typeface="HGP創英角ｺﾞｼｯｸUB" panose="020B0900000000000000" pitchFamily="50" charset="-128"/>
              </a:rPr>
              <a:t>化をとめるため</a:t>
            </a:r>
            <a:endParaRPr lang="en-US" altLang="ja-JP" sz="5400" spc="300" dirty="0" smtClean="0">
              <a:solidFill>
                <a:srgbClr val="FF6600"/>
              </a:solidFill>
              <a:latin typeface="HGP創英角ｺﾞｼｯｸUB" panose="020B0900000000000000" pitchFamily="50" charset="-128"/>
              <a:ea typeface="HGP創英角ｺﾞｼｯｸUB" panose="020B0900000000000000" pitchFamily="50" charset="-128"/>
            </a:endParaRPr>
          </a:p>
          <a:p>
            <a:r>
              <a:rPr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みん</a:t>
            </a:r>
            <a:r>
              <a:rPr lang="ja-JP" altLang="en-US" sz="5400" spc="300" dirty="0" smtClean="0">
                <a:solidFill>
                  <a:srgbClr val="FF6600"/>
                </a:solidFill>
                <a:latin typeface="HGP創英角ｺﾞｼｯｸUB" panose="020B0900000000000000" pitchFamily="50" charset="-128"/>
                <a:ea typeface="HGP創英角ｺﾞｼｯｸUB" panose="020B0900000000000000" pitchFamily="50" charset="-128"/>
              </a:rPr>
              <a:t>なでチャレンジ！</a:t>
            </a:r>
            <a:endParaRPr lang="en-US" altLang="ja-JP" sz="5400" spc="300" dirty="0">
              <a:solidFill>
                <a:srgbClr val="FF66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3057601" y="1187460"/>
            <a:ext cx="1872208" cy="369332"/>
          </a:xfrm>
          <a:prstGeom prst="rect">
            <a:avLst/>
          </a:prstGeom>
          <a:noFill/>
        </p:spPr>
        <p:txBody>
          <a:bodyPr wrap="square" rtlCol="0">
            <a:spAutoFit/>
          </a:bodyPr>
          <a:lstStyle/>
          <a:p>
            <a:r>
              <a:rPr kumimoji="1" lang="ja-JP" altLang="en-US" b="1" dirty="0" smtClean="0"/>
              <a:t>かんきょう</a:t>
            </a:r>
            <a:endParaRPr kumimoji="1" lang="ja-JP" altLang="en-US" b="1" dirty="0"/>
          </a:p>
        </p:txBody>
      </p:sp>
    </p:spTree>
    <p:extLst>
      <p:ext uri="{BB962C8B-B14F-4D97-AF65-F5344CB8AC3E}">
        <p14:creationId xmlns:p14="http://schemas.microsoft.com/office/powerpoint/2010/main" val="1904279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smtClean="0"/>
              <a:t>今、地球では何が起こっているの？</a:t>
            </a:r>
            <a:endParaRPr kumimoji="1" lang="ja-JP" altLang="en-US" sz="3800" dirty="0"/>
          </a:p>
        </p:txBody>
      </p:sp>
      <p:sp>
        <p:nvSpPr>
          <p:cNvPr id="5" name="コンテンツ プレースホルダー 4"/>
          <p:cNvSpPr>
            <a:spLocks noGrp="1"/>
          </p:cNvSpPr>
          <p:nvPr>
            <p:ph idx="1"/>
          </p:nvPr>
        </p:nvSpPr>
        <p:spPr>
          <a:xfrm>
            <a:off x="313184" y="1672208"/>
            <a:ext cx="6671084" cy="784684"/>
          </a:xfrm>
        </p:spPr>
        <p:txBody>
          <a:bodyPr/>
          <a:lstStyle/>
          <a:p>
            <a:r>
              <a:rPr kumimoji="1" lang="ja-JP" altLang="en-US" dirty="0" smtClean="0"/>
              <a:t>ヒマラヤの氷がとけている</a:t>
            </a:r>
            <a:endParaRPr kumimoji="1" lang="ja-JP" altLang="en-US" dirty="0"/>
          </a:p>
        </p:txBody>
      </p:sp>
      <p:pic>
        <p:nvPicPr>
          <p:cNvPr id="1028" name="Picture 4" descr="Y:\■ハードディスク（これまでのFujitsuのF)\チャレンジ10\平成27年度\パワポ用画像\写真\ヒマラヤ19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3" y="2573904"/>
            <a:ext cx="3636405" cy="27273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ハードディスク（これまでのFujitsuのF)\チャレンジ10\平成27年度\パワポ用画像\写真\ヒマラヤ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076" y="2573904"/>
            <a:ext cx="3636064" cy="2727048"/>
          </a:xfrm>
          <a:prstGeom prst="rect">
            <a:avLst/>
          </a:prstGeom>
          <a:noFill/>
          <a:extLst>
            <a:ext uri="{909E8E84-426E-40DD-AFC4-6F175D3DCCD1}">
              <a14:hiddenFill xmlns:a14="http://schemas.microsoft.com/office/drawing/2010/main">
                <a:solidFill>
                  <a:srgbClr val="FFFFFF"/>
                </a:solidFill>
              </a14:hiddenFill>
            </a:ext>
          </a:extLst>
        </p:spPr>
      </p:pic>
      <p:sp>
        <p:nvSpPr>
          <p:cNvPr id="6" name="右矢印 5"/>
          <p:cNvSpPr/>
          <p:nvPr/>
        </p:nvSpPr>
        <p:spPr>
          <a:xfrm>
            <a:off x="4121950" y="3649524"/>
            <a:ext cx="95410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19672" y="2204864"/>
            <a:ext cx="1368152" cy="400110"/>
          </a:xfrm>
          <a:prstGeom prst="rect">
            <a:avLst/>
          </a:prstGeom>
          <a:noFill/>
        </p:spPr>
        <p:txBody>
          <a:bodyPr wrap="square" rtlCol="0">
            <a:spAutoFit/>
          </a:bodyPr>
          <a:lstStyle/>
          <a:p>
            <a:r>
              <a:rPr kumimoji="1" lang="en-US" altLang="ja-JP" sz="2000" dirty="0" smtClean="0"/>
              <a:t>1978</a:t>
            </a:r>
            <a:r>
              <a:rPr kumimoji="1" lang="ja-JP" altLang="en-US" sz="2000" dirty="0" smtClean="0"/>
              <a:t>年</a:t>
            </a:r>
            <a:endParaRPr kumimoji="1" lang="ja-JP" altLang="en-US" sz="2000" dirty="0"/>
          </a:p>
        </p:txBody>
      </p:sp>
      <p:sp>
        <p:nvSpPr>
          <p:cNvPr id="12" name="テキスト ボックス 11"/>
          <p:cNvSpPr txBox="1"/>
          <p:nvPr/>
        </p:nvSpPr>
        <p:spPr>
          <a:xfrm>
            <a:off x="6588224" y="2204864"/>
            <a:ext cx="1368152" cy="400110"/>
          </a:xfrm>
          <a:prstGeom prst="rect">
            <a:avLst/>
          </a:prstGeom>
          <a:noFill/>
        </p:spPr>
        <p:txBody>
          <a:bodyPr wrap="square" rtlCol="0">
            <a:spAutoFit/>
          </a:bodyPr>
          <a:lstStyle/>
          <a:p>
            <a:r>
              <a:rPr kumimoji="1" lang="en-US" altLang="ja-JP" sz="2000" dirty="0" smtClean="0"/>
              <a:t>2008</a:t>
            </a:r>
            <a:r>
              <a:rPr kumimoji="1" lang="ja-JP" altLang="en-US" sz="2000" dirty="0" smtClean="0"/>
              <a:t>年</a:t>
            </a:r>
            <a:endParaRPr kumimoji="1" lang="ja-JP" altLang="en-US" sz="2000" dirty="0"/>
          </a:p>
        </p:txBody>
      </p:sp>
      <p:sp>
        <p:nvSpPr>
          <p:cNvPr id="13" name="テキスト ボックス 12"/>
          <p:cNvSpPr txBox="1"/>
          <p:nvPr/>
        </p:nvSpPr>
        <p:spPr>
          <a:xfrm>
            <a:off x="5159724" y="5481228"/>
            <a:ext cx="3744416" cy="276999"/>
          </a:xfrm>
          <a:prstGeom prst="rect">
            <a:avLst/>
          </a:prstGeom>
          <a:noFill/>
        </p:spPr>
        <p:txBody>
          <a:bodyPr wrap="square" rtlCol="0">
            <a:spAutoFit/>
          </a:bodyPr>
          <a:lstStyle/>
          <a:p>
            <a:pPr algn="r"/>
            <a:r>
              <a:rPr kumimoji="1" lang="ja-JP" altLang="en-US" sz="1200" dirty="0" smtClean="0"/>
              <a:t>写真：全国地球温暖化防止活動推進センターより</a:t>
            </a:r>
            <a:endParaRPr kumimoji="1" lang="ja-JP" altLang="en-US" sz="1200" dirty="0"/>
          </a:p>
        </p:txBody>
      </p:sp>
      <p:sp>
        <p:nvSpPr>
          <p:cNvPr id="8" name="テキスト ボックス 7"/>
          <p:cNvSpPr txBox="1"/>
          <p:nvPr/>
        </p:nvSpPr>
        <p:spPr>
          <a:xfrm>
            <a:off x="1511660" y="5913276"/>
            <a:ext cx="6084676" cy="523220"/>
          </a:xfrm>
          <a:prstGeom prst="rect">
            <a:avLst/>
          </a:prstGeom>
          <a:noFill/>
        </p:spPr>
        <p:txBody>
          <a:bodyPr wrap="square" rtlCol="0">
            <a:spAutoFit/>
          </a:bodyPr>
          <a:lstStyle/>
          <a:p>
            <a:r>
              <a:rPr kumimoji="1" lang="ja-JP" altLang="en-US" sz="2800" dirty="0" smtClean="0">
                <a:latin typeface="HGP創英角ﾎﾟｯﾌﾟ体" panose="040B0A00000000000000" pitchFamily="50" charset="-128"/>
                <a:ea typeface="HGP創英角ﾎﾟｯﾌﾟ体" panose="040B0A00000000000000" pitchFamily="50" charset="-128"/>
              </a:rPr>
              <a:t>たった</a:t>
            </a:r>
            <a:r>
              <a:rPr kumimoji="1" lang="en-US" altLang="ja-JP" sz="2800" dirty="0" smtClean="0">
                <a:latin typeface="HGP創英角ﾎﾟｯﾌﾟ体" panose="040B0A00000000000000" pitchFamily="50" charset="-128"/>
                <a:ea typeface="HGP創英角ﾎﾟｯﾌﾟ体" panose="040B0A00000000000000" pitchFamily="50" charset="-128"/>
              </a:rPr>
              <a:t>30</a:t>
            </a:r>
            <a:r>
              <a:rPr kumimoji="1" lang="ja-JP" altLang="en-US" sz="2800" dirty="0" smtClean="0">
                <a:latin typeface="HGP創英角ﾎﾟｯﾌﾟ体" panose="040B0A00000000000000" pitchFamily="50" charset="-128"/>
                <a:ea typeface="HGP創英角ﾎﾟｯﾌﾟ体" panose="040B0A00000000000000" pitchFamily="50" charset="-128"/>
              </a:rPr>
              <a:t>年でこんなにへってしまった！</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sp>
        <p:nvSpPr>
          <p:cNvPr id="11" name="フリーフォーム 10"/>
          <p:cNvSpPr/>
          <p:nvPr/>
        </p:nvSpPr>
        <p:spPr>
          <a:xfrm>
            <a:off x="2788920" y="3383280"/>
            <a:ext cx="1143000" cy="1889760"/>
          </a:xfrm>
          <a:custGeom>
            <a:avLst/>
            <a:gdLst>
              <a:gd name="connsiteX0" fmla="*/ 0 w 1143000"/>
              <a:gd name="connsiteY0" fmla="*/ 0 h 1889760"/>
              <a:gd name="connsiteX1" fmla="*/ 350520 w 1143000"/>
              <a:gd name="connsiteY1" fmla="*/ 15240 h 1889760"/>
              <a:gd name="connsiteX2" fmla="*/ 594360 w 1143000"/>
              <a:gd name="connsiteY2" fmla="*/ 45720 h 1889760"/>
              <a:gd name="connsiteX3" fmla="*/ 731520 w 1143000"/>
              <a:gd name="connsiteY3" fmla="*/ 60960 h 1889760"/>
              <a:gd name="connsiteX4" fmla="*/ 914400 w 1143000"/>
              <a:gd name="connsiteY4" fmla="*/ 152400 h 1889760"/>
              <a:gd name="connsiteX5" fmla="*/ 960120 w 1143000"/>
              <a:gd name="connsiteY5" fmla="*/ 182880 h 1889760"/>
              <a:gd name="connsiteX6" fmla="*/ 1021080 w 1143000"/>
              <a:gd name="connsiteY6" fmla="*/ 274320 h 1889760"/>
              <a:gd name="connsiteX7" fmla="*/ 1051560 w 1143000"/>
              <a:gd name="connsiteY7" fmla="*/ 365760 h 1889760"/>
              <a:gd name="connsiteX8" fmla="*/ 1112520 w 1143000"/>
              <a:gd name="connsiteY8" fmla="*/ 502920 h 1889760"/>
              <a:gd name="connsiteX9" fmla="*/ 1143000 w 1143000"/>
              <a:gd name="connsiteY9" fmla="*/ 685800 h 1889760"/>
              <a:gd name="connsiteX10" fmla="*/ 1112520 w 1143000"/>
              <a:gd name="connsiteY10" fmla="*/ 1143000 h 1889760"/>
              <a:gd name="connsiteX11" fmla="*/ 1082040 w 1143000"/>
              <a:gd name="connsiteY11" fmla="*/ 1234440 h 1889760"/>
              <a:gd name="connsiteX12" fmla="*/ 1066800 w 1143000"/>
              <a:gd name="connsiteY12" fmla="*/ 1280160 h 1889760"/>
              <a:gd name="connsiteX13" fmla="*/ 1051560 w 1143000"/>
              <a:gd name="connsiteY13" fmla="*/ 1325880 h 1889760"/>
              <a:gd name="connsiteX14" fmla="*/ 1005840 w 1143000"/>
              <a:gd name="connsiteY14" fmla="*/ 1356360 h 1889760"/>
              <a:gd name="connsiteX15" fmla="*/ 975360 w 1143000"/>
              <a:gd name="connsiteY15" fmla="*/ 1402080 h 1889760"/>
              <a:gd name="connsiteX16" fmla="*/ 960120 w 1143000"/>
              <a:gd name="connsiteY16" fmla="*/ 1447800 h 1889760"/>
              <a:gd name="connsiteX17" fmla="*/ 914400 w 1143000"/>
              <a:gd name="connsiteY17" fmla="*/ 1478280 h 1889760"/>
              <a:gd name="connsiteX18" fmla="*/ 853440 w 1143000"/>
              <a:gd name="connsiteY18" fmla="*/ 1554480 h 1889760"/>
              <a:gd name="connsiteX19" fmla="*/ 822960 w 1143000"/>
              <a:gd name="connsiteY19" fmla="*/ 1600200 h 1889760"/>
              <a:gd name="connsiteX20" fmla="*/ 731520 w 1143000"/>
              <a:gd name="connsiteY20" fmla="*/ 1676400 h 1889760"/>
              <a:gd name="connsiteX21" fmla="*/ 701040 w 1143000"/>
              <a:gd name="connsiteY21" fmla="*/ 1722120 h 1889760"/>
              <a:gd name="connsiteX22" fmla="*/ 655320 w 1143000"/>
              <a:gd name="connsiteY22" fmla="*/ 1752600 h 1889760"/>
              <a:gd name="connsiteX23" fmla="*/ 609600 w 1143000"/>
              <a:gd name="connsiteY23" fmla="*/ 1798320 h 1889760"/>
              <a:gd name="connsiteX24" fmla="*/ 487680 w 1143000"/>
              <a:gd name="connsiteY24" fmla="*/ 1889760 h 18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000" h="1889760">
                <a:moveTo>
                  <a:pt x="0" y="0"/>
                </a:moveTo>
                <a:lnTo>
                  <a:pt x="350520" y="15240"/>
                </a:lnTo>
                <a:cubicBezTo>
                  <a:pt x="444629" y="21122"/>
                  <a:pt x="503636" y="34379"/>
                  <a:pt x="594360" y="45720"/>
                </a:cubicBezTo>
                <a:cubicBezTo>
                  <a:pt x="640006" y="51426"/>
                  <a:pt x="685800" y="55880"/>
                  <a:pt x="731520" y="60960"/>
                </a:cubicBezTo>
                <a:cubicBezTo>
                  <a:pt x="857713" y="103024"/>
                  <a:pt x="796227" y="73618"/>
                  <a:pt x="914400" y="152400"/>
                </a:cubicBezTo>
                <a:lnTo>
                  <a:pt x="960120" y="182880"/>
                </a:lnTo>
                <a:cubicBezTo>
                  <a:pt x="980440" y="213360"/>
                  <a:pt x="1009496" y="239567"/>
                  <a:pt x="1021080" y="274320"/>
                </a:cubicBezTo>
                <a:cubicBezTo>
                  <a:pt x="1031240" y="304800"/>
                  <a:pt x="1033738" y="339027"/>
                  <a:pt x="1051560" y="365760"/>
                </a:cubicBezTo>
                <a:cubicBezTo>
                  <a:pt x="1088046" y="420488"/>
                  <a:pt x="1096975" y="425194"/>
                  <a:pt x="1112520" y="502920"/>
                </a:cubicBezTo>
                <a:cubicBezTo>
                  <a:pt x="1134805" y="614343"/>
                  <a:pt x="1124097" y="553477"/>
                  <a:pt x="1143000" y="685800"/>
                </a:cubicBezTo>
                <a:cubicBezTo>
                  <a:pt x="1140414" y="747866"/>
                  <a:pt x="1144291" y="1015917"/>
                  <a:pt x="1112520" y="1143000"/>
                </a:cubicBezTo>
                <a:cubicBezTo>
                  <a:pt x="1104728" y="1174169"/>
                  <a:pt x="1092200" y="1203960"/>
                  <a:pt x="1082040" y="1234440"/>
                </a:cubicBezTo>
                <a:lnTo>
                  <a:pt x="1066800" y="1280160"/>
                </a:lnTo>
                <a:cubicBezTo>
                  <a:pt x="1061720" y="1295400"/>
                  <a:pt x="1064926" y="1316969"/>
                  <a:pt x="1051560" y="1325880"/>
                </a:cubicBezTo>
                <a:lnTo>
                  <a:pt x="1005840" y="1356360"/>
                </a:lnTo>
                <a:cubicBezTo>
                  <a:pt x="995680" y="1371600"/>
                  <a:pt x="983551" y="1385697"/>
                  <a:pt x="975360" y="1402080"/>
                </a:cubicBezTo>
                <a:cubicBezTo>
                  <a:pt x="968176" y="1416448"/>
                  <a:pt x="970155" y="1435256"/>
                  <a:pt x="960120" y="1447800"/>
                </a:cubicBezTo>
                <a:cubicBezTo>
                  <a:pt x="948678" y="1462103"/>
                  <a:pt x="929640" y="1468120"/>
                  <a:pt x="914400" y="1478280"/>
                </a:cubicBezTo>
                <a:cubicBezTo>
                  <a:pt x="884731" y="1567287"/>
                  <a:pt x="922374" y="1485546"/>
                  <a:pt x="853440" y="1554480"/>
                </a:cubicBezTo>
                <a:cubicBezTo>
                  <a:pt x="840488" y="1567432"/>
                  <a:pt x="834686" y="1586129"/>
                  <a:pt x="822960" y="1600200"/>
                </a:cubicBezTo>
                <a:cubicBezTo>
                  <a:pt x="786290" y="1644204"/>
                  <a:pt x="776475" y="1646430"/>
                  <a:pt x="731520" y="1676400"/>
                </a:cubicBezTo>
                <a:cubicBezTo>
                  <a:pt x="721360" y="1691640"/>
                  <a:pt x="713992" y="1709168"/>
                  <a:pt x="701040" y="1722120"/>
                </a:cubicBezTo>
                <a:cubicBezTo>
                  <a:pt x="688088" y="1735072"/>
                  <a:pt x="669391" y="1740874"/>
                  <a:pt x="655320" y="1752600"/>
                </a:cubicBezTo>
                <a:cubicBezTo>
                  <a:pt x="638763" y="1766398"/>
                  <a:pt x="626613" y="1785088"/>
                  <a:pt x="609600" y="1798320"/>
                </a:cubicBezTo>
                <a:cubicBezTo>
                  <a:pt x="454507" y="1918948"/>
                  <a:pt x="564340" y="1813100"/>
                  <a:pt x="487680" y="18897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746760" y="3444240"/>
            <a:ext cx="1158240" cy="1859280"/>
          </a:xfrm>
          <a:custGeom>
            <a:avLst/>
            <a:gdLst>
              <a:gd name="connsiteX0" fmla="*/ 381000 w 1158240"/>
              <a:gd name="connsiteY0" fmla="*/ 0 h 1859280"/>
              <a:gd name="connsiteX1" fmla="*/ 624840 w 1158240"/>
              <a:gd name="connsiteY1" fmla="*/ 30480 h 1859280"/>
              <a:gd name="connsiteX2" fmla="*/ 716280 w 1158240"/>
              <a:gd name="connsiteY2" fmla="*/ 60960 h 1859280"/>
              <a:gd name="connsiteX3" fmla="*/ 762000 w 1158240"/>
              <a:gd name="connsiteY3" fmla="*/ 91440 h 1859280"/>
              <a:gd name="connsiteX4" fmla="*/ 853440 w 1158240"/>
              <a:gd name="connsiteY4" fmla="*/ 121920 h 1859280"/>
              <a:gd name="connsiteX5" fmla="*/ 899160 w 1158240"/>
              <a:gd name="connsiteY5" fmla="*/ 137160 h 1859280"/>
              <a:gd name="connsiteX6" fmla="*/ 944880 w 1158240"/>
              <a:gd name="connsiteY6" fmla="*/ 167640 h 1859280"/>
              <a:gd name="connsiteX7" fmla="*/ 990600 w 1158240"/>
              <a:gd name="connsiteY7" fmla="*/ 213360 h 1859280"/>
              <a:gd name="connsiteX8" fmla="*/ 1082040 w 1158240"/>
              <a:gd name="connsiteY8" fmla="*/ 350520 h 1859280"/>
              <a:gd name="connsiteX9" fmla="*/ 1112520 w 1158240"/>
              <a:gd name="connsiteY9" fmla="*/ 396240 h 1859280"/>
              <a:gd name="connsiteX10" fmla="*/ 1143000 w 1158240"/>
              <a:gd name="connsiteY10" fmla="*/ 487680 h 1859280"/>
              <a:gd name="connsiteX11" fmla="*/ 1158240 w 1158240"/>
              <a:gd name="connsiteY11" fmla="*/ 533400 h 1859280"/>
              <a:gd name="connsiteX12" fmla="*/ 1143000 w 1158240"/>
              <a:gd name="connsiteY12" fmla="*/ 746760 h 1859280"/>
              <a:gd name="connsiteX13" fmla="*/ 1066800 w 1158240"/>
              <a:gd name="connsiteY13" fmla="*/ 883920 h 1859280"/>
              <a:gd name="connsiteX14" fmla="*/ 1036320 w 1158240"/>
              <a:gd name="connsiteY14" fmla="*/ 929640 h 1859280"/>
              <a:gd name="connsiteX15" fmla="*/ 883920 w 1158240"/>
              <a:gd name="connsiteY15" fmla="*/ 1158240 h 1859280"/>
              <a:gd name="connsiteX16" fmla="*/ 822960 w 1158240"/>
              <a:gd name="connsiteY16" fmla="*/ 1249680 h 1859280"/>
              <a:gd name="connsiteX17" fmla="*/ 792480 w 1158240"/>
              <a:gd name="connsiteY17" fmla="*/ 1295400 h 1859280"/>
              <a:gd name="connsiteX18" fmla="*/ 746760 w 1158240"/>
              <a:gd name="connsiteY18" fmla="*/ 1325880 h 1859280"/>
              <a:gd name="connsiteX19" fmla="*/ 670560 w 1158240"/>
              <a:gd name="connsiteY19" fmla="*/ 1402080 h 1859280"/>
              <a:gd name="connsiteX20" fmla="*/ 579120 w 1158240"/>
              <a:gd name="connsiteY20" fmla="*/ 1478280 h 1859280"/>
              <a:gd name="connsiteX21" fmla="*/ 533400 w 1158240"/>
              <a:gd name="connsiteY21" fmla="*/ 1493520 h 1859280"/>
              <a:gd name="connsiteX22" fmla="*/ 441960 w 1158240"/>
              <a:gd name="connsiteY22" fmla="*/ 1554480 h 1859280"/>
              <a:gd name="connsiteX23" fmla="*/ 396240 w 1158240"/>
              <a:gd name="connsiteY23" fmla="*/ 1584960 h 1859280"/>
              <a:gd name="connsiteX24" fmla="*/ 259080 w 1158240"/>
              <a:gd name="connsiteY24" fmla="*/ 1661160 h 1859280"/>
              <a:gd name="connsiteX25" fmla="*/ 213360 w 1158240"/>
              <a:gd name="connsiteY25" fmla="*/ 1706880 h 1859280"/>
              <a:gd name="connsiteX26" fmla="*/ 121920 w 1158240"/>
              <a:gd name="connsiteY26" fmla="*/ 1767840 h 1859280"/>
              <a:gd name="connsiteX27" fmla="*/ 76200 w 1158240"/>
              <a:gd name="connsiteY27" fmla="*/ 1798320 h 1859280"/>
              <a:gd name="connsiteX28" fmla="*/ 30480 w 1158240"/>
              <a:gd name="connsiteY28" fmla="*/ 1828800 h 1859280"/>
              <a:gd name="connsiteX29" fmla="*/ 0 w 1158240"/>
              <a:gd name="connsiteY29" fmla="*/ 1859280 h 18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240" h="1859280">
                <a:moveTo>
                  <a:pt x="381000" y="0"/>
                </a:moveTo>
                <a:cubicBezTo>
                  <a:pt x="460738" y="7249"/>
                  <a:pt x="546108" y="9008"/>
                  <a:pt x="624840" y="30480"/>
                </a:cubicBezTo>
                <a:cubicBezTo>
                  <a:pt x="655837" y="38934"/>
                  <a:pt x="689547" y="43138"/>
                  <a:pt x="716280" y="60960"/>
                </a:cubicBezTo>
                <a:cubicBezTo>
                  <a:pt x="731520" y="71120"/>
                  <a:pt x="745262" y="84001"/>
                  <a:pt x="762000" y="91440"/>
                </a:cubicBezTo>
                <a:cubicBezTo>
                  <a:pt x="791360" y="104489"/>
                  <a:pt x="822960" y="111760"/>
                  <a:pt x="853440" y="121920"/>
                </a:cubicBezTo>
                <a:cubicBezTo>
                  <a:pt x="868680" y="127000"/>
                  <a:pt x="885794" y="128249"/>
                  <a:pt x="899160" y="137160"/>
                </a:cubicBezTo>
                <a:cubicBezTo>
                  <a:pt x="914400" y="147320"/>
                  <a:pt x="930809" y="155914"/>
                  <a:pt x="944880" y="167640"/>
                </a:cubicBezTo>
                <a:cubicBezTo>
                  <a:pt x="961437" y="181438"/>
                  <a:pt x="977368" y="196347"/>
                  <a:pt x="990600" y="213360"/>
                </a:cubicBezTo>
                <a:lnTo>
                  <a:pt x="1082040" y="350520"/>
                </a:lnTo>
                <a:cubicBezTo>
                  <a:pt x="1092200" y="365760"/>
                  <a:pt x="1106728" y="378864"/>
                  <a:pt x="1112520" y="396240"/>
                </a:cubicBezTo>
                <a:lnTo>
                  <a:pt x="1143000" y="487680"/>
                </a:lnTo>
                <a:lnTo>
                  <a:pt x="1158240" y="533400"/>
                </a:lnTo>
                <a:cubicBezTo>
                  <a:pt x="1153160" y="604520"/>
                  <a:pt x="1151331" y="675947"/>
                  <a:pt x="1143000" y="746760"/>
                </a:cubicBezTo>
                <a:cubicBezTo>
                  <a:pt x="1137252" y="795618"/>
                  <a:pt x="1088610" y="851205"/>
                  <a:pt x="1066800" y="883920"/>
                </a:cubicBezTo>
                <a:lnTo>
                  <a:pt x="1036320" y="929640"/>
                </a:lnTo>
                <a:lnTo>
                  <a:pt x="883920" y="1158240"/>
                </a:lnTo>
                <a:lnTo>
                  <a:pt x="822960" y="1249680"/>
                </a:lnTo>
                <a:cubicBezTo>
                  <a:pt x="812800" y="1264920"/>
                  <a:pt x="807720" y="1285240"/>
                  <a:pt x="792480" y="1295400"/>
                </a:cubicBezTo>
                <a:lnTo>
                  <a:pt x="746760" y="1325880"/>
                </a:lnTo>
                <a:cubicBezTo>
                  <a:pt x="690880" y="1409700"/>
                  <a:pt x="746760" y="1338580"/>
                  <a:pt x="670560" y="1402080"/>
                </a:cubicBezTo>
                <a:cubicBezTo>
                  <a:pt x="620003" y="1444211"/>
                  <a:pt x="635877" y="1449901"/>
                  <a:pt x="579120" y="1478280"/>
                </a:cubicBezTo>
                <a:cubicBezTo>
                  <a:pt x="564752" y="1485464"/>
                  <a:pt x="547443" y="1485718"/>
                  <a:pt x="533400" y="1493520"/>
                </a:cubicBezTo>
                <a:cubicBezTo>
                  <a:pt x="501378" y="1511310"/>
                  <a:pt x="472440" y="1534160"/>
                  <a:pt x="441960" y="1554480"/>
                </a:cubicBezTo>
                <a:cubicBezTo>
                  <a:pt x="426720" y="1564640"/>
                  <a:pt x="413616" y="1579168"/>
                  <a:pt x="396240" y="1584960"/>
                </a:cubicBezTo>
                <a:cubicBezTo>
                  <a:pt x="338748" y="1604124"/>
                  <a:pt x="311483" y="1608757"/>
                  <a:pt x="259080" y="1661160"/>
                </a:cubicBezTo>
                <a:cubicBezTo>
                  <a:pt x="243840" y="1676400"/>
                  <a:pt x="230373" y="1693648"/>
                  <a:pt x="213360" y="1706880"/>
                </a:cubicBezTo>
                <a:cubicBezTo>
                  <a:pt x="184444" y="1729370"/>
                  <a:pt x="152400" y="1747520"/>
                  <a:pt x="121920" y="1767840"/>
                </a:cubicBezTo>
                <a:lnTo>
                  <a:pt x="76200" y="1798320"/>
                </a:lnTo>
                <a:cubicBezTo>
                  <a:pt x="60960" y="1808480"/>
                  <a:pt x="43432" y="1815848"/>
                  <a:pt x="30480" y="1828800"/>
                </a:cubicBezTo>
                <a:lnTo>
                  <a:pt x="0" y="185928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6583680" y="3489960"/>
            <a:ext cx="1082040" cy="929728"/>
          </a:xfrm>
          <a:custGeom>
            <a:avLst/>
            <a:gdLst>
              <a:gd name="connsiteX0" fmla="*/ 0 w 1082040"/>
              <a:gd name="connsiteY0" fmla="*/ 0 h 929728"/>
              <a:gd name="connsiteX1" fmla="*/ 76200 w 1082040"/>
              <a:gd name="connsiteY1" fmla="*/ 30480 h 929728"/>
              <a:gd name="connsiteX2" fmla="*/ 121920 w 1082040"/>
              <a:gd name="connsiteY2" fmla="*/ 45720 h 929728"/>
              <a:gd name="connsiteX3" fmla="*/ 167640 w 1082040"/>
              <a:gd name="connsiteY3" fmla="*/ 76200 h 929728"/>
              <a:gd name="connsiteX4" fmla="*/ 213360 w 1082040"/>
              <a:gd name="connsiteY4" fmla="*/ 91440 h 929728"/>
              <a:gd name="connsiteX5" fmla="*/ 304800 w 1082040"/>
              <a:gd name="connsiteY5" fmla="*/ 152400 h 929728"/>
              <a:gd name="connsiteX6" fmla="*/ 350520 w 1082040"/>
              <a:gd name="connsiteY6" fmla="*/ 182880 h 929728"/>
              <a:gd name="connsiteX7" fmla="*/ 396240 w 1082040"/>
              <a:gd name="connsiteY7" fmla="*/ 228600 h 929728"/>
              <a:gd name="connsiteX8" fmla="*/ 487680 w 1082040"/>
              <a:gd name="connsiteY8" fmla="*/ 289560 h 929728"/>
              <a:gd name="connsiteX9" fmla="*/ 518160 w 1082040"/>
              <a:gd name="connsiteY9" fmla="*/ 335280 h 929728"/>
              <a:gd name="connsiteX10" fmla="*/ 563880 w 1082040"/>
              <a:gd name="connsiteY10" fmla="*/ 350520 h 929728"/>
              <a:gd name="connsiteX11" fmla="*/ 624840 w 1082040"/>
              <a:gd name="connsiteY11" fmla="*/ 441960 h 929728"/>
              <a:gd name="connsiteX12" fmla="*/ 655320 w 1082040"/>
              <a:gd name="connsiteY12" fmla="*/ 487680 h 929728"/>
              <a:gd name="connsiteX13" fmla="*/ 701040 w 1082040"/>
              <a:gd name="connsiteY13" fmla="*/ 502920 h 929728"/>
              <a:gd name="connsiteX14" fmla="*/ 731520 w 1082040"/>
              <a:gd name="connsiteY14" fmla="*/ 548640 h 929728"/>
              <a:gd name="connsiteX15" fmla="*/ 777240 w 1082040"/>
              <a:gd name="connsiteY15" fmla="*/ 594360 h 929728"/>
              <a:gd name="connsiteX16" fmla="*/ 792480 w 1082040"/>
              <a:gd name="connsiteY16" fmla="*/ 640080 h 929728"/>
              <a:gd name="connsiteX17" fmla="*/ 883920 w 1082040"/>
              <a:gd name="connsiteY17" fmla="*/ 731520 h 929728"/>
              <a:gd name="connsiteX18" fmla="*/ 914400 w 1082040"/>
              <a:gd name="connsiteY18" fmla="*/ 777240 h 929728"/>
              <a:gd name="connsiteX19" fmla="*/ 960120 w 1082040"/>
              <a:gd name="connsiteY19" fmla="*/ 807720 h 929728"/>
              <a:gd name="connsiteX20" fmla="*/ 1036320 w 1082040"/>
              <a:gd name="connsiteY20" fmla="*/ 883920 h 929728"/>
              <a:gd name="connsiteX21" fmla="*/ 1082040 w 1082040"/>
              <a:gd name="connsiteY21" fmla="*/ 929640 h 92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2040" h="929728">
                <a:moveTo>
                  <a:pt x="0" y="0"/>
                </a:moveTo>
                <a:cubicBezTo>
                  <a:pt x="25400" y="10160"/>
                  <a:pt x="50585" y="20874"/>
                  <a:pt x="76200" y="30480"/>
                </a:cubicBezTo>
                <a:cubicBezTo>
                  <a:pt x="91242" y="36121"/>
                  <a:pt x="107552" y="38536"/>
                  <a:pt x="121920" y="45720"/>
                </a:cubicBezTo>
                <a:cubicBezTo>
                  <a:pt x="138303" y="53911"/>
                  <a:pt x="151257" y="68009"/>
                  <a:pt x="167640" y="76200"/>
                </a:cubicBezTo>
                <a:cubicBezTo>
                  <a:pt x="182008" y="83384"/>
                  <a:pt x="199317" y="83638"/>
                  <a:pt x="213360" y="91440"/>
                </a:cubicBezTo>
                <a:cubicBezTo>
                  <a:pt x="245382" y="109230"/>
                  <a:pt x="274320" y="132080"/>
                  <a:pt x="304800" y="152400"/>
                </a:cubicBezTo>
                <a:cubicBezTo>
                  <a:pt x="320040" y="162560"/>
                  <a:pt x="337568" y="169928"/>
                  <a:pt x="350520" y="182880"/>
                </a:cubicBezTo>
                <a:cubicBezTo>
                  <a:pt x="365760" y="198120"/>
                  <a:pt x="379227" y="215368"/>
                  <a:pt x="396240" y="228600"/>
                </a:cubicBezTo>
                <a:cubicBezTo>
                  <a:pt x="425156" y="251090"/>
                  <a:pt x="487680" y="289560"/>
                  <a:pt x="487680" y="289560"/>
                </a:cubicBezTo>
                <a:cubicBezTo>
                  <a:pt x="497840" y="304800"/>
                  <a:pt x="503857" y="323838"/>
                  <a:pt x="518160" y="335280"/>
                </a:cubicBezTo>
                <a:cubicBezTo>
                  <a:pt x="530704" y="345315"/>
                  <a:pt x="552521" y="339161"/>
                  <a:pt x="563880" y="350520"/>
                </a:cubicBezTo>
                <a:cubicBezTo>
                  <a:pt x="589783" y="376423"/>
                  <a:pt x="604520" y="411480"/>
                  <a:pt x="624840" y="441960"/>
                </a:cubicBezTo>
                <a:cubicBezTo>
                  <a:pt x="635000" y="457200"/>
                  <a:pt x="637944" y="481888"/>
                  <a:pt x="655320" y="487680"/>
                </a:cubicBezTo>
                <a:lnTo>
                  <a:pt x="701040" y="502920"/>
                </a:lnTo>
                <a:cubicBezTo>
                  <a:pt x="711200" y="518160"/>
                  <a:pt x="719794" y="534569"/>
                  <a:pt x="731520" y="548640"/>
                </a:cubicBezTo>
                <a:cubicBezTo>
                  <a:pt x="745318" y="565197"/>
                  <a:pt x="765285" y="576427"/>
                  <a:pt x="777240" y="594360"/>
                </a:cubicBezTo>
                <a:cubicBezTo>
                  <a:pt x="786151" y="607726"/>
                  <a:pt x="782617" y="627400"/>
                  <a:pt x="792480" y="640080"/>
                </a:cubicBezTo>
                <a:cubicBezTo>
                  <a:pt x="818944" y="674105"/>
                  <a:pt x="860010" y="695654"/>
                  <a:pt x="883920" y="731520"/>
                </a:cubicBezTo>
                <a:cubicBezTo>
                  <a:pt x="894080" y="746760"/>
                  <a:pt x="901448" y="764288"/>
                  <a:pt x="914400" y="777240"/>
                </a:cubicBezTo>
                <a:cubicBezTo>
                  <a:pt x="927352" y="790192"/>
                  <a:pt x="944880" y="797560"/>
                  <a:pt x="960120" y="807720"/>
                </a:cubicBezTo>
                <a:cubicBezTo>
                  <a:pt x="1041400" y="929640"/>
                  <a:pt x="934720" y="782320"/>
                  <a:pt x="1036320" y="883920"/>
                </a:cubicBezTo>
                <a:cubicBezTo>
                  <a:pt x="1086267" y="933867"/>
                  <a:pt x="1043866" y="929640"/>
                  <a:pt x="1082040" y="9296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7528560" y="3444240"/>
            <a:ext cx="685800" cy="1005928"/>
          </a:xfrm>
          <a:custGeom>
            <a:avLst/>
            <a:gdLst>
              <a:gd name="connsiteX0" fmla="*/ 0 w 685800"/>
              <a:gd name="connsiteY0" fmla="*/ 0 h 1005928"/>
              <a:gd name="connsiteX1" fmla="*/ 60960 w 685800"/>
              <a:gd name="connsiteY1" fmla="*/ 76200 h 1005928"/>
              <a:gd name="connsiteX2" fmla="*/ 152400 w 685800"/>
              <a:gd name="connsiteY2" fmla="*/ 137160 h 1005928"/>
              <a:gd name="connsiteX3" fmla="*/ 243840 w 685800"/>
              <a:gd name="connsiteY3" fmla="*/ 213360 h 1005928"/>
              <a:gd name="connsiteX4" fmla="*/ 274320 w 685800"/>
              <a:gd name="connsiteY4" fmla="*/ 259080 h 1005928"/>
              <a:gd name="connsiteX5" fmla="*/ 365760 w 685800"/>
              <a:gd name="connsiteY5" fmla="*/ 320040 h 1005928"/>
              <a:gd name="connsiteX6" fmla="*/ 441960 w 685800"/>
              <a:gd name="connsiteY6" fmla="*/ 381000 h 1005928"/>
              <a:gd name="connsiteX7" fmla="*/ 487680 w 685800"/>
              <a:gd name="connsiteY7" fmla="*/ 426720 h 1005928"/>
              <a:gd name="connsiteX8" fmla="*/ 533400 w 685800"/>
              <a:gd name="connsiteY8" fmla="*/ 441960 h 1005928"/>
              <a:gd name="connsiteX9" fmla="*/ 579120 w 685800"/>
              <a:gd name="connsiteY9" fmla="*/ 472440 h 1005928"/>
              <a:gd name="connsiteX10" fmla="*/ 609600 w 685800"/>
              <a:gd name="connsiteY10" fmla="*/ 518160 h 1005928"/>
              <a:gd name="connsiteX11" fmla="*/ 655320 w 685800"/>
              <a:gd name="connsiteY11" fmla="*/ 533400 h 1005928"/>
              <a:gd name="connsiteX12" fmla="*/ 685800 w 685800"/>
              <a:gd name="connsiteY12" fmla="*/ 624840 h 1005928"/>
              <a:gd name="connsiteX13" fmla="*/ 609600 w 685800"/>
              <a:gd name="connsiteY13" fmla="*/ 701040 h 1005928"/>
              <a:gd name="connsiteX14" fmla="*/ 563880 w 685800"/>
              <a:gd name="connsiteY14" fmla="*/ 716280 h 1005928"/>
              <a:gd name="connsiteX15" fmla="*/ 426720 w 685800"/>
              <a:gd name="connsiteY15" fmla="*/ 807720 h 1005928"/>
              <a:gd name="connsiteX16" fmla="*/ 381000 w 685800"/>
              <a:gd name="connsiteY16" fmla="*/ 838200 h 1005928"/>
              <a:gd name="connsiteX17" fmla="*/ 335280 w 685800"/>
              <a:gd name="connsiteY17" fmla="*/ 853440 h 1005928"/>
              <a:gd name="connsiteX18" fmla="*/ 243840 w 685800"/>
              <a:gd name="connsiteY18" fmla="*/ 914400 h 1005928"/>
              <a:gd name="connsiteX19" fmla="*/ 198120 w 685800"/>
              <a:gd name="connsiteY19" fmla="*/ 944880 h 1005928"/>
              <a:gd name="connsiteX20" fmla="*/ 152400 w 685800"/>
              <a:gd name="connsiteY20" fmla="*/ 960120 h 1005928"/>
              <a:gd name="connsiteX21" fmla="*/ 106680 w 685800"/>
              <a:gd name="connsiteY21" fmla="*/ 1005840 h 100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 h="1005928">
                <a:moveTo>
                  <a:pt x="0" y="0"/>
                </a:moveTo>
                <a:cubicBezTo>
                  <a:pt x="20320" y="25400"/>
                  <a:pt x="36782" y="54440"/>
                  <a:pt x="60960" y="76200"/>
                </a:cubicBezTo>
                <a:cubicBezTo>
                  <a:pt x="88189" y="100706"/>
                  <a:pt x="126497" y="111257"/>
                  <a:pt x="152400" y="137160"/>
                </a:cubicBezTo>
                <a:cubicBezTo>
                  <a:pt x="211072" y="195832"/>
                  <a:pt x="180187" y="170925"/>
                  <a:pt x="243840" y="213360"/>
                </a:cubicBezTo>
                <a:cubicBezTo>
                  <a:pt x="254000" y="228600"/>
                  <a:pt x="260536" y="247019"/>
                  <a:pt x="274320" y="259080"/>
                </a:cubicBezTo>
                <a:cubicBezTo>
                  <a:pt x="301889" y="283203"/>
                  <a:pt x="365760" y="320040"/>
                  <a:pt x="365760" y="320040"/>
                </a:cubicBezTo>
                <a:cubicBezTo>
                  <a:pt x="433927" y="422291"/>
                  <a:pt x="353625" y="322110"/>
                  <a:pt x="441960" y="381000"/>
                </a:cubicBezTo>
                <a:cubicBezTo>
                  <a:pt x="459893" y="392955"/>
                  <a:pt x="469747" y="414765"/>
                  <a:pt x="487680" y="426720"/>
                </a:cubicBezTo>
                <a:cubicBezTo>
                  <a:pt x="501046" y="435631"/>
                  <a:pt x="519032" y="434776"/>
                  <a:pt x="533400" y="441960"/>
                </a:cubicBezTo>
                <a:cubicBezTo>
                  <a:pt x="549783" y="450151"/>
                  <a:pt x="563880" y="462280"/>
                  <a:pt x="579120" y="472440"/>
                </a:cubicBezTo>
                <a:cubicBezTo>
                  <a:pt x="589280" y="487680"/>
                  <a:pt x="595297" y="506718"/>
                  <a:pt x="609600" y="518160"/>
                </a:cubicBezTo>
                <a:cubicBezTo>
                  <a:pt x="622144" y="528195"/>
                  <a:pt x="645983" y="520328"/>
                  <a:pt x="655320" y="533400"/>
                </a:cubicBezTo>
                <a:cubicBezTo>
                  <a:pt x="673994" y="559544"/>
                  <a:pt x="685800" y="624840"/>
                  <a:pt x="685800" y="624840"/>
                </a:cubicBezTo>
                <a:cubicBezTo>
                  <a:pt x="655320" y="670560"/>
                  <a:pt x="660400" y="675640"/>
                  <a:pt x="609600" y="701040"/>
                </a:cubicBezTo>
                <a:cubicBezTo>
                  <a:pt x="595232" y="708224"/>
                  <a:pt x="577923" y="708478"/>
                  <a:pt x="563880" y="716280"/>
                </a:cubicBezTo>
                <a:lnTo>
                  <a:pt x="426720" y="807720"/>
                </a:lnTo>
                <a:cubicBezTo>
                  <a:pt x="411480" y="817880"/>
                  <a:pt x="398376" y="832408"/>
                  <a:pt x="381000" y="838200"/>
                </a:cubicBezTo>
                <a:cubicBezTo>
                  <a:pt x="365760" y="843280"/>
                  <a:pt x="349323" y="845638"/>
                  <a:pt x="335280" y="853440"/>
                </a:cubicBezTo>
                <a:cubicBezTo>
                  <a:pt x="303258" y="871230"/>
                  <a:pt x="274320" y="894080"/>
                  <a:pt x="243840" y="914400"/>
                </a:cubicBezTo>
                <a:cubicBezTo>
                  <a:pt x="228600" y="924560"/>
                  <a:pt x="215496" y="939088"/>
                  <a:pt x="198120" y="944880"/>
                </a:cubicBezTo>
                <a:lnTo>
                  <a:pt x="152400" y="960120"/>
                </a:lnTo>
                <a:cubicBezTo>
                  <a:pt x="119102" y="1010067"/>
                  <a:pt x="140236" y="1005840"/>
                  <a:pt x="106680" y="10058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9134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smtClean="0"/>
              <a:t>今、地球では何が起こっているの？</a:t>
            </a:r>
            <a:endParaRPr kumimoji="1" lang="ja-JP" altLang="en-US" sz="3800" dirty="0"/>
          </a:p>
        </p:txBody>
      </p:sp>
      <p:sp>
        <p:nvSpPr>
          <p:cNvPr id="5" name="コンテンツ プレースホルダー 4"/>
          <p:cNvSpPr>
            <a:spLocks noGrp="1"/>
          </p:cNvSpPr>
          <p:nvPr>
            <p:ph idx="1"/>
          </p:nvPr>
        </p:nvSpPr>
        <p:spPr>
          <a:xfrm>
            <a:off x="287524" y="1672208"/>
            <a:ext cx="6671084" cy="784684"/>
          </a:xfrm>
        </p:spPr>
        <p:txBody>
          <a:bodyPr/>
          <a:lstStyle/>
          <a:p>
            <a:r>
              <a:rPr kumimoji="1" lang="ja-JP" altLang="en-US" dirty="0" smtClean="0"/>
              <a:t>海水面が上しょうし、島がしずむ</a:t>
            </a:r>
            <a:endParaRPr kumimoji="1" lang="ja-JP" altLang="en-US" dirty="0"/>
          </a:p>
        </p:txBody>
      </p:sp>
      <p:pic>
        <p:nvPicPr>
          <p:cNvPr id="2050" name="Picture 2" descr="Y:\■ハードディスク（これまでのFujitsuのF)\チャレンジ10\平成27年度\パワポ用画像\写真\ツバル2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08" y="2714760"/>
            <a:ext cx="3431824" cy="25738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Y:\■ハードディスク（これまでのFujitsuのF)\チャレンジ10\平成27年度\パワポ用画像\写真\マーシャル諸島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5" y="2692366"/>
            <a:ext cx="3461682" cy="259626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30099" y="5643245"/>
            <a:ext cx="3645857" cy="892552"/>
          </a:xfrm>
          <a:prstGeom prst="rect">
            <a:avLst/>
          </a:prstGeom>
          <a:noFill/>
        </p:spPr>
        <p:txBody>
          <a:bodyPr wrap="square" rtlCol="0">
            <a:spAutoFit/>
          </a:bodyPr>
          <a:lstStyle/>
          <a:p>
            <a:r>
              <a:rPr kumimoji="1" lang="en-US" altLang="ja-JP" sz="2600" b="1" dirty="0" smtClean="0"/>
              <a:t>【</a:t>
            </a:r>
            <a:r>
              <a:rPr kumimoji="1" lang="ja-JP" altLang="en-US" sz="2600" b="1" dirty="0" smtClean="0"/>
              <a:t>ツバル</a:t>
            </a:r>
            <a:r>
              <a:rPr kumimoji="1" lang="en-US" altLang="ja-JP" sz="2600" b="1" dirty="0" smtClean="0"/>
              <a:t>】</a:t>
            </a:r>
          </a:p>
          <a:p>
            <a:r>
              <a:rPr kumimoji="1" lang="ja-JP" altLang="en-US" sz="2600" b="1" dirty="0" smtClean="0"/>
              <a:t>家がしん</a:t>
            </a:r>
            <a:r>
              <a:rPr kumimoji="1" lang="ja-JP" altLang="en-US" sz="2600" b="1" dirty="0" err="1" smtClean="0"/>
              <a:t>水して</a:t>
            </a:r>
            <a:r>
              <a:rPr kumimoji="1" lang="ja-JP" altLang="en-US" sz="2600" b="1" dirty="0" smtClean="0"/>
              <a:t>いる</a:t>
            </a:r>
            <a:endParaRPr kumimoji="1" lang="ja-JP" altLang="en-US" sz="2600" b="1" dirty="0"/>
          </a:p>
        </p:txBody>
      </p:sp>
      <p:sp>
        <p:nvSpPr>
          <p:cNvPr id="13" name="テキスト ボックス 12"/>
          <p:cNvSpPr txBox="1"/>
          <p:nvPr/>
        </p:nvSpPr>
        <p:spPr>
          <a:xfrm>
            <a:off x="4927077" y="5643245"/>
            <a:ext cx="4037411" cy="892552"/>
          </a:xfrm>
          <a:prstGeom prst="rect">
            <a:avLst/>
          </a:prstGeom>
          <a:noFill/>
        </p:spPr>
        <p:txBody>
          <a:bodyPr wrap="square" rtlCol="0">
            <a:spAutoFit/>
          </a:bodyPr>
          <a:lstStyle/>
          <a:p>
            <a:r>
              <a:rPr kumimoji="1" lang="en-US" altLang="ja-JP" sz="2600" b="1" dirty="0" smtClean="0"/>
              <a:t>【</a:t>
            </a:r>
            <a:r>
              <a:rPr kumimoji="1" lang="ja-JP" altLang="en-US" sz="2600" b="1" dirty="0" smtClean="0"/>
              <a:t>マーシャル</a:t>
            </a:r>
            <a:r>
              <a:rPr kumimoji="1" lang="ja-JP" altLang="en-US" sz="2600" b="1" dirty="0" err="1" smtClean="0"/>
              <a:t>しょ</a:t>
            </a:r>
            <a:r>
              <a:rPr kumimoji="1" lang="ja-JP" altLang="en-US" sz="2600" b="1" dirty="0" smtClean="0"/>
              <a:t>島</a:t>
            </a:r>
            <a:r>
              <a:rPr kumimoji="1" lang="en-US" altLang="ja-JP" sz="2600" b="1" dirty="0" smtClean="0"/>
              <a:t>】</a:t>
            </a:r>
          </a:p>
          <a:p>
            <a:r>
              <a:rPr kumimoji="1" lang="ja-JP" altLang="en-US" sz="2600" b="1" dirty="0" smtClean="0"/>
              <a:t>高波で家がこわされる</a:t>
            </a:r>
            <a:endParaRPr kumimoji="1" lang="ja-JP" altLang="en-US" sz="2600" b="1" dirty="0"/>
          </a:p>
        </p:txBody>
      </p:sp>
      <p:sp>
        <p:nvSpPr>
          <p:cNvPr id="14" name="テキスト ボックス 13"/>
          <p:cNvSpPr txBox="1"/>
          <p:nvPr/>
        </p:nvSpPr>
        <p:spPr>
          <a:xfrm>
            <a:off x="5159724" y="5373216"/>
            <a:ext cx="3744416" cy="276999"/>
          </a:xfrm>
          <a:prstGeom prst="rect">
            <a:avLst/>
          </a:prstGeom>
          <a:noFill/>
        </p:spPr>
        <p:txBody>
          <a:bodyPr wrap="square" rtlCol="0">
            <a:spAutoFit/>
          </a:bodyPr>
          <a:lstStyle/>
          <a:p>
            <a:pPr algn="r"/>
            <a:r>
              <a:rPr kumimoji="1" lang="ja-JP" altLang="en-US" sz="1200" dirty="0" smtClean="0"/>
              <a:t>写真：全国地球温暖化防止活動推進センターより</a:t>
            </a:r>
            <a:endParaRPr kumimoji="1" lang="ja-JP" altLang="en-US" sz="1200" dirty="0"/>
          </a:p>
        </p:txBody>
      </p:sp>
    </p:spTree>
    <p:extLst>
      <p:ext uri="{BB962C8B-B14F-4D97-AF65-F5344CB8AC3E}">
        <p14:creationId xmlns:p14="http://schemas.microsoft.com/office/powerpoint/2010/main" val="937778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smtClean="0"/>
              <a:t>今、地球では何が起こっているの？</a:t>
            </a:r>
            <a:endParaRPr kumimoji="1" lang="ja-JP" altLang="en-US" sz="3800" dirty="0"/>
          </a:p>
        </p:txBody>
      </p:sp>
      <p:sp>
        <p:nvSpPr>
          <p:cNvPr id="5" name="コンテンツ プレースホルダー 4"/>
          <p:cNvSpPr>
            <a:spLocks noGrp="1"/>
          </p:cNvSpPr>
          <p:nvPr>
            <p:ph idx="1"/>
          </p:nvPr>
        </p:nvSpPr>
        <p:spPr>
          <a:xfrm>
            <a:off x="287524" y="1672208"/>
            <a:ext cx="7200800" cy="784684"/>
          </a:xfrm>
        </p:spPr>
        <p:txBody>
          <a:bodyPr>
            <a:normAutofit/>
          </a:bodyPr>
          <a:lstStyle/>
          <a:p>
            <a:r>
              <a:rPr kumimoji="1" lang="ja-JP" altLang="en-US" dirty="0" smtClean="0"/>
              <a:t>いじょう気しょうがたくさん起こる</a:t>
            </a:r>
            <a:endParaRPr kumimoji="1" lang="ja-JP" altLang="en-US" dirty="0"/>
          </a:p>
        </p:txBody>
      </p:sp>
      <p:pic>
        <p:nvPicPr>
          <p:cNvPr id="1028" name="Picture 4" descr="Y:\■ハードディスク（これまでのFujitsuのF)\チャレンジ10\平成27年度\パワポ用画像\写真\洪水2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2457547"/>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ハードディスク（これまでのFujitsuのF)\チャレンジ10\平成27年度\パワポ用画像\写真\大型ハリケーン19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2456892"/>
            <a:ext cx="3810874" cy="285815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52914" y="5661248"/>
            <a:ext cx="4311074" cy="892552"/>
          </a:xfrm>
          <a:prstGeom prst="rect">
            <a:avLst/>
          </a:prstGeom>
          <a:noFill/>
        </p:spPr>
        <p:txBody>
          <a:bodyPr wrap="square" rtlCol="0">
            <a:spAutoFit/>
          </a:bodyPr>
          <a:lstStyle/>
          <a:p>
            <a:r>
              <a:rPr lang="en-US" altLang="ja-JP" sz="2600" b="1" dirty="0" smtClean="0"/>
              <a:t>【</a:t>
            </a:r>
            <a:r>
              <a:rPr lang="ja-JP" altLang="en-US" sz="2600" b="1" dirty="0" smtClean="0"/>
              <a:t>バングラディシュ</a:t>
            </a:r>
            <a:r>
              <a:rPr lang="en-US" altLang="ja-JP" sz="2600" b="1" dirty="0" smtClean="0"/>
              <a:t>】</a:t>
            </a:r>
            <a:endParaRPr lang="en-US" altLang="ja-JP" sz="2600" b="1" dirty="0"/>
          </a:p>
          <a:p>
            <a:r>
              <a:rPr lang="ja-JP" altLang="en-US" sz="2600" b="1" dirty="0"/>
              <a:t>こう</a:t>
            </a:r>
            <a:r>
              <a:rPr lang="ja-JP" altLang="en-US" sz="2600" b="1" dirty="0" smtClean="0"/>
              <a:t>水</a:t>
            </a:r>
            <a:r>
              <a:rPr lang="ja-JP" altLang="en-US" sz="2600" b="1" dirty="0"/>
              <a:t>で町が川のよう</a:t>
            </a:r>
            <a:r>
              <a:rPr lang="ja-JP" altLang="en-US" sz="2600" b="1" dirty="0" smtClean="0"/>
              <a:t>に</a:t>
            </a:r>
            <a:r>
              <a:rPr lang="en-US" altLang="ja-JP" sz="2600" b="1" dirty="0" smtClean="0"/>
              <a:t>…</a:t>
            </a:r>
            <a:endParaRPr lang="ja-JP" altLang="en-US" sz="2600" b="1" dirty="0"/>
          </a:p>
        </p:txBody>
      </p:sp>
      <p:sp>
        <p:nvSpPr>
          <p:cNvPr id="9" name="テキスト ボックス 8"/>
          <p:cNvSpPr txBox="1"/>
          <p:nvPr/>
        </p:nvSpPr>
        <p:spPr>
          <a:xfrm>
            <a:off x="4682678" y="5766355"/>
            <a:ext cx="4185917" cy="830997"/>
          </a:xfrm>
          <a:prstGeom prst="rect">
            <a:avLst/>
          </a:prstGeom>
          <a:noFill/>
        </p:spPr>
        <p:txBody>
          <a:bodyPr wrap="square" rtlCol="0">
            <a:spAutoFit/>
          </a:bodyPr>
          <a:lstStyle/>
          <a:p>
            <a:r>
              <a:rPr lang="en-US" altLang="ja-JP" sz="2600" b="1" dirty="0" smtClean="0"/>
              <a:t>【</a:t>
            </a:r>
            <a:r>
              <a:rPr lang="ja-JP" altLang="en-US" sz="2600" b="1" dirty="0" smtClean="0"/>
              <a:t>ホンジュラス</a:t>
            </a:r>
            <a:r>
              <a:rPr lang="en-US" altLang="ja-JP" sz="2600" b="1" dirty="0" smtClean="0"/>
              <a:t>】</a:t>
            </a:r>
            <a:endParaRPr lang="en-US" altLang="ja-JP" sz="2600" b="1" dirty="0"/>
          </a:p>
          <a:p>
            <a:r>
              <a:rPr lang="ja-JP" altLang="en-US" sz="2200" b="1" dirty="0"/>
              <a:t>大型ハリケーンで家</a:t>
            </a:r>
            <a:r>
              <a:rPr lang="ja-JP" altLang="en-US" sz="2200" b="1" dirty="0" smtClean="0"/>
              <a:t>がこわれる</a:t>
            </a:r>
            <a:endParaRPr lang="ja-JP" altLang="en-US" sz="2200" b="1" dirty="0"/>
          </a:p>
        </p:txBody>
      </p:sp>
      <p:sp>
        <p:nvSpPr>
          <p:cNvPr id="10" name="テキスト ボックス 9"/>
          <p:cNvSpPr txBox="1"/>
          <p:nvPr/>
        </p:nvSpPr>
        <p:spPr>
          <a:xfrm>
            <a:off x="5159724" y="5373216"/>
            <a:ext cx="3744416" cy="276999"/>
          </a:xfrm>
          <a:prstGeom prst="rect">
            <a:avLst/>
          </a:prstGeom>
          <a:noFill/>
        </p:spPr>
        <p:txBody>
          <a:bodyPr wrap="square" rtlCol="0">
            <a:spAutoFit/>
          </a:bodyPr>
          <a:lstStyle/>
          <a:p>
            <a:pPr algn="r"/>
            <a:r>
              <a:rPr kumimoji="1" lang="ja-JP" altLang="en-US" sz="1200" dirty="0" smtClean="0"/>
              <a:t>写真：全国地球温暖化防止活動推進センターより</a:t>
            </a:r>
            <a:endParaRPr kumimoji="1" lang="ja-JP" altLang="en-US" sz="1200" dirty="0"/>
          </a:p>
        </p:txBody>
      </p:sp>
    </p:spTree>
    <p:extLst>
      <p:ext uri="{BB962C8B-B14F-4D97-AF65-F5344CB8AC3E}">
        <p14:creationId xmlns:p14="http://schemas.microsoft.com/office/powerpoint/2010/main" val="2259641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smtClean="0"/>
              <a:t>今、地球では何が起こっているの？</a:t>
            </a:r>
            <a:r>
              <a:rPr lang="en-US" altLang="ja-JP" sz="3800" dirty="0" smtClean="0"/>
              <a:t/>
            </a:r>
            <a:br>
              <a:rPr lang="en-US" altLang="ja-JP" sz="3800" dirty="0" smtClean="0"/>
            </a:br>
            <a:r>
              <a:rPr lang="ja-JP" altLang="en-US" sz="3800" dirty="0" smtClean="0"/>
              <a:t>（世界、日本）</a:t>
            </a:r>
            <a:endParaRPr kumimoji="1" lang="ja-JP" altLang="en-US" sz="3800" dirty="0"/>
          </a:p>
        </p:txBody>
      </p:sp>
      <p:sp>
        <p:nvSpPr>
          <p:cNvPr id="5" name="コンテンツ プレースホルダー 4"/>
          <p:cNvSpPr>
            <a:spLocks noGrp="1"/>
          </p:cNvSpPr>
          <p:nvPr>
            <p:ph idx="1"/>
          </p:nvPr>
        </p:nvSpPr>
        <p:spPr>
          <a:xfrm>
            <a:off x="287524" y="1672208"/>
            <a:ext cx="6671084" cy="784684"/>
          </a:xfrm>
        </p:spPr>
        <p:txBody>
          <a:bodyPr/>
          <a:lstStyle/>
          <a:p>
            <a:r>
              <a:rPr lang="ja-JP" altLang="en-US" dirty="0"/>
              <a:t>食べ物</a:t>
            </a:r>
            <a:r>
              <a:rPr kumimoji="1" lang="ja-JP" altLang="en-US" dirty="0" smtClean="0"/>
              <a:t>が育たなくなる</a:t>
            </a:r>
            <a:endParaRPr kumimoji="1" lang="ja-JP" altLang="en-US" dirty="0"/>
          </a:p>
        </p:txBody>
      </p:sp>
      <p:sp>
        <p:nvSpPr>
          <p:cNvPr id="8" name="テキスト ボックス 7"/>
          <p:cNvSpPr txBox="1"/>
          <p:nvPr/>
        </p:nvSpPr>
        <p:spPr>
          <a:xfrm>
            <a:off x="647564" y="5643245"/>
            <a:ext cx="4185917" cy="461665"/>
          </a:xfrm>
          <a:prstGeom prst="rect">
            <a:avLst/>
          </a:prstGeom>
          <a:noFill/>
        </p:spPr>
        <p:txBody>
          <a:bodyPr wrap="square" rtlCol="0">
            <a:spAutoFit/>
          </a:bodyPr>
          <a:lstStyle/>
          <a:p>
            <a:r>
              <a:rPr lang="ja-JP" altLang="en-US" sz="2400" b="1" dirty="0" smtClean="0"/>
              <a:t>高温でリンゴの色がつかない</a:t>
            </a:r>
            <a:endParaRPr kumimoji="1" lang="ja-JP" altLang="en-US" sz="2400" b="1" dirty="0"/>
          </a:p>
        </p:txBody>
      </p:sp>
      <p:sp>
        <p:nvSpPr>
          <p:cNvPr id="9" name="テキスト ボックス 8"/>
          <p:cNvSpPr txBox="1"/>
          <p:nvPr/>
        </p:nvSpPr>
        <p:spPr>
          <a:xfrm>
            <a:off x="5846869" y="5643245"/>
            <a:ext cx="2577559" cy="461665"/>
          </a:xfrm>
          <a:prstGeom prst="rect">
            <a:avLst/>
          </a:prstGeom>
          <a:noFill/>
        </p:spPr>
        <p:txBody>
          <a:bodyPr wrap="square" rtlCol="0">
            <a:spAutoFit/>
          </a:bodyPr>
          <a:lstStyle/>
          <a:p>
            <a:r>
              <a:rPr kumimoji="1" lang="ja-JP" altLang="en-US" sz="2400" b="1" dirty="0" smtClean="0"/>
              <a:t>米が育たない</a:t>
            </a:r>
            <a:endParaRPr kumimoji="1" lang="ja-JP" altLang="en-US" sz="2400" b="1" dirty="0"/>
          </a:p>
        </p:txBody>
      </p:sp>
      <p:pic>
        <p:nvPicPr>
          <p:cNvPr id="2050" name="Picture 2" descr="Y:\■ハードディスク（これまでのFujitsuのF)\チャレンジ10\平成27年度\パワポ用画像\写真\リン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27" y="2564904"/>
            <a:ext cx="3885324" cy="27003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Y:\■ハードディスク（これまでのFujitsuのF)\チャレンジ10\平成27年度\パワポ用画像\写真\米.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530720"/>
            <a:ext cx="2328198" cy="276866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923035" y="5265204"/>
            <a:ext cx="3744416" cy="276999"/>
          </a:xfrm>
          <a:prstGeom prst="rect">
            <a:avLst/>
          </a:prstGeom>
          <a:noFill/>
        </p:spPr>
        <p:txBody>
          <a:bodyPr wrap="square" rtlCol="0">
            <a:spAutoFit/>
          </a:bodyPr>
          <a:lstStyle/>
          <a:p>
            <a:pPr algn="r"/>
            <a:r>
              <a:rPr kumimoji="1" lang="ja-JP" altLang="en-US" sz="1200" dirty="0" smtClean="0"/>
              <a:t>写真：農研機構　果樹研究所　</a:t>
            </a:r>
            <a:endParaRPr kumimoji="1" lang="ja-JP" altLang="en-US" sz="1200" dirty="0"/>
          </a:p>
        </p:txBody>
      </p:sp>
    </p:spTree>
    <p:extLst>
      <p:ext uri="{BB962C8B-B14F-4D97-AF65-F5344CB8AC3E}">
        <p14:creationId xmlns:p14="http://schemas.microsoft.com/office/powerpoint/2010/main" val="2661027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smtClean="0"/>
              <a:t>今、地球では何が起こっているの？</a:t>
            </a:r>
            <a:r>
              <a:rPr lang="en-US" altLang="ja-JP" sz="3800" dirty="0" smtClean="0"/>
              <a:t/>
            </a:r>
            <a:br>
              <a:rPr lang="en-US" altLang="ja-JP" sz="3800" dirty="0" smtClean="0"/>
            </a:br>
            <a:r>
              <a:rPr lang="ja-JP" altLang="en-US" sz="3800" dirty="0" smtClean="0"/>
              <a:t>（世界、日本）</a:t>
            </a:r>
            <a:endParaRPr kumimoji="1" lang="ja-JP" altLang="en-US" sz="3800" dirty="0"/>
          </a:p>
        </p:txBody>
      </p:sp>
      <p:sp>
        <p:nvSpPr>
          <p:cNvPr id="5" name="コンテンツ プレースホルダー 4"/>
          <p:cNvSpPr>
            <a:spLocks noGrp="1"/>
          </p:cNvSpPr>
          <p:nvPr>
            <p:ph idx="1"/>
          </p:nvPr>
        </p:nvSpPr>
        <p:spPr>
          <a:xfrm>
            <a:off x="287524" y="1816224"/>
            <a:ext cx="4300500" cy="784684"/>
          </a:xfrm>
        </p:spPr>
        <p:txBody>
          <a:bodyPr>
            <a:normAutofit/>
          </a:bodyPr>
          <a:lstStyle/>
          <a:p>
            <a:r>
              <a:rPr kumimoji="1" lang="ja-JP" altLang="en-US" sz="2400" dirty="0" smtClean="0"/>
              <a:t>生物のぜつめつのおそれ</a:t>
            </a:r>
            <a:endParaRPr kumimoji="1" lang="ja-JP" altLang="en-US" sz="2400" dirty="0"/>
          </a:p>
        </p:txBody>
      </p:sp>
      <p:sp>
        <p:nvSpPr>
          <p:cNvPr id="8" name="テキスト ボックス 7"/>
          <p:cNvSpPr txBox="1"/>
          <p:nvPr/>
        </p:nvSpPr>
        <p:spPr>
          <a:xfrm>
            <a:off x="386083" y="5643245"/>
            <a:ext cx="4185917" cy="830997"/>
          </a:xfrm>
          <a:prstGeom prst="rect">
            <a:avLst/>
          </a:prstGeom>
          <a:noFill/>
        </p:spPr>
        <p:txBody>
          <a:bodyPr wrap="square" rtlCol="0">
            <a:spAutoFit/>
          </a:bodyPr>
          <a:lstStyle/>
          <a:p>
            <a:r>
              <a:rPr kumimoji="1" lang="ja-JP" altLang="en-US" sz="2400" b="1" dirty="0" smtClean="0"/>
              <a:t>氷が溶けて住む場所を失う</a:t>
            </a:r>
            <a:endParaRPr kumimoji="1" lang="en-US" altLang="ja-JP" sz="2400" b="1" dirty="0" smtClean="0"/>
          </a:p>
          <a:p>
            <a:pPr algn="ctr"/>
            <a:r>
              <a:rPr kumimoji="1" lang="ja-JP" altLang="en-US" sz="2400" b="1" dirty="0" smtClean="0"/>
              <a:t>ホッキョクグマ</a:t>
            </a:r>
            <a:endParaRPr kumimoji="1" lang="ja-JP" altLang="en-US" sz="2400" b="1" dirty="0"/>
          </a:p>
        </p:txBody>
      </p:sp>
      <p:sp>
        <p:nvSpPr>
          <p:cNvPr id="9" name="テキスト ボックス 8"/>
          <p:cNvSpPr txBox="1"/>
          <p:nvPr/>
        </p:nvSpPr>
        <p:spPr>
          <a:xfrm>
            <a:off x="4884549" y="5625244"/>
            <a:ext cx="3899919" cy="830997"/>
          </a:xfrm>
          <a:prstGeom prst="rect">
            <a:avLst/>
          </a:prstGeom>
          <a:noFill/>
        </p:spPr>
        <p:txBody>
          <a:bodyPr wrap="square" rtlCol="0">
            <a:spAutoFit/>
          </a:bodyPr>
          <a:lstStyle/>
          <a:p>
            <a:r>
              <a:rPr lang="ja-JP" altLang="en-US" sz="2400" b="1" dirty="0" smtClean="0"/>
              <a:t>伝せん病をもつ虫が日本に入ってくるかもしれない</a:t>
            </a:r>
            <a:endParaRPr kumimoji="1" lang="ja-JP" altLang="en-US" sz="2400" b="1" dirty="0"/>
          </a:p>
        </p:txBody>
      </p:sp>
      <p:sp>
        <p:nvSpPr>
          <p:cNvPr id="10" name="コンテンツ プレースホルダー 4"/>
          <p:cNvSpPr txBox="1">
            <a:spLocks/>
          </p:cNvSpPr>
          <p:nvPr/>
        </p:nvSpPr>
        <p:spPr>
          <a:xfrm>
            <a:off x="4788024" y="1736812"/>
            <a:ext cx="3800400" cy="7846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r>
              <a:rPr lang="ja-JP" altLang="en-US" sz="2800" dirty="0" smtClean="0"/>
              <a:t>新たな病気のかく大</a:t>
            </a:r>
            <a:endParaRPr lang="ja-JP" altLang="en-US" sz="2800" dirty="0"/>
          </a:p>
        </p:txBody>
      </p:sp>
      <p:pic>
        <p:nvPicPr>
          <p:cNvPr id="1026" name="Picture 2" descr="Y:\■ハードディスク（これまでのFujitsuのF)\チャレンジ10\平成27年度\パワポ用画像\写真\白クマ.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703" y="2449341"/>
            <a:ext cx="2960675" cy="29675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Y:\■ハードディスク（これまでのFujitsuのF)\チャレンジ10\平成27年度\パワポ用画像\写真\蚊.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4549" y="2705144"/>
            <a:ext cx="3683895" cy="245593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4896036" y="5301208"/>
            <a:ext cx="3744416" cy="276999"/>
          </a:xfrm>
          <a:prstGeom prst="rect">
            <a:avLst/>
          </a:prstGeom>
          <a:noFill/>
        </p:spPr>
        <p:txBody>
          <a:bodyPr wrap="square" rtlCol="0">
            <a:spAutoFit/>
          </a:bodyPr>
          <a:lstStyle/>
          <a:p>
            <a:pPr algn="r"/>
            <a:r>
              <a:rPr kumimoji="1" lang="ja-JP" altLang="en-US" sz="1200" dirty="0" smtClean="0"/>
              <a:t>写真：国立感染症研究所　昆虫医科学部</a:t>
            </a:r>
            <a:endParaRPr kumimoji="1" lang="ja-JP" altLang="en-US" sz="1200" dirty="0"/>
          </a:p>
        </p:txBody>
      </p:sp>
    </p:spTree>
    <p:extLst>
      <p:ext uri="{BB962C8B-B14F-4D97-AF65-F5344CB8AC3E}">
        <p14:creationId xmlns:p14="http://schemas.microsoft.com/office/powerpoint/2010/main" val="3655372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smtClean="0"/>
              <a:t>今、地球では何が起こっているの？</a:t>
            </a:r>
            <a:r>
              <a:rPr lang="en-US" altLang="ja-JP" sz="3800" dirty="0" smtClean="0"/>
              <a:t/>
            </a:r>
            <a:br>
              <a:rPr lang="en-US" altLang="ja-JP" sz="3800" dirty="0" smtClean="0"/>
            </a:br>
            <a:r>
              <a:rPr lang="ja-JP" altLang="en-US" sz="3800" dirty="0" smtClean="0"/>
              <a:t>（日本、富山県）</a:t>
            </a:r>
            <a:endParaRPr kumimoji="1" lang="ja-JP" altLang="en-US" sz="3800" dirty="0"/>
          </a:p>
        </p:txBody>
      </p:sp>
      <p:sp>
        <p:nvSpPr>
          <p:cNvPr id="5" name="コンテンツ プレースホルダー 4"/>
          <p:cNvSpPr>
            <a:spLocks noGrp="1"/>
          </p:cNvSpPr>
          <p:nvPr>
            <p:ph idx="1"/>
          </p:nvPr>
        </p:nvSpPr>
        <p:spPr>
          <a:xfrm>
            <a:off x="287524" y="1744216"/>
            <a:ext cx="7344816" cy="532656"/>
          </a:xfrm>
        </p:spPr>
        <p:txBody>
          <a:bodyPr>
            <a:noAutofit/>
          </a:bodyPr>
          <a:lstStyle/>
          <a:p>
            <a:r>
              <a:rPr kumimoji="1" lang="ja-JP" altLang="en-US" dirty="0" smtClean="0"/>
              <a:t>サクラのさく時期が</a:t>
            </a:r>
            <a:r>
              <a:rPr lang="ja-JP" altLang="en-US" dirty="0"/>
              <a:t>早くなっている</a:t>
            </a:r>
            <a:endParaRPr kumimoji="1" lang="en-US" altLang="ja-JP" dirty="0" smtClean="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391532670"/>
              </p:ext>
            </p:extLst>
          </p:nvPr>
        </p:nvGraphicFramePr>
        <p:xfrm>
          <a:off x="-72008" y="2645069"/>
          <a:ext cx="9432540" cy="2548127"/>
        </p:xfrm>
        <a:graphic>
          <a:graphicData uri="http://schemas.openxmlformats.org/presentationml/2006/ole">
            <mc:AlternateContent xmlns:mc="http://schemas.openxmlformats.org/markup-compatibility/2006">
              <mc:Choice xmlns:v="urn:schemas-microsoft-com:vml" Requires="v">
                <p:oleObj spid="_x0000_s2104" name="ワークシート" r:id="rId5" imgW="6029399" imgH="1628779" progId="Excel.Sheet.12">
                  <p:embed/>
                </p:oleObj>
              </mc:Choice>
              <mc:Fallback>
                <p:oleObj name="ワークシート" r:id="rId5" imgW="6029399" imgH="1628779" progId="Excel.Sheet.12">
                  <p:embed/>
                  <p:pic>
                    <p:nvPicPr>
                      <p:cNvPr id="0" name=""/>
                      <p:cNvPicPr/>
                      <p:nvPr/>
                    </p:nvPicPr>
                    <p:blipFill>
                      <a:blip r:embed="rId6"/>
                      <a:stretch>
                        <a:fillRect/>
                      </a:stretch>
                    </p:blipFill>
                    <p:spPr>
                      <a:xfrm>
                        <a:off x="-72008" y="2645069"/>
                        <a:ext cx="9432540" cy="2548127"/>
                      </a:xfrm>
                      <a:prstGeom prst="rect">
                        <a:avLst/>
                      </a:prstGeom>
                    </p:spPr>
                  </p:pic>
                </p:oleObj>
              </mc:Fallback>
            </mc:AlternateContent>
          </a:graphicData>
        </a:graphic>
      </p:graphicFrame>
    </p:spTree>
    <p:extLst>
      <p:ext uri="{BB962C8B-B14F-4D97-AF65-F5344CB8AC3E}">
        <p14:creationId xmlns:p14="http://schemas.microsoft.com/office/powerpoint/2010/main" val="1744977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384884"/>
            <a:ext cx="8675677" cy="1938992"/>
          </a:xfrm>
          <a:prstGeom prst="rect">
            <a:avLst/>
          </a:prstGeom>
          <a:noFill/>
        </p:spPr>
        <p:txBody>
          <a:bodyPr wrap="square" rtlCol="0">
            <a:spAutoFit/>
          </a:bodyPr>
          <a:lstStyle/>
          <a:p>
            <a:pPr algn="ct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どうして地球温暖化は</a:t>
            </a:r>
            <a:endParaRPr lang="en-US" altLang="ja-JP" sz="6000" spc="3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起こった</a:t>
            </a: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の？</a:t>
            </a:r>
            <a:endParaRPr lang="ja-JP" altLang="en-US" sz="6000" spc="3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2"/>
          <p:cNvSpPr>
            <a:spLocks noGrp="1"/>
          </p:cNvSpPr>
          <p:nvPr>
            <p:ph type="title"/>
          </p:nvPr>
        </p:nvSpPr>
        <p:spPr>
          <a:xfrm>
            <a:off x="5569769" y="1628800"/>
            <a:ext cx="1486507" cy="1143000"/>
          </a:xfrm>
        </p:spPr>
        <p:txBody>
          <a:bodyPr>
            <a:normAutofit/>
          </a:bodyPr>
          <a:lstStyle/>
          <a:p>
            <a:r>
              <a:rPr kumimoji="1" lang="ja-JP" altLang="en-US" sz="3000" dirty="0" smtClean="0">
                <a:solidFill>
                  <a:schemeClr val="tx1"/>
                </a:solidFill>
              </a:rPr>
              <a:t>だん　</a:t>
            </a:r>
            <a:endParaRPr kumimoji="1" lang="ja-JP" altLang="en-US" sz="3000" dirty="0">
              <a:solidFill>
                <a:schemeClr val="tx1"/>
              </a:solidFill>
            </a:endParaRPr>
          </a:p>
        </p:txBody>
      </p:sp>
    </p:spTree>
    <p:extLst>
      <p:ext uri="{BB962C8B-B14F-4D97-AF65-F5344CB8AC3E}">
        <p14:creationId xmlns:p14="http://schemas.microsoft.com/office/powerpoint/2010/main" val="3980792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5"/>
            <a:ext cx="9144000" cy="1836205"/>
          </a:xfrm>
          <a:solidFill>
            <a:schemeClr val="accent2">
              <a:lumMod val="60000"/>
              <a:lumOff val="40000"/>
            </a:schemeClr>
          </a:solidFill>
        </p:spPr>
        <p:txBody>
          <a:bodyPr/>
          <a:lstStyle/>
          <a:p>
            <a:pPr algn="l"/>
            <a:r>
              <a:rPr lang="ja-JP" altLang="en-US" sz="2400" dirty="0"/>
              <a:t>　</a:t>
            </a:r>
            <a:r>
              <a:rPr lang="ja-JP" altLang="en-US" sz="2400" dirty="0" smtClean="0"/>
              <a:t>　　　　　     　　　　　</a:t>
            </a:r>
            <a:r>
              <a:rPr kumimoji="1" lang="ja-JP" altLang="en-US" sz="2400" dirty="0" err="1" smtClean="0"/>
              <a:t>だん</a:t>
            </a:r>
            <a:r>
              <a:rPr kumimoji="1" lang="en-US" altLang="ja-JP" sz="2400" dirty="0" smtClean="0"/>
              <a:t/>
            </a:r>
            <a:br>
              <a:rPr kumimoji="1" lang="en-US" altLang="ja-JP" sz="2400" dirty="0" smtClean="0"/>
            </a:br>
            <a:r>
              <a:rPr kumimoji="1" lang="ja-JP" altLang="en-US" sz="2400" dirty="0" smtClean="0"/>
              <a:t>　 </a:t>
            </a:r>
            <a:r>
              <a:rPr kumimoji="1" lang="ja-JP" altLang="en-US" sz="4000" dirty="0" smtClean="0"/>
              <a:t>どうして地球温暖化は起こったの？</a:t>
            </a:r>
            <a:r>
              <a:rPr kumimoji="1" lang="en-US" altLang="ja-JP" sz="4000" dirty="0" smtClean="0"/>
              <a:t/>
            </a:r>
            <a:br>
              <a:rPr kumimoji="1" lang="en-US" altLang="ja-JP" sz="4000" dirty="0" smtClean="0"/>
            </a:br>
            <a:r>
              <a:rPr kumimoji="1" lang="ja-JP" altLang="en-US" sz="4000" dirty="0" smtClean="0"/>
              <a:t>　　　　　昔と今のちがい</a:t>
            </a:r>
            <a:endParaRPr kumimoji="1" lang="ja-JP" altLang="en-US" sz="4000" dirty="0"/>
          </a:p>
        </p:txBody>
      </p:sp>
      <p:sp>
        <p:nvSpPr>
          <p:cNvPr id="3" name="テキスト ボックス 2"/>
          <p:cNvSpPr txBox="1"/>
          <p:nvPr/>
        </p:nvSpPr>
        <p:spPr>
          <a:xfrm>
            <a:off x="1907705" y="1945285"/>
            <a:ext cx="1512167" cy="1015663"/>
          </a:xfrm>
          <a:prstGeom prst="rect">
            <a:avLst/>
          </a:prstGeom>
          <a:noFill/>
        </p:spPr>
        <p:txBody>
          <a:bodyPr wrap="square" rtlCol="0">
            <a:spAutoFit/>
          </a:bodyPr>
          <a:lstStyle/>
          <a:p>
            <a:r>
              <a:rPr kumimoji="1" lang="ja-JP" altLang="en-US" sz="6000" dirty="0" smtClean="0">
                <a:latin typeface="HGP創英角ﾎﾟｯﾌﾟ体" panose="040B0A00000000000000" pitchFamily="50" charset="-128"/>
                <a:ea typeface="HGP創英角ﾎﾟｯﾌﾟ体" panose="040B0A00000000000000" pitchFamily="50" charset="-128"/>
              </a:rPr>
              <a:t>昔</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13" name="テキスト ボックス 12"/>
          <p:cNvSpPr txBox="1"/>
          <p:nvPr/>
        </p:nvSpPr>
        <p:spPr>
          <a:xfrm>
            <a:off x="6264188" y="1945285"/>
            <a:ext cx="1512167" cy="1015663"/>
          </a:xfrm>
          <a:prstGeom prst="rect">
            <a:avLst/>
          </a:prstGeom>
          <a:noFill/>
        </p:spPr>
        <p:txBody>
          <a:bodyPr wrap="square" rtlCol="0">
            <a:spAutoFit/>
          </a:bodyPr>
          <a:lstStyle/>
          <a:p>
            <a:r>
              <a:rPr kumimoji="1" lang="ja-JP" altLang="en-US" sz="6000" dirty="0" smtClean="0">
                <a:latin typeface="HGP創英角ﾎﾟｯﾌﾟ体" panose="040B0A00000000000000" pitchFamily="50" charset="-128"/>
                <a:ea typeface="HGP創英角ﾎﾟｯﾌﾟ体" panose="040B0A00000000000000" pitchFamily="50" charset="-128"/>
              </a:rPr>
              <a:t>今</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grpSp>
        <p:nvGrpSpPr>
          <p:cNvPr id="20" name="グループ化 19"/>
          <p:cNvGrpSpPr/>
          <p:nvPr/>
        </p:nvGrpSpPr>
        <p:grpSpPr>
          <a:xfrm>
            <a:off x="227416" y="3045942"/>
            <a:ext cx="4161771" cy="3166920"/>
            <a:chOff x="227416" y="3045942"/>
            <a:chExt cx="4161771" cy="316692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16" y="5090499"/>
              <a:ext cx="2522381"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3294" y="3045942"/>
              <a:ext cx="1305893"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Y:\■ハードディスク（これまでのFujitsuのF)\チャレンジ10\平成27年度\パワポ用イラスト\人力車.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0659" y="4976850"/>
              <a:ext cx="1131162" cy="12223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Y:\■ハードディスク（これまでのFujitsuのF)\チャレンジ10\平成27年度\パワポ用イラスト\馬車.png"/>
            <p:cNvPicPr>
              <a:picLocks noChangeAspect="1" noChangeArrowheads="1"/>
            </p:cNvPicPr>
            <p:nvPr/>
          </p:nvPicPr>
          <p:blipFill rotWithShape="1">
            <a:blip r:embed="rId6">
              <a:extLst>
                <a:ext uri="{28A0092B-C50C-407E-A947-70E740481C1C}">
                  <a14:useLocalDpi xmlns:a14="http://schemas.microsoft.com/office/drawing/2010/main" val="0"/>
                </a:ext>
              </a:extLst>
            </a:blip>
            <a:srcRect t="50000"/>
            <a:stretch/>
          </p:blipFill>
          <p:spPr bwMode="auto">
            <a:xfrm>
              <a:off x="231038" y="3519094"/>
              <a:ext cx="2647952" cy="13239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グループ化 20"/>
          <p:cNvGrpSpPr/>
          <p:nvPr/>
        </p:nvGrpSpPr>
        <p:grpSpPr>
          <a:xfrm>
            <a:off x="4807961" y="3377439"/>
            <a:ext cx="4066665" cy="2835423"/>
            <a:chOff x="4807961" y="3377439"/>
            <a:chExt cx="4066665" cy="2835423"/>
          </a:xfrm>
        </p:grpSpPr>
        <p:pic>
          <p:nvPicPr>
            <p:cNvPr id="1029" name="Picture 5" descr="Y:\■ハードディスク（これまでのFujitsuのF)\チャレンジ10\平成27年度\パワポ用イラスト\車２.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7961" y="5388589"/>
              <a:ext cx="2156976" cy="8242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とやま環境財団　柴田\Pictures\イラスト・素材\乗り物\illust118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1856" y="3571031"/>
              <a:ext cx="1879911" cy="117752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Y:\■ハードディスク（これまでのFujitsuのF)\チャレンジ10\平成27年度\パワポ用イラスト\トラック.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02749" y="4976850"/>
              <a:ext cx="1771877" cy="12360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Y:\■ハードディスク（これまでのFujitsuのF)\チャレンジ10\平成27年度\パワポ用イラスト\船.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64937" y="3377439"/>
              <a:ext cx="1717314" cy="14270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6668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7705" y="1808820"/>
            <a:ext cx="1512167" cy="1015663"/>
          </a:xfrm>
          <a:prstGeom prst="rect">
            <a:avLst/>
          </a:prstGeom>
          <a:noFill/>
        </p:spPr>
        <p:txBody>
          <a:bodyPr wrap="square" rtlCol="0">
            <a:spAutoFit/>
          </a:bodyPr>
          <a:lstStyle/>
          <a:p>
            <a:r>
              <a:rPr kumimoji="1" lang="ja-JP" altLang="en-US" sz="6000" dirty="0" smtClean="0">
                <a:latin typeface="HGP創英角ﾎﾟｯﾌﾟ体" panose="040B0A00000000000000" pitchFamily="50" charset="-128"/>
                <a:ea typeface="HGP創英角ﾎﾟｯﾌﾟ体" panose="040B0A00000000000000" pitchFamily="50" charset="-128"/>
              </a:rPr>
              <a:t>昔</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13" name="テキスト ボックス 12"/>
          <p:cNvSpPr txBox="1"/>
          <p:nvPr/>
        </p:nvSpPr>
        <p:spPr>
          <a:xfrm>
            <a:off x="6264188" y="1808820"/>
            <a:ext cx="1512167" cy="1015663"/>
          </a:xfrm>
          <a:prstGeom prst="rect">
            <a:avLst/>
          </a:prstGeom>
          <a:noFill/>
        </p:spPr>
        <p:txBody>
          <a:bodyPr wrap="square" rtlCol="0">
            <a:spAutoFit/>
          </a:bodyPr>
          <a:lstStyle/>
          <a:p>
            <a:r>
              <a:rPr kumimoji="1" lang="ja-JP" altLang="en-US" sz="6000" dirty="0" smtClean="0">
                <a:latin typeface="HGP創英角ﾎﾟｯﾌﾟ体" panose="040B0A00000000000000" pitchFamily="50" charset="-128"/>
                <a:ea typeface="HGP創英角ﾎﾟｯﾌﾟ体" panose="040B0A00000000000000" pitchFamily="50" charset="-128"/>
              </a:rPr>
              <a:t>今</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429000"/>
            <a:ext cx="22229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Y:\■ハードディスク（これまでのFujitsuのF)\チャレンジ10\平成27年度\パワポ用イラスト\うちわ.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709" y="4308901"/>
            <a:ext cx="1167247" cy="1593135"/>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5"/>
          <p:cNvSpPr txBox="1">
            <a:spLocks noChangeArrowheads="1"/>
          </p:cNvSpPr>
          <p:nvPr/>
        </p:nvSpPr>
        <p:spPr bwMode="auto">
          <a:xfrm>
            <a:off x="212400" y="6201308"/>
            <a:ext cx="4273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2000" b="1" dirty="0">
                <a:latin typeface="Arial" pitchFamily="34" charset="0"/>
              </a:rPr>
              <a:t>　人の力や</a:t>
            </a:r>
            <a:r>
              <a:rPr lang="ja-JP" altLang="en-US" sz="2800" b="1" dirty="0">
                <a:solidFill>
                  <a:srgbClr val="00B050"/>
                </a:solidFill>
                <a:latin typeface="HG創英角ﾎﾟｯﾌﾟ体" pitchFamily="49" charset="-128"/>
                <a:ea typeface="HG創英角ﾎﾟｯﾌﾟ体" pitchFamily="49" charset="-128"/>
              </a:rPr>
              <a:t>自然のエネルギー</a:t>
            </a:r>
          </a:p>
        </p:txBody>
      </p:sp>
      <p:pic>
        <p:nvPicPr>
          <p:cNvPr id="2054" name="Picture 6" descr="Y:\■ハードディスク（これまでのFujitsuのF)\チャレンジ10\平成27年度\パワポ用イラスト\エアコン.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1530" y="2856663"/>
            <a:ext cx="2051017" cy="1452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Y:\■ハードディスク（これまでのFujitsuのF)\チャレンジ10\平成27年度\パワポ用イラスト\扇風機.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723" r="16607"/>
          <a:stretch/>
        </p:blipFill>
        <p:spPr bwMode="auto">
          <a:xfrm>
            <a:off x="4759376" y="3828421"/>
            <a:ext cx="1504812" cy="2191379"/>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6"/>
          <p:cNvSpPr txBox="1">
            <a:spLocks noChangeArrowheads="1"/>
          </p:cNvSpPr>
          <p:nvPr/>
        </p:nvSpPr>
        <p:spPr bwMode="auto">
          <a:xfrm>
            <a:off x="4759376" y="6201308"/>
            <a:ext cx="415411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2800" b="1" dirty="0" smtClean="0">
                <a:solidFill>
                  <a:srgbClr val="FF0000"/>
                </a:solidFill>
                <a:latin typeface="HG創英角ﾎﾟｯﾌﾟ体" pitchFamily="49" charset="-128"/>
                <a:ea typeface="HG創英角ﾎﾟｯﾌﾟ体" pitchFamily="49" charset="-128"/>
              </a:rPr>
              <a:t>電気</a:t>
            </a:r>
            <a:r>
              <a:rPr lang="ja-JP" altLang="en-US" sz="2800" b="1" dirty="0">
                <a:solidFill>
                  <a:srgbClr val="FF0000"/>
                </a:solidFill>
                <a:latin typeface="HG創英角ﾎﾟｯﾌﾟ体" pitchFamily="49" charset="-128"/>
                <a:ea typeface="HG創英角ﾎﾟｯﾌﾟ体" pitchFamily="49" charset="-128"/>
              </a:rPr>
              <a:t>・</a:t>
            </a:r>
            <a:r>
              <a:rPr lang="ja-JP" altLang="en-US" sz="2800" b="1" dirty="0" smtClean="0">
                <a:solidFill>
                  <a:srgbClr val="FF0000"/>
                </a:solidFill>
                <a:latin typeface="HG創英角ﾎﾟｯﾌﾟ体" pitchFamily="49" charset="-128"/>
                <a:ea typeface="HG創英角ﾎﾟｯﾌﾟ体" pitchFamily="49" charset="-128"/>
              </a:rPr>
              <a:t>石油 </a:t>
            </a:r>
            <a:r>
              <a:rPr lang="ja-JP" altLang="en-US" sz="2000" b="1" dirty="0" smtClean="0">
                <a:latin typeface="Arial" pitchFamily="34" charset="0"/>
              </a:rPr>
              <a:t>など</a:t>
            </a:r>
            <a:r>
              <a:rPr lang="ja-JP" altLang="en-US" sz="2000" b="1" dirty="0">
                <a:latin typeface="Arial" pitchFamily="34" charset="0"/>
              </a:rPr>
              <a:t>のエネルギー</a:t>
            </a:r>
          </a:p>
        </p:txBody>
      </p:sp>
      <p:sp>
        <p:nvSpPr>
          <p:cNvPr id="5" name="タイトル 4"/>
          <p:cNvSpPr>
            <a:spLocks noGrp="1"/>
          </p:cNvSpPr>
          <p:nvPr>
            <p:ph type="title"/>
          </p:nvPr>
        </p:nvSpPr>
        <p:spPr/>
        <p:txBody>
          <a:bodyPr/>
          <a:lstStyle/>
          <a:p>
            <a:endParaRPr kumimoji="1" lang="ja-JP" altLang="en-US"/>
          </a:p>
        </p:txBody>
      </p:sp>
      <p:sp>
        <p:nvSpPr>
          <p:cNvPr id="30" name="タイトル 1"/>
          <p:cNvSpPr txBox="1">
            <a:spLocks/>
          </p:cNvSpPr>
          <p:nvPr/>
        </p:nvSpPr>
        <p:spPr>
          <a:xfrm>
            <a:off x="0" y="-27385"/>
            <a:ext cx="9144000" cy="1836205"/>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lgn="l"/>
            <a:r>
              <a:rPr lang="ja-JP" altLang="en-US" sz="2400" dirty="0" smtClean="0"/>
              <a:t>　　　　　　     　　　　　 </a:t>
            </a:r>
            <a:r>
              <a:rPr lang="ja-JP" altLang="en-US" sz="2400" dirty="0" err="1" smtClean="0"/>
              <a:t>だん</a:t>
            </a:r>
            <a:r>
              <a:rPr lang="en-US" altLang="ja-JP" sz="2400" dirty="0" smtClean="0"/>
              <a:t/>
            </a:r>
            <a:br>
              <a:rPr lang="en-US" altLang="ja-JP" sz="2400" dirty="0" smtClean="0"/>
            </a:br>
            <a:r>
              <a:rPr lang="ja-JP" altLang="en-US" sz="2400" dirty="0" smtClean="0"/>
              <a:t>　 </a:t>
            </a:r>
            <a:r>
              <a:rPr lang="ja-JP" altLang="en-US" sz="4000" dirty="0" smtClean="0"/>
              <a:t>どうして地球温暖化は起こったの？</a:t>
            </a:r>
            <a:r>
              <a:rPr lang="en-US" altLang="ja-JP" sz="4000" dirty="0" smtClean="0"/>
              <a:t/>
            </a:r>
            <a:br>
              <a:rPr lang="en-US" altLang="ja-JP" sz="4000" dirty="0" smtClean="0"/>
            </a:br>
            <a:r>
              <a:rPr lang="ja-JP" altLang="en-US" sz="4000" dirty="0" smtClean="0"/>
              <a:t>　　　　　昔と今のちがい</a:t>
            </a:r>
            <a:endParaRPr lang="ja-JP" altLang="en-US" sz="4000" dirty="0"/>
          </a:p>
        </p:txBody>
      </p:sp>
      <p:pic>
        <p:nvPicPr>
          <p:cNvPr id="2057" name="Picture 9" descr="Y:\■ハードディスク（これまでのFujitsuのF)\チャレンジ10\平成27年度\パワポ用イラスト\石油ストーブ.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8547" y="4442114"/>
            <a:ext cx="15240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48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53"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7705" y="1808820"/>
            <a:ext cx="1512167" cy="1015663"/>
          </a:xfrm>
          <a:prstGeom prst="rect">
            <a:avLst/>
          </a:prstGeom>
          <a:noFill/>
        </p:spPr>
        <p:txBody>
          <a:bodyPr wrap="square" rtlCol="0">
            <a:spAutoFit/>
          </a:bodyPr>
          <a:lstStyle/>
          <a:p>
            <a:r>
              <a:rPr kumimoji="1" lang="ja-JP" altLang="en-US" sz="6000" dirty="0" smtClean="0">
                <a:latin typeface="HGP創英角ﾎﾟｯﾌﾟ体" panose="040B0A00000000000000" pitchFamily="50" charset="-128"/>
                <a:ea typeface="HGP創英角ﾎﾟｯﾌﾟ体" panose="040B0A00000000000000" pitchFamily="50" charset="-128"/>
              </a:rPr>
              <a:t>昔</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13" name="テキスト ボックス 12"/>
          <p:cNvSpPr txBox="1"/>
          <p:nvPr/>
        </p:nvSpPr>
        <p:spPr>
          <a:xfrm>
            <a:off x="6264188" y="1808820"/>
            <a:ext cx="1512167" cy="1015663"/>
          </a:xfrm>
          <a:prstGeom prst="rect">
            <a:avLst/>
          </a:prstGeom>
          <a:noFill/>
        </p:spPr>
        <p:txBody>
          <a:bodyPr wrap="square" rtlCol="0">
            <a:spAutoFit/>
          </a:bodyPr>
          <a:lstStyle/>
          <a:p>
            <a:r>
              <a:rPr kumimoji="1" lang="ja-JP" altLang="en-US" sz="6000" dirty="0" smtClean="0">
                <a:latin typeface="HGP創英角ﾎﾟｯﾌﾟ体" panose="040B0A00000000000000" pitchFamily="50" charset="-128"/>
                <a:ea typeface="HGP創英角ﾎﾟｯﾌﾟ体" panose="040B0A00000000000000" pitchFamily="50" charset="-128"/>
              </a:rPr>
              <a:t>今</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19" name="Text Box 15"/>
          <p:cNvSpPr txBox="1">
            <a:spLocks noChangeArrowheads="1"/>
          </p:cNvSpPr>
          <p:nvPr/>
        </p:nvSpPr>
        <p:spPr bwMode="auto">
          <a:xfrm>
            <a:off x="961869" y="6201308"/>
            <a:ext cx="3070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2800" b="1" dirty="0" smtClean="0">
                <a:solidFill>
                  <a:srgbClr val="00B050"/>
                </a:solidFill>
                <a:latin typeface="HG創英角ﾎﾟｯﾌﾟ体" pitchFamily="49" charset="-128"/>
                <a:ea typeface="HG創英角ﾎﾟｯﾌﾟ体" pitchFamily="49" charset="-128"/>
              </a:rPr>
              <a:t>自然</a:t>
            </a:r>
            <a:r>
              <a:rPr lang="ja-JP" altLang="en-US" sz="2800" b="1" dirty="0">
                <a:solidFill>
                  <a:srgbClr val="00B050"/>
                </a:solidFill>
                <a:latin typeface="HG創英角ﾎﾟｯﾌﾟ体" pitchFamily="49" charset="-128"/>
                <a:ea typeface="HG創英角ﾎﾟｯﾌﾟ体" pitchFamily="49" charset="-128"/>
              </a:rPr>
              <a:t>のエネルギー</a:t>
            </a:r>
          </a:p>
        </p:txBody>
      </p:sp>
      <p:sp>
        <p:nvSpPr>
          <p:cNvPr id="26" name="Text Box 16"/>
          <p:cNvSpPr txBox="1">
            <a:spLocks noChangeArrowheads="1"/>
          </p:cNvSpPr>
          <p:nvPr/>
        </p:nvSpPr>
        <p:spPr bwMode="auto">
          <a:xfrm>
            <a:off x="4759376" y="6201308"/>
            <a:ext cx="415411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r>
              <a:rPr lang="ja-JP" altLang="en-US" sz="2800" b="1" dirty="0" smtClean="0">
                <a:solidFill>
                  <a:srgbClr val="FF0000"/>
                </a:solidFill>
                <a:latin typeface="HG創英角ﾎﾟｯﾌﾟ体" pitchFamily="49" charset="-128"/>
                <a:ea typeface="HG創英角ﾎﾟｯﾌﾟ体" pitchFamily="49" charset="-128"/>
              </a:rPr>
              <a:t>電気・ガス</a:t>
            </a:r>
            <a:r>
              <a:rPr lang="ja-JP" altLang="en-US" sz="2000" b="1" dirty="0" smtClean="0">
                <a:latin typeface="Arial" pitchFamily="34" charset="0"/>
              </a:rPr>
              <a:t>など</a:t>
            </a:r>
            <a:r>
              <a:rPr lang="ja-JP" altLang="en-US" sz="2000" b="1" dirty="0">
                <a:latin typeface="Arial" pitchFamily="34" charset="0"/>
              </a:rPr>
              <a:t>のエネルギー</a:t>
            </a:r>
          </a:p>
        </p:txBody>
      </p:sp>
      <p:sp>
        <p:nvSpPr>
          <p:cNvPr id="4" name="タイトル 3"/>
          <p:cNvSpPr>
            <a:spLocks noGrp="1"/>
          </p:cNvSpPr>
          <p:nvPr>
            <p:ph type="title"/>
          </p:nvPr>
        </p:nvSpPr>
        <p:spPr/>
        <p:txBody>
          <a:bodyPr/>
          <a:lstStyle/>
          <a:p>
            <a:endParaRPr kumimoji="1" lang="ja-JP" altLang="en-US"/>
          </a:p>
        </p:txBody>
      </p:sp>
      <p:sp>
        <p:nvSpPr>
          <p:cNvPr id="14" name="タイトル 1"/>
          <p:cNvSpPr txBox="1">
            <a:spLocks/>
          </p:cNvSpPr>
          <p:nvPr/>
        </p:nvSpPr>
        <p:spPr>
          <a:xfrm>
            <a:off x="0" y="-27385"/>
            <a:ext cx="9144000" cy="1836205"/>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lgn="l"/>
            <a:r>
              <a:rPr lang="ja-JP" altLang="en-US" sz="2400" dirty="0" smtClean="0"/>
              <a:t>　　　　　　                    </a:t>
            </a:r>
            <a:r>
              <a:rPr lang="ja-JP" altLang="en-US" sz="2400" dirty="0" err="1" smtClean="0"/>
              <a:t>だん</a:t>
            </a:r>
            <a:r>
              <a:rPr lang="en-US" altLang="ja-JP" sz="2400" dirty="0" smtClean="0"/>
              <a:t/>
            </a:r>
            <a:br>
              <a:rPr lang="en-US" altLang="ja-JP" sz="2400" dirty="0" smtClean="0"/>
            </a:br>
            <a:r>
              <a:rPr lang="ja-JP" altLang="en-US" sz="2400" dirty="0" smtClean="0"/>
              <a:t>　 </a:t>
            </a:r>
            <a:r>
              <a:rPr lang="ja-JP" altLang="en-US" sz="4000" dirty="0" smtClean="0"/>
              <a:t>どうして地球温暖化は起こったの？</a:t>
            </a:r>
            <a:r>
              <a:rPr lang="en-US" altLang="ja-JP" sz="4000" dirty="0" smtClean="0"/>
              <a:t/>
            </a:r>
            <a:br>
              <a:rPr lang="en-US" altLang="ja-JP" sz="4000" dirty="0" smtClean="0"/>
            </a:br>
            <a:r>
              <a:rPr lang="ja-JP" altLang="en-US" sz="4000" dirty="0" smtClean="0"/>
              <a:t>　　　　　昔と今のちがい</a:t>
            </a:r>
            <a:endParaRPr lang="ja-JP" altLang="en-US" sz="4000" dirty="0"/>
          </a:p>
        </p:txBody>
      </p:sp>
      <p:pic>
        <p:nvPicPr>
          <p:cNvPr id="3074" name="Picture 2" descr="Y:\■ハードディスク（これまでのFujitsuのF)\チャレンジ10\平成27年度\パワポ用イラスト\あんどん.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72" y="3194296"/>
            <a:ext cx="1905000" cy="1422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Y:\■ハードディスク（これまでのFujitsuのF)\チャレンジ10\平成27年度\パワポ用イラスト\ろうそく.jpg"/>
          <p:cNvPicPr>
            <a:picLocks noChangeAspect="1" noChangeArrowheads="1"/>
          </p:cNvPicPr>
          <p:nvPr/>
        </p:nvPicPr>
        <p:blipFill rotWithShape="1">
          <a:blip r:embed="rId4">
            <a:extLst>
              <a:ext uri="{28A0092B-C50C-407E-A947-70E740481C1C}">
                <a14:useLocalDpi xmlns:a14="http://schemas.microsoft.com/office/drawing/2010/main" val="0"/>
              </a:ext>
            </a:extLst>
          </a:blip>
          <a:srcRect l="9933" b="8142"/>
          <a:stretch/>
        </p:blipFill>
        <p:spPr bwMode="auto">
          <a:xfrm>
            <a:off x="398172" y="4712503"/>
            <a:ext cx="1976406" cy="15117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2789" y="4149081"/>
            <a:ext cx="2917159" cy="203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Y:\■ハードディスク（これまでのFujitsuのF)\チャレンジ10\平成27年度\パワポ用イラスト\蛍光灯.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201" b="10243"/>
          <a:stretch/>
        </p:blipFill>
        <p:spPr bwMode="auto">
          <a:xfrm>
            <a:off x="5924663" y="2898642"/>
            <a:ext cx="1823544" cy="10607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タイトル：提灯">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2467" y="3668007"/>
            <a:ext cx="1599493" cy="23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44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53"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FF99"/>
            </a:gs>
            <a:gs pos="100000">
              <a:srgbClr val="33CCFF"/>
            </a:gs>
          </a:gsLst>
          <a:lin ang="16200000" scaled="1"/>
          <a:tileRect/>
        </a:gradFill>
        <a:effectLst/>
      </p:bgPr>
    </p:bg>
    <p:spTree>
      <p:nvGrpSpPr>
        <p:cNvPr id="1" name=""/>
        <p:cNvGrpSpPr/>
        <p:nvPr/>
      </p:nvGrpSpPr>
      <p:grpSpPr>
        <a:xfrm>
          <a:off x="0" y="0"/>
          <a:ext cx="0" cy="0"/>
          <a:chOff x="0" y="0"/>
          <a:chExt cx="0" cy="0"/>
        </a:xfrm>
      </p:grpSpPr>
      <p:sp>
        <p:nvSpPr>
          <p:cNvPr id="11" name="角丸四角形吹き出し 10"/>
          <p:cNvSpPr/>
          <p:nvPr/>
        </p:nvSpPr>
        <p:spPr>
          <a:xfrm>
            <a:off x="395536" y="476672"/>
            <a:ext cx="6444716" cy="5043431"/>
          </a:xfrm>
          <a:prstGeom prst="wedgeRoundRectCallout">
            <a:avLst>
              <a:gd name="adj1" fmla="val 45939"/>
              <a:gd name="adj2" fmla="val 5895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09582" y="789946"/>
            <a:ext cx="5850650" cy="2677656"/>
          </a:xfrm>
          <a:prstGeom prst="rect">
            <a:avLst/>
          </a:prstGeom>
          <a:noFill/>
        </p:spPr>
        <p:txBody>
          <a:bodyPr wrap="square" rtlCol="0">
            <a:spAutoFit/>
          </a:bodyPr>
          <a:lstStyle/>
          <a:p>
            <a:pPr>
              <a:lnSpc>
                <a:spcPct val="150000"/>
              </a:lnSpc>
            </a:pPr>
            <a:r>
              <a:rPr lang="ja-JP" altLang="en-US" sz="2800" b="1" dirty="0" smtClean="0"/>
              <a:t>○○</a:t>
            </a:r>
            <a:r>
              <a:rPr lang="ja-JP" altLang="en-US" sz="2800" b="1" dirty="0" smtClean="0"/>
              <a:t>小学校</a:t>
            </a:r>
            <a:r>
              <a:rPr lang="ja-JP" altLang="en-US" sz="2800" b="1" dirty="0" smtClean="0"/>
              <a:t>４年生の皆さん、こんにちは！！</a:t>
            </a:r>
            <a:endParaRPr lang="en-US" altLang="ja-JP" sz="2800" b="1" dirty="0" smtClean="0"/>
          </a:p>
          <a:p>
            <a:pPr>
              <a:lnSpc>
                <a:spcPct val="150000"/>
              </a:lnSpc>
            </a:pPr>
            <a:r>
              <a:rPr lang="ja-JP" altLang="en-US" sz="2800" b="1" dirty="0"/>
              <a:t>私は地球</a:t>
            </a:r>
            <a:r>
              <a:rPr lang="ja-JP" altLang="en-US" sz="2800" b="1" dirty="0" smtClean="0"/>
              <a:t>温</a:t>
            </a:r>
            <a:r>
              <a:rPr lang="ja-JP" altLang="en-US" sz="2800" b="1" dirty="0" err="1" smtClean="0"/>
              <a:t>だん化ぼう止</a:t>
            </a:r>
            <a:r>
              <a:rPr lang="ja-JP" altLang="en-US" sz="2800" b="1" dirty="0" smtClean="0"/>
              <a:t>活動すい進員の　</a:t>
            </a:r>
            <a:r>
              <a:rPr lang="ja-JP" altLang="en-US" sz="2800" b="1" dirty="0" smtClean="0"/>
              <a:t>○○　です</a:t>
            </a:r>
            <a:r>
              <a:rPr lang="ja-JP" altLang="en-US" sz="2800" b="1" dirty="0" smtClean="0"/>
              <a:t>。</a:t>
            </a:r>
            <a:endParaRPr kumimoji="1" lang="ja-JP" altLang="en-US" sz="2800" b="1" dirty="0"/>
          </a:p>
        </p:txBody>
      </p:sp>
      <p:sp>
        <p:nvSpPr>
          <p:cNvPr id="8" name="テキスト ボックス 7"/>
          <p:cNvSpPr txBox="1"/>
          <p:nvPr/>
        </p:nvSpPr>
        <p:spPr>
          <a:xfrm>
            <a:off x="809970" y="3376153"/>
            <a:ext cx="6030281" cy="1295547"/>
          </a:xfrm>
          <a:prstGeom prst="rect">
            <a:avLst/>
          </a:prstGeom>
          <a:noFill/>
        </p:spPr>
        <p:txBody>
          <a:bodyPr wrap="square" rtlCol="0">
            <a:spAutoFit/>
          </a:bodyPr>
          <a:lstStyle/>
          <a:p>
            <a:pPr>
              <a:lnSpc>
                <a:spcPct val="150000"/>
              </a:lnSpc>
            </a:pPr>
            <a:r>
              <a:rPr kumimoji="1" lang="ja-JP" altLang="en-US" sz="2800" b="1" dirty="0" smtClean="0"/>
              <a:t>今日はみんなと</a:t>
            </a:r>
            <a:r>
              <a:rPr lang="ja-JP" altLang="en-US" sz="2800" b="1" dirty="0" smtClean="0"/>
              <a:t>「地球温</a:t>
            </a:r>
            <a:r>
              <a:rPr lang="ja-JP" altLang="en-US" sz="2800" b="1" dirty="0" err="1" smtClean="0"/>
              <a:t>だん化</a:t>
            </a:r>
            <a:r>
              <a:rPr lang="ja-JP" altLang="en-US" sz="2800" b="1" dirty="0" smtClean="0"/>
              <a:t>」について勉強</a:t>
            </a:r>
            <a:r>
              <a:rPr lang="ja-JP" altLang="en-US" sz="2800" b="1" dirty="0"/>
              <a:t>したいと思います</a:t>
            </a:r>
            <a:r>
              <a:rPr lang="ja-JP" altLang="en-US" sz="2800" b="1" dirty="0" smtClean="0"/>
              <a:t>。</a:t>
            </a:r>
            <a:endParaRPr kumimoji="1" lang="en-US" altLang="ja-JP" sz="2800" b="1" dirty="0" smtClean="0"/>
          </a:p>
        </p:txBody>
      </p:sp>
      <p:pic>
        <p:nvPicPr>
          <p:cNvPr id="3075" name="Picture 3" descr="C:\Users\owner\AppData\Local\Microsoft\Windows\INetCache\IE\WOMR67VJ\Earth-crust-cutaway-zh.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717032"/>
            <a:ext cx="3635896"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5516" y="2027981"/>
            <a:ext cx="8928484" cy="4317343"/>
          </a:xfrm>
        </p:spPr>
        <p:txBody>
          <a:bodyPr/>
          <a:lstStyle/>
          <a:p>
            <a:r>
              <a:rPr kumimoji="1" lang="ja-JP" altLang="en-US" dirty="0" smtClean="0"/>
              <a:t>世の中が便利になり、石油や石炭やガスをもやしてエネルギーを使うりょうが一気にふえた。</a:t>
            </a:r>
            <a:endParaRPr kumimoji="1" lang="en-US" altLang="ja-JP" dirty="0" smtClean="0"/>
          </a:p>
          <a:p>
            <a:pPr marL="0" indent="0">
              <a:buNone/>
            </a:pPr>
            <a:endParaRPr kumimoji="1" lang="en-US" altLang="ja-JP" dirty="0" smtClean="0"/>
          </a:p>
          <a:p>
            <a:r>
              <a:rPr kumimoji="1" lang="ja-JP" altLang="en-US" dirty="0" smtClean="0"/>
              <a:t>人口がふえたことで、家を建てたり遊牧するために森林をたくさん切っていった。</a:t>
            </a:r>
            <a:endParaRPr kumimoji="1" lang="en-US" altLang="ja-JP" dirty="0" smtClean="0"/>
          </a:p>
          <a:p>
            <a:pPr marL="0" indent="0">
              <a:buNone/>
            </a:pPr>
            <a:r>
              <a:rPr lang="ja-JP" altLang="en-US" sz="2600" dirty="0" smtClean="0"/>
              <a:t>（植物は二さん化炭素をきゅう</a:t>
            </a:r>
            <a:r>
              <a:rPr lang="ja-JP" altLang="en-US" sz="2600" dirty="0"/>
              <a:t>しゅう</a:t>
            </a:r>
            <a:r>
              <a:rPr lang="ja-JP" altLang="en-US" sz="2600" dirty="0" smtClean="0"/>
              <a:t>する役わりがある）</a:t>
            </a:r>
            <a:endParaRPr kumimoji="1" lang="en-US" altLang="ja-JP" sz="2600" dirty="0" smtClean="0"/>
          </a:p>
          <a:p>
            <a:endParaRPr lang="en-US" altLang="ja-JP" dirty="0"/>
          </a:p>
          <a:p>
            <a:endParaRPr kumimoji="1" lang="en-US" altLang="ja-JP" dirty="0" smtClean="0"/>
          </a:p>
          <a:p>
            <a:endParaRPr kumimoji="1" lang="ja-JP" altLang="en-US" dirty="0"/>
          </a:p>
        </p:txBody>
      </p:sp>
      <p:sp>
        <p:nvSpPr>
          <p:cNvPr id="4" name="タイトル 1"/>
          <p:cNvSpPr txBox="1">
            <a:spLocks/>
          </p:cNvSpPr>
          <p:nvPr/>
        </p:nvSpPr>
        <p:spPr>
          <a:xfrm>
            <a:off x="0" y="-27385"/>
            <a:ext cx="9144000" cy="1656185"/>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lgn="l"/>
            <a:r>
              <a:rPr lang="ja-JP" altLang="en-US" sz="2400" dirty="0" smtClean="0"/>
              <a:t>　　　　　　     　　　　　 </a:t>
            </a:r>
            <a:r>
              <a:rPr lang="ja-JP" altLang="en-US" sz="2400" dirty="0" err="1" smtClean="0"/>
              <a:t>だん</a:t>
            </a:r>
            <a:r>
              <a:rPr lang="en-US" altLang="ja-JP" sz="2400" dirty="0" smtClean="0"/>
              <a:t/>
            </a:r>
            <a:br>
              <a:rPr lang="en-US" altLang="ja-JP" sz="2400" dirty="0" smtClean="0"/>
            </a:br>
            <a:r>
              <a:rPr lang="ja-JP" altLang="en-US" sz="2400" dirty="0" smtClean="0"/>
              <a:t>　 </a:t>
            </a:r>
            <a:r>
              <a:rPr lang="ja-JP" altLang="en-US" sz="4000" dirty="0" smtClean="0"/>
              <a:t>どうして地球温暖化は起こったの？</a:t>
            </a:r>
            <a:endParaRPr lang="ja-JP" altLang="en-US" sz="4000" dirty="0"/>
          </a:p>
        </p:txBody>
      </p:sp>
    </p:spTree>
    <p:extLst>
      <p:ext uri="{BB962C8B-B14F-4D97-AF65-F5344CB8AC3E}">
        <p14:creationId xmlns:p14="http://schemas.microsoft.com/office/powerpoint/2010/main" val="2818789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420888"/>
            <a:ext cx="8675677" cy="1938992"/>
          </a:xfrm>
          <a:prstGeom prst="rect">
            <a:avLst/>
          </a:prstGeom>
          <a:noFill/>
        </p:spPr>
        <p:txBody>
          <a:bodyPr wrap="square" rtlCol="0">
            <a:spAutoFit/>
          </a:bodyPr>
          <a:lstStyle/>
          <a:p>
            <a:pPr algn="ct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このままだと地球は</a:t>
            </a:r>
            <a:endParaRPr lang="en-US" altLang="ja-JP" sz="6000" spc="3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どうなる</a:t>
            </a: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の？</a:t>
            </a:r>
            <a:endParaRPr lang="ja-JP" altLang="en-US" sz="6000" spc="3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290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35978"/>
            <a:ext cx="9144000" cy="1556765"/>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4000" dirty="0" smtClean="0"/>
              <a:t>このままだとどうなるの？</a:t>
            </a:r>
            <a:endParaRPr lang="en-US" altLang="ja-JP" sz="4000" dirty="0" smtClean="0"/>
          </a:p>
          <a:p>
            <a:r>
              <a:rPr lang="ja-JP" altLang="en-US" sz="4000" dirty="0" smtClean="0"/>
              <a:t>（考えられること）</a:t>
            </a:r>
            <a:endParaRPr lang="ja-JP" altLang="en-US" sz="4000" dirty="0"/>
          </a:p>
        </p:txBody>
      </p:sp>
      <p:sp>
        <p:nvSpPr>
          <p:cNvPr id="9" name="コンテンツ プレースホルダー 8"/>
          <p:cNvSpPr>
            <a:spLocks noGrp="1"/>
          </p:cNvSpPr>
          <p:nvPr>
            <p:ph idx="1"/>
          </p:nvPr>
        </p:nvSpPr>
        <p:spPr>
          <a:xfrm>
            <a:off x="395536" y="1600200"/>
            <a:ext cx="8316924" cy="5257800"/>
          </a:xfrm>
        </p:spPr>
        <p:txBody>
          <a:bodyPr/>
          <a:lstStyle/>
          <a:p>
            <a:pPr marL="0" indent="0">
              <a:buNone/>
            </a:pPr>
            <a:r>
              <a:rPr kumimoji="1" lang="en-US" altLang="ja-JP" dirty="0" smtClean="0"/>
              <a:t>【</a:t>
            </a:r>
            <a:r>
              <a:rPr kumimoji="1" lang="ja-JP" altLang="en-US" dirty="0" smtClean="0"/>
              <a:t>クイズ</a:t>
            </a:r>
            <a:r>
              <a:rPr kumimoji="1" lang="en-US" altLang="ja-JP" dirty="0" smtClean="0"/>
              <a:t>】</a:t>
            </a:r>
          </a:p>
          <a:p>
            <a:pPr marL="0" indent="0">
              <a:buNone/>
            </a:pPr>
            <a:r>
              <a:rPr lang="ja-JP" altLang="en-US" dirty="0"/>
              <a:t>この</a:t>
            </a:r>
            <a:r>
              <a:rPr lang="ja-JP" altLang="en-US" dirty="0" smtClean="0"/>
              <a:t>まま地球温</a:t>
            </a:r>
            <a:r>
              <a:rPr lang="ja-JP" altLang="en-US" dirty="0" err="1" smtClean="0"/>
              <a:t>だん化が</a:t>
            </a:r>
            <a:r>
              <a:rPr lang="ja-JP" altLang="en-US" dirty="0" smtClean="0"/>
              <a:t>進むと、</a:t>
            </a:r>
            <a:r>
              <a:rPr lang="en-US" altLang="ja-JP" dirty="0" smtClean="0"/>
              <a:t>2100</a:t>
            </a:r>
            <a:r>
              <a:rPr lang="ja-JP" altLang="en-US" dirty="0" smtClean="0"/>
              <a:t>年には地球の平</a:t>
            </a:r>
            <a:r>
              <a:rPr lang="ja-JP" altLang="en-US" dirty="0" err="1" smtClean="0"/>
              <a:t>きん</a:t>
            </a:r>
            <a:r>
              <a:rPr lang="ja-JP" altLang="en-US" dirty="0" smtClean="0"/>
              <a:t>気温は何ど上がると言われているでしょうか？</a:t>
            </a:r>
            <a:endParaRPr lang="en-US" altLang="ja-JP" dirty="0" smtClean="0"/>
          </a:p>
          <a:p>
            <a:pPr marL="0" indent="0" algn="ctr">
              <a:lnSpc>
                <a:spcPct val="150000"/>
              </a:lnSpc>
              <a:buNone/>
            </a:pPr>
            <a:r>
              <a:rPr lang="ja-JP" altLang="en-US" sz="3600" b="1" dirty="0" smtClean="0">
                <a:latin typeface="HGP創英角ｺﾞｼｯｸUB" panose="020B0900000000000000" pitchFamily="50" charset="-128"/>
                <a:ea typeface="HGP創英角ｺﾞｼｯｸUB" panose="020B0900000000000000" pitchFamily="50" charset="-128"/>
              </a:rPr>
              <a:t>１　やく ２．８</a:t>
            </a:r>
            <a:r>
              <a:rPr lang="ja-JP" altLang="en-US" sz="3600" b="1" dirty="0" err="1" smtClean="0">
                <a:latin typeface="HGP創英角ｺﾞｼｯｸUB" panose="020B0900000000000000" pitchFamily="50" charset="-128"/>
                <a:ea typeface="HGP創英角ｺﾞｼｯｸUB" panose="020B0900000000000000" pitchFamily="50" charset="-128"/>
              </a:rPr>
              <a:t>ど</a:t>
            </a:r>
            <a:endParaRPr lang="en-US" altLang="ja-JP" sz="3600" b="1" dirty="0" smtClean="0">
              <a:latin typeface="HGP創英角ｺﾞｼｯｸUB" panose="020B0900000000000000" pitchFamily="50" charset="-128"/>
              <a:ea typeface="HGP創英角ｺﾞｼｯｸUB" panose="020B0900000000000000" pitchFamily="50" charset="-128"/>
            </a:endParaRPr>
          </a:p>
          <a:p>
            <a:pPr marL="0" indent="0" algn="ctr">
              <a:lnSpc>
                <a:spcPct val="150000"/>
              </a:lnSpc>
              <a:buNone/>
            </a:pPr>
            <a:r>
              <a:rPr kumimoji="1" lang="ja-JP" altLang="en-US" sz="3600" b="1" dirty="0" smtClean="0">
                <a:latin typeface="HGP創英角ｺﾞｼｯｸUB" panose="020B0900000000000000" pitchFamily="50" charset="-128"/>
                <a:ea typeface="HGP創英角ｺﾞｼｯｸUB" panose="020B0900000000000000" pitchFamily="50" charset="-128"/>
              </a:rPr>
              <a:t>２　やく ３．８</a:t>
            </a:r>
            <a:r>
              <a:rPr kumimoji="1" lang="ja-JP" altLang="en-US" sz="3600" b="1" dirty="0" err="1" smtClean="0">
                <a:latin typeface="HGP創英角ｺﾞｼｯｸUB" panose="020B0900000000000000" pitchFamily="50" charset="-128"/>
                <a:ea typeface="HGP創英角ｺﾞｼｯｸUB" panose="020B0900000000000000" pitchFamily="50" charset="-128"/>
              </a:rPr>
              <a:t>ど</a:t>
            </a:r>
            <a:endParaRPr kumimoji="1" lang="en-US" altLang="ja-JP" sz="3600" b="1" dirty="0" smtClean="0">
              <a:latin typeface="HGP創英角ｺﾞｼｯｸUB" panose="020B0900000000000000" pitchFamily="50" charset="-128"/>
              <a:ea typeface="HGP創英角ｺﾞｼｯｸUB" panose="020B0900000000000000" pitchFamily="50" charset="-128"/>
            </a:endParaRPr>
          </a:p>
          <a:p>
            <a:pPr marL="0" indent="0" algn="ctr">
              <a:lnSpc>
                <a:spcPct val="150000"/>
              </a:lnSpc>
              <a:buNone/>
            </a:pPr>
            <a:r>
              <a:rPr kumimoji="1" lang="ja-JP" altLang="en-US" sz="3600" b="1" dirty="0" smtClean="0">
                <a:latin typeface="HGP創英角ｺﾞｼｯｸUB" panose="020B0900000000000000" pitchFamily="50" charset="-128"/>
                <a:ea typeface="HGP創英角ｺﾞｼｯｸUB" panose="020B0900000000000000" pitchFamily="50" charset="-128"/>
              </a:rPr>
              <a:t>３　やく ４．８</a:t>
            </a:r>
            <a:r>
              <a:rPr kumimoji="1" lang="ja-JP" altLang="en-US" sz="3600" b="1" dirty="0" err="1" smtClean="0">
                <a:latin typeface="HGP創英角ｺﾞｼｯｸUB" panose="020B0900000000000000" pitchFamily="50" charset="-128"/>
                <a:ea typeface="HGP創英角ｺﾞｼｯｸUB" panose="020B0900000000000000" pitchFamily="50" charset="-128"/>
              </a:rPr>
              <a:t>ど</a:t>
            </a:r>
            <a:endParaRPr kumimoji="1" lang="en-US" altLang="ja-JP" sz="3600" b="1"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ja-JP" altLang="en-US" dirty="0"/>
          </a:p>
        </p:txBody>
      </p:sp>
      <p:sp>
        <p:nvSpPr>
          <p:cNvPr id="10" name="円/楕円 9"/>
          <p:cNvSpPr/>
          <p:nvPr/>
        </p:nvSpPr>
        <p:spPr>
          <a:xfrm>
            <a:off x="2765446" y="5697252"/>
            <a:ext cx="978462" cy="79208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64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2460442"/>
            <a:ext cx="8892480" cy="1112574"/>
          </a:xfrm>
        </p:spPr>
        <p:txBody>
          <a:bodyPr>
            <a:normAutofit/>
          </a:bodyPr>
          <a:lstStyle/>
          <a:p>
            <a:r>
              <a:rPr kumimoji="1" lang="ja-JP" altLang="en-US" dirty="0" smtClean="0"/>
              <a:t>台風やゲリラ</a:t>
            </a:r>
            <a:r>
              <a:rPr kumimoji="1" lang="ja-JP" altLang="en-US" dirty="0" err="1" smtClean="0"/>
              <a:t>ごう</a:t>
            </a:r>
            <a:r>
              <a:rPr kumimoji="1" lang="ja-JP" altLang="en-US" dirty="0" smtClean="0"/>
              <a:t>雨などがふえる、さいがいがふえる</a:t>
            </a:r>
            <a:endParaRPr lang="en-US" altLang="ja-JP" dirty="0" smtClean="0"/>
          </a:p>
          <a:p>
            <a:endParaRPr lang="en-US" altLang="ja-JP" dirty="0"/>
          </a:p>
          <a:p>
            <a:endParaRPr lang="en-US" altLang="ja-JP" dirty="0" smtClean="0"/>
          </a:p>
          <a:p>
            <a:pPr marL="0" indent="0">
              <a:buNone/>
            </a:pPr>
            <a:endParaRPr lang="en-US" altLang="ja-JP" dirty="0" smtClean="0"/>
          </a:p>
          <a:p>
            <a:endParaRPr kumimoji="1" lang="ja-JP" altLang="en-US" dirty="0"/>
          </a:p>
        </p:txBody>
      </p:sp>
      <p:sp>
        <p:nvSpPr>
          <p:cNvPr id="4" name="タイトル 1"/>
          <p:cNvSpPr txBox="1">
            <a:spLocks/>
          </p:cNvSpPr>
          <p:nvPr/>
        </p:nvSpPr>
        <p:spPr>
          <a:xfrm>
            <a:off x="0" y="-35978"/>
            <a:ext cx="9144000" cy="1556765"/>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4000" dirty="0" smtClean="0"/>
              <a:t>このままだとどうなるの？</a:t>
            </a:r>
            <a:endParaRPr lang="en-US" altLang="ja-JP" sz="4000" dirty="0" smtClean="0"/>
          </a:p>
          <a:p>
            <a:r>
              <a:rPr lang="ja-JP" altLang="en-US" sz="4000" dirty="0" smtClean="0"/>
              <a:t>（考えられること）</a:t>
            </a:r>
            <a:endParaRPr lang="ja-JP" altLang="en-US" sz="4000" dirty="0"/>
          </a:p>
        </p:txBody>
      </p:sp>
      <p:sp>
        <p:nvSpPr>
          <p:cNvPr id="5" name="コンテンツ プレースホルダー 2"/>
          <p:cNvSpPr txBox="1">
            <a:spLocks/>
          </p:cNvSpPr>
          <p:nvPr/>
        </p:nvSpPr>
        <p:spPr>
          <a:xfrm>
            <a:off x="251520" y="1628800"/>
            <a:ext cx="7272808"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r>
              <a:rPr lang="ja-JP" altLang="en-US" dirty="0" smtClean="0"/>
              <a:t>地球の平</a:t>
            </a:r>
            <a:r>
              <a:rPr lang="ja-JP" altLang="en-US" dirty="0" err="1" smtClean="0"/>
              <a:t>きん</a:t>
            </a:r>
            <a:r>
              <a:rPr lang="ja-JP" altLang="en-US" dirty="0" smtClean="0"/>
              <a:t>気温が４．８ど上がる</a:t>
            </a:r>
            <a:endParaRPr lang="en-US" altLang="ja-JP" dirty="0" smtClean="0"/>
          </a:p>
          <a:p>
            <a:endParaRPr lang="en-US" altLang="ja-JP" dirty="0" smtClean="0"/>
          </a:p>
          <a:p>
            <a:pPr marL="0" indent="0">
              <a:buNone/>
            </a:pPr>
            <a:endParaRPr lang="en-US" altLang="ja-JP" dirty="0" smtClean="0"/>
          </a:p>
          <a:p>
            <a:endParaRPr lang="en-US" altLang="ja-JP" dirty="0" smtClean="0"/>
          </a:p>
          <a:p>
            <a:endParaRPr lang="en-US" altLang="ja-JP" dirty="0" smtClean="0"/>
          </a:p>
          <a:p>
            <a:pPr marL="0" indent="0">
              <a:buFontTx/>
              <a:buNone/>
            </a:pPr>
            <a:endParaRPr lang="en-US" altLang="ja-JP" dirty="0" smtClean="0"/>
          </a:p>
          <a:p>
            <a:endParaRPr lang="ja-JP" altLang="en-US" dirty="0"/>
          </a:p>
        </p:txBody>
      </p:sp>
      <p:sp>
        <p:nvSpPr>
          <p:cNvPr id="6" name="コンテンツ プレースホルダー 2"/>
          <p:cNvSpPr txBox="1">
            <a:spLocks/>
          </p:cNvSpPr>
          <p:nvPr/>
        </p:nvSpPr>
        <p:spPr>
          <a:xfrm>
            <a:off x="251520" y="4923200"/>
            <a:ext cx="5380501" cy="738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r>
              <a:rPr lang="ja-JP" altLang="en-US" dirty="0" smtClean="0"/>
              <a:t>食べ物がとれなくなる</a:t>
            </a:r>
            <a:endParaRPr lang="en-US" altLang="ja-JP" dirty="0" smtClean="0"/>
          </a:p>
          <a:p>
            <a:pPr marL="0" indent="0">
              <a:buNone/>
            </a:pPr>
            <a:endParaRPr lang="en-US" altLang="ja-JP" dirty="0" smtClean="0"/>
          </a:p>
          <a:p>
            <a:endParaRPr lang="en-US" altLang="ja-JP" dirty="0" smtClean="0"/>
          </a:p>
          <a:p>
            <a:endParaRPr lang="en-US" altLang="ja-JP" dirty="0" smtClean="0"/>
          </a:p>
          <a:p>
            <a:pPr marL="0" indent="0">
              <a:buFontTx/>
              <a:buNone/>
            </a:pPr>
            <a:endParaRPr lang="en-US" altLang="ja-JP" dirty="0" smtClean="0"/>
          </a:p>
          <a:p>
            <a:endParaRPr lang="ja-JP" altLang="en-US" dirty="0"/>
          </a:p>
        </p:txBody>
      </p:sp>
      <p:sp>
        <p:nvSpPr>
          <p:cNvPr id="7" name="コンテンツ プレースホルダー 2"/>
          <p:cNvSpPr txBox="1">
            <a:spLocks/>
          </p:cNvSpPr>
          <p:nvPr/>
        </p:nvSpPr>
        <p:spPr>
          <a:xfrm>
            <a:off x="251520" y="3717032"/>
            <a:ext cx="8892480" cy="10981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r>
              <a:rPr lang="ja-JP" altLang="en-US" dirty="0" smtClean="0"/>
              <a:t>海面が最大</a:t>
            </a:r>
            <a:r>
              <a:rPr lang="en-US" altLang="ja-JP" dirty="0" smtClean="0"/>
              <a:t>82</a:t>
            </a:r>
            <a:r>
              <a:rPr lang="ja-JP" altLang="en-US" dirty="0" smtClean="0"/>
              <a:t>ｃｍ上がる、海にしずんでしまう国が出てくる</a:t>
            </a:r>
          </a:p>
          <a:p>
            <a:pPr marL="0" indent="0">
              <a:buNone/>
            </a:pPr>
            <a:endParaRPr lang="en-US" altLang="ja-JP" dirty="0" smtClean="0"/>
          </a:p>
          <a:p>
            <a:pPr marL="0" indent="0">
              <a:buNone/>
            </a:pPr>
            <a:endParaRPr lang="en-US" altLang="ja-JP" dirty="0" smtClean="0"/>
          </a:p>
        </p:txBody>
      </p:sp>
      <p:sp>
        <p:nvSpPr>
          <p:cNvPr id="8" name="コンテンツ プレースホルダー 2"/>
          <p:cNvSpPr txBox="1">
            <a:spLocks/>
          </p:cNvSpPr>
          <p:nvPr/>
        </p:nvSpPr>
        <p:spPr>
          <a:xfrm>
            <a:off x="251520" y="5949280"/>
            <a:ext cx="8504718" cy="7995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r>
              <a:rPr lang="ja-JP" altLang="en-US" dirty="0" smtClean="0"/>
              <a:t>動物が死んでしまう　　　などなど・・・</a:t>
            </a:r>
            <a:endParaRPr lang="en-US" altLang="ja-JP" dirty="0" smtClean="0"/>
          </a:p>
          <a:p>
            <a:endParaRPr lang="en-US" altLang="ja-JP" dirty="0" smtClean="0"/>
          </a:p>
          <a:p>
            <a:endParaRPr lang="en-US" altLang="ja-JP" dirty="0" smtClean="0"/>
          </a:p>
          <a:p>
            <a:pPr marL="0" indent="0">
              <a:buFontTx/>
              <a:buNone/>
            </a:pPr>
            <a:endParaRPr lang="en-US" altLang="ja-JP" dirty="0" smtClean="0"/>
          </a:p>
          <a:p>
            <a:endParaRPr lang="ja-JP" altLang="en-US" dirty="0"/>
          </a:p>
        </p:txBody>
      </p:sp>
    </p:spTree>
    <p:extLst>
      <p:ext uri="{BB962C8B-B14F-4D97-AF65-F5344CB8AC3E}">
        <p14:creationId xmlns:p14="http://schemas.microsoft.com/office/powerpoint/2010/main" val="292746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420888"/>
            <a:ext cx="8675677" cy="1938992"/>
          </a:xfrm>
          <a:prstGeom prst="rect">
            <a:avLst/>
          </a:prstGeom>
          <a:noFill/>
        </p:spPr>
        <p:txBody>
          <a:bodyPr wrap="square" rtlCol="0">
            <a:spAutoFit/>
          </a:bodyPr>
          <a:lstStyle/>
          <a:p>
            <a:pPr algn="ct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ぼくたち、わたしたちに</a:t>
            </a:r>
            <a:endParaRPr lang="en-US" altLang="ja-JP" sz="6000" spc="3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できることは何だろう？</a:t>
            </a:r>
            <a:endParaRPr lang="ja-JP" altLang="en-US" sz="6000" spc="3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title"/>
          </p:nvPr>
        </p:nvSpPr>
        <p:spPr/>
        <p:txBody>
          <a:bodyPr>
            <a:normAutofit fontScale="90000"/>
          </a:bodyPr>
          <a:lstStyle/>
          <a:p>
            <a:r>
              <a:rPr kumimoji="1" lang="ja-JP" altLang="en-US" dirty="0" smtClean="0"/>
              <a:t>大切な地球を未来につなぐために</a:t>
            </a:r>
            <a:endParaRPr kumimoji="1" lang="ja-JP" altLang="en-US" dirty="0"/>
          </a:p>
        </p:txBody>
      </p:sp>
    </p:spTree>
    <p:extLst>
      <p:ext uri="{BB962C8B-B14F-4D97-AF65-F5344CB8AC3E}">
        <p14:creationId xmlns:p14="http://schemas.microsoft.com/office/powerpoint/2010/main" val="3376758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528900"/>
            <a:ext cx="8229600" cy="3996444"/>
          </a:xfrm>
        </p:spPr>
        <p:txBody>
          <a:bodyPr>
            <a:normAutofit fontScale="92500" lnSpcReduction="10000"/>
          </a:bodyPr>
          <a:lstStyle/>
          <a:p>
            <a:r>
              <a:rPr kumimoji="1" lang="ja-JP" altLang="en-US" sz="3000" dirty="0" smtClean="0"/>
              <a:t>地球温暖化を止める１０のとりくみの内、６つを家族とそうだんしながらえらぼう！</a:t>
            </a:r>
            <a:endParaRPr kumimoji="1" lang="en-US" altLang="ja-JP" sz="3000" dirty="0" smtClean="0"/>
          </a:p>
          <a:p>
            <a:pPr marL="0" indent="0">
              <a:buNone/>
            </a:pPr>
            <a:r>
              <a:rPr lang="ja-JP" altLang="en-US" sz="3000" dirty="0" smtClean="0"/>
              <a:t>　（自分で考えたとりくみでも</a:t>
            </a:r>
            <a:r>
              <a:rPr lang="en-US" altLang="ja-JP" sz="3000" dirty="0" smtClean="0"/>
              <a:t>OK</a:t>
            </a:r>
            <a:r>
              <a:rPr lang="ja-JP" altLang="en-US" sz="3000" dirty="0" smtClean="0"/>
              <a:t>！）</a:t>
            </a:r>
            <a:endParaRPr lang="en-US" altLang="ja-JP" sz="3000" dirty="0" smtClean="0"/>
          </a:p>
          <a:p>
            <a:pPr marL="0" indent="0">
              <a:buNone/>
            </a:pPr>
            <a:endParaRPr lang="en-US" altLang="ja-JP" sz="3000" dirty="0" smtClean="0"/>
          </a:p>
          <a:p>
            <a:r>
              <a:rPr lang="ja-JP" altLang="en-US" sz="3000" dirty="0" smtClean="0"/>
              <a:t>えらんだとりくみとリーダーをノートに記入しよう！</a:t>
            </a:r>
            <a:endParaRPr lang="en-US" altLang="ja-JP" sz="3000" dirty="0" smtClean="0"/>
          </a:p>
          <a:p>
            <a:endParaRPr lang="en-US" altLang="ja-JP" sz="3000" dirty="0"/>
          </a:p>
          <a:p>
            <a:r>
              <a:rPr lang="ja-JP" altLang="en-US" sz="3000" dirty="0" smtClean="0"/>
              <a:t>週末に１週間をみんなでふりかえって、とりくみがどれだけできたかチェックしよう！</a:t>
            </a:r>
            <a:endParaRPr lang="en-US" altLang="ja-JP" sz="3000" dirty="0" smtClean="0"/>
          </a:p>
          <a:p>
            <a:endParaRPr lang="en-US" altLang="ja-JP" sz="3000" dirty="0"/>
          </a:p>
          <a:p>
            <a:endParaRPr lang="en-US" altLang="ja-JP" sz="3000" dirty="0" smtClean="0"/>
          </a:p>
          <a:p>
            <a:endParaRPr lang="en-US" altLang="ja-JP" sz="3000" dirty="0"/>
          </a:p>
          <a:p>
            <a:endParaRPr lang="en-US" altLang="ja-JP" sz="3000" dirty="0" smtClean="0"/>
          </a:p>
          <a:p>
            <a:endParaRPr kumimoji="1" lang="ja-JP" altLang="en-US" sz="3000" dirty="0"/>
          </a:p>
        </p:txBody>
      </p:sp>
      <p:sp>
        <p:nvSpPr>
          <p:cNvPr id="4" name="タイトル 1"/>
          <p:cNvSpPr txBox="1">
            <a:spLocks/>
          </p:cNvSpPr>
          <p:nvPr/>
        </p:nvSpPr>
        <p:spPr>
          <a:xfrm>
            <a:off x="0" y="-35977"/>
            <a:ext cx="9144000" cy="1556764"/>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4000" dirty="0" smtClean="0">
                <a:ln w="19050">
                  <a:solidFill>
                    <a:prstClr val="white"/>
                  </a:solidFill>
                </a:ln>
              </a:rPr>
              <a:t>とやま環境チャレンジ１０</a:t>
            </a:r>
            <a:endParaRPr lang="ja-JP" altLang="en-US" sz="4000" dirty="0">
              <a:ln w="19050">
                <a:solidFill>
                  <a:prstClr val="white"/>
                </a:solidFill>
              </a:ln>
            </a:endParaRPr>
          </a:p>
        </p:txBody>
      </p:sp>
      <p:sp>
        <p:nvSpPr>
          <p:cNvPr id="2" name="テキスト ボックス 1"/>
          <p:cNvSpPr txBox="1"/>
          <p:nvPr/>
        </p:nvSpPr>
        <p:spPr>
          <a:xfrm>
            <a:off x="-144016" y="1697323"/>
            <a:ext cx="9504548" cy="61555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kumimoji="1" lang="ja-JP" altLang="en-US" sz="3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地球温暖化を止めるとりくみを始めよう！</a:t>
            </a:r>
            <a:endParaRPr kumimoji="1" lang="ja-JP" altLang="en-US" sz="3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テキスト ボックス 4"/>
          <p:cNvSpPr txBox="1"/>
          <p:nvPr/>
        </p:nvSpPr>
        <p:spPr>
          <a:xfrm>
            <a:off x="3008514" y="152636"/>
            <a:ext cx="1491478" cy="338554"/>
          </a:xfrm>
          <a:prstGeom prst="rect">
            <a:avLst/>
          </a:prstGeom>
          <a:noFill/>
        </p:spPr>
        <p:txBody>
          <a:bodyPr wrap="square" rtlCol="0">
            <a:spAutoFit/>
          </a:bodyPr>
          <a:lstStyle/>
          <a:p>
            <a:r>
              <a:rPr kumimoji="1" lang="ja-JP" altLang="en-US" sz="1600" b="1" dirty="0" smtClean="0"/>
              <a:t>かんきょう</a:t>
            </a:r>
            <a:endParaRPr kumimoji="1" lang="ja-JP" altLang="en-US" sz="1600" b="1" dirty="0"/>
          </a:p>
        </p:txBody>
      </p:sp>
      <p:sp>
        <p:nvSpPr>
          <p:cNvPr id="6" name="テキスト ボックス 5"/>
          <p:cNvSpPr txBox="1"/>
          <p:nvPr/>
        </p:nvSpPr>
        <p:spPr>
          <a:xfrm>
            <a:off x="1787116" y="1531821"/>
            <a:ext cx="696652" cy="276999"/>
          </a:xfrm>
          <a:prstGeom prst="rect">
            <a:avLst/>
          </a:prstGeom>
          <a:noFill/>
        </p:spPr>
        <p:txBody>
          <a:bodyPr wrap="square" rtlCol="0">
            <a:spAutoFit/>
          </a:bodyPr>
          <a:lstStyle/>
          <a:p>
            <a:r>
              <a:rPr kumimoji="1" lang="ja-JP" altLang="en-US" sz="1200" b="1" dirty="0" smtClean="0"/>
              <a:t>だん</a:t>
            </a:r>
            <a:endParaRPr kumimoji="1" lang="ja-JP" altLang="en-US" sz="1200" b="1" dirty="0"/>
          </a:p>
        </p:txBody>
      </p:sp>
      <p:sp>
        <p:nvSpPr>
          <p:cNvPr id="7" name="テキスト ボックス 6"/>
          <p:cNvSpPr txBox="1"/>
          <p:nvPr/>
        </p:nvSpPr>
        <p:spPr>
          <a:xfrm>
            <a:off x="1871700" y="2312876"/>
            <a:ext cx="696652" cy="276999"/>
          </a:xfrm>
          <a:prstGeom prst="rect">
            <a:avLst/>
          </a:prstGeom>
          <a:noFill/>
        </p:spPr>
        <p:txBody>
          <a:bodyPr wrap="square" rtlCol="0">
            <a:spAutoFit/>
          </a:bodyPr>
          <a:lstStyle/>
          <a:p>
            <a:r>
              <a:rPr kumimoji="1" lang="ja-JP" altLang="en-US" sz="1200" b="1" dirty="0" smtClean="0"/>
              <a:t>だん</a:t>
            </a:r>
            <a:endParaRPr kumimoji="1" lang="ja-JP" altLang="en-US" sz="1200" b="1" dirty="0"/>
          </a:p>
        </p:txBody>
      </p:sp>
    </p:spTree>
    <p:extLst>
      <p:ext uri="{BB962C8B-B14F-4D97-AF65-F5344CB8AC3E}">
        <p14:creationId xmlns:p14="http://schemas.microsoft.com/office/powerpoint/2010/main" val="3789327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61000"/>
          </a:schemeClr>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708" y="3911344"/>
            <a:ext cx="2834993" cy="2834993"/>
          </a:xfrm>
          <a:prstGeom prst="rect">
            <a:avLst/>
          </a:prstGeom>
        </p:spPr>
      </p:pic>
      <p:sp>
        <p:nvSpPr>
          <p:cNvPr id="3" name="タイトル 2"/>
          <p:cNvSpPr>
            <a:spLocks noGrp="1"/>
          </p:cNvSpPr>
          <p:nvPr>
            <p:ph type="title"/>
          </p:nvPr>
        </p:nvSpPr>
        <p:spPr>
          <a:xfrm>
            <a:off x="683568" y="188640"/>
            <a:ext cx="7740861" cy="828092"/>
          </a:xfrm>
        </p:spPr>
        <p:txBody>
          <a:bodyPr>
            <a:normAutofit/>
          </a:bodyPr>
          <a:lstStyle/>
          <a:p>
            <a:r>
              <a:rPr kumimoji="1" lang="ja-JP" altLang="en-US" sz="2800" dirty="0" smtClean="0"/>
              <a:t>今日からみんなは、美しい地球を守る</a:t>
            </a:r>
            <a:endParaRPr kumimoji="1" lang="ja-JP" altLang="en-US" sz="2800" dirty="0">
              <a:solidFill>
                <a:srgbClr val="FFFF00"/>
              </a:solidFill>
            </a:endParaRPr>
          </a:p>
        </p:txBody>
      </p:sp>
      <p:sp>
        <p:nvSpPr>
          <p:cNvPr id="5" name="タイトル 2"/>
          <p:cNvSpPr txBox="1">
            <a:spLocks/>
          </p:cNvSpPr>
          <p:nvPr/>
        </p:nvSpPr>
        <p:spPr>
          <a:xfrm>
            <a:off x="234162" y="1144489"/>
            <a:ext cx="8675676" cy="8280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5600" dirty="0" smtClean="0">
                <a:solidFill>
                  <a:srgbClr val="FFFF00"/>
                </a:solidFill>
                <a:latin typeface="HGS創英角ｺﾞｼｯｸUB" panose="020B0900000000000000" pitchFamily="50" charset="-128"/>
                <a:ea typeface="HGS創英角ｺﾞｼｯｸUB" panose="020B0900000000000000" pitchFamily="50" charset="-128"/>
              </a:rPr>
              <a:t>★</a:t>
            </a:r>
            <a:r>
              <a:rPr lang="ja-JP" altLang="en-US" sz="5600" spc="120" dirty="0" smtClean="0">
                <a:solidFill>
                  <a:srgbClr val="FF0000"/>
                </a:solidFill>
                <a:latin typeface="HGS創英角ｺﾞｼｯｸUB" panose="020B0900000000000000" pitchFamily="50" charset="-128"/>
                <a:ea typeface="HGS創英角ｺﾞｼｯｸUB" panose="020B0900000000000000" pitchFamily="50" charset="-128"/>
              </a:rPr>
              <a:t>わが家の環境大臣</a:t>
            </a:r>
            <a:r>
              <a:rPr lang="ja-JP" altLang="en-US" sz="5600" dirty="0" smtClean="0">
                <a:solidFill>
                  <a:srgbClr val="FFFF00"/>
                </a:solidFill>
                <a:latin typeface="HGS創英角ｺﾞｼｯｸUB" panose="020B0900000000000000" pitchFamily="50" charset="-128"/>
                <a:ea typeface="HGS創英角ｺﾞｼｯｸUB" panose="020B0900000000000000" pitchFamily="50" charset="-128"/>
              </a:rPr>
              <a:t>★</a:t>
            </a:r>
            <a:endParaRPr lang="ja-JP" altLang="en-US" sz="5600" dirty="0">
              <a:solidFill>
                <a:srgbClr val="FFFF00"/>
              </a:solidFill>
              <a:latin typeface="HGS創英角ｺﾞｼｯｸUB" panose="020B0900000000000000" pitchFamily="50" charset="-128"/>
              <a:ea typeface="HGS創英角ｺﾞｼｯｸUB" panose="020B0900000000000000" pitchFamily="50" charset="-128"/>
            </a:endParaRPr>
          </a:p>
        </p:txBody>
      </p:sp>
      <p:sp>
        <p:nvSpPr>
          <p:cNvPr id="7" name="テキスト ボックス 6"/>
          <p:cNvSpPr txBox="1"/>
          <p:nvPr/>
        </p:nvSpPr>
        <p:spPr>
          <a:xfrm>
            <a:off x="360820" y="2096852"/>
            <a:ext cx="8675676" cy="1733808"/>
          </a:xfrm>
          <a:prstGeom prst="rect">
            <a:avLst/>
          </a:prstGeom>
          <a:noFill/>
        </p:spPr>
        <p:txBody>
          <a:bodyPr wrap="square" rtlCol="0">
            <a:spAutoFit/>
          </a:bodyPr>
          <a:lstStyle/>
          <a:p>
            <a:pPr>
              <a:lnSpc>
                <a:spcPts val="3500"/>
              </a:lnSpc>
            </a:pPr>
            <a:r>
              <a:rPr kumimoji="1" lang="ja-JP" altLang="en-US" sz="2800" b="1" dirty="0" smtClean="0">
                <a:solidFill>
                  <a:srgbClr val="002060"/>
                </a:solidFill>
                <a:latin typeface="+mj-ea"/>
                <a:ea typeface="+mj-ea"/>
              </a:rPr>
              <a:t>家族、友だちといっしょに、きれいな地球やふるさと富山を守るため、チャレンジ</a:t>
            </a:r>
            <a:r>
              <a:rPr kumimoji="1" lang="en-US" altLang="ja-JP" sz="2800" b="1" dirty="0" smtClean="0">
                <a:solidFill>
                  <a:srgbClr val="002060"/>
                </a:solidFill>
                <a:latin typeface="+mj-ea"/>
                <a:ea typeface="+mj-ea"/>
              </a:rPr>
              <a:t>10</a:t>
            </a:r>
            <a:r>
              <a:rPr kumimoji="1" lang="ja-JP" altLang="en-US" sz="2800" b="1" dirty="0" smtClean="0">
                <a:solidFill>
                  <a:srgbClr val="002060"/>
                </a:solidFill>
                <a:latin typeface="+mj-ea"/>
                <a:ea typeface="+mj-ea"/>
              </a:rPr>
              <a:t>にとりくもう！</a:t>
            </a:r>
            <a:endParaRPr kumimoji="1" lang="en-US" altLang="ja-JP" sz="2800" b="1" dirty="0" smtClean="0">
              <a:solidFill>
                <a:srgbClr val="002060"/>
              </a:solidFill>
              <a:latin typeface="+mj-ea"/>
              <a:ea typeface="+mj-ea"/>
            </a:endParaRPr>
          </a:p>
          <a:p>
            <a:pPr>
              <a:lnSpc>
                <a:spcPts val="2900"/>
              </a:lnSpc>
            </a:pPr>
            <a:endParaRPr lang="en-US" altLang="ja-JP" sz="2800" b="1" dirty="0">
              <a:solidFill>
                <a:srgbClr val="002060"/>
              </a:solidFill>
              <a:latin typeface="+mj-ea"/>
              <a:ea typeface="+mj-ea"/>
            </a:endParaRPr>
          </a:p>
          <a:p>
            <a:pPr>
              <a:lnSpc>
                <a:spcPts val="2900"/>
              </a:lnSpc>
            </a:pPr>
            <a:r>
              <a:rPr kumimoji="1" lang="ja-JP" altLang="en-US" sz="2800" b="1" dirty="0" smtClean="0">
                <a:solidFill>
                  <a:srgbClr val="002060"/>
                </a:solidFill>
                <a:latin typeface="+mj-ea"/>
                <a:ea typeface="+mj-ea"/>
              </a:rPr>
              <a:t>これからの地球を守れるのは君たちしかいない！！</a:t>
            </a:r>
            <a:endParaRPr kumimoji="1" lang="ja-JP" altLang="en-US" sz="2800" b="1" dirty="0">
              <a:solidFill>
                <a:srgbClr val="002060"/>
              </a:solidFill>
              <a:latin typeface="+mj-ea"/>
              <a:ea typeface="+mj-ea"/>
            </a:endParaRPr>
          </a:p>
        </p:txBody>
      </p:sp>
      <p:sp>
        <p:nvSpPr>
          <p:cNvPr id="9" name="テキスト ボックス 8"/>
          <p:cNvSpPr txBox="1"/>
          <p:nvPr/>
        </p:nvSpPr>
        <p:spPr>
          <a:xfrm>
            <a:off x="4932040" y="908720"/>
            <a:ext cx="1830272" cy="307777"/>
          </a:xfrm>
          <a:prstGeom prst="rect">
            <a:avLst/>
          </a:prstGeom>
          <a:noFill/>
        </p:spPr>
        <p:txBody>
          <a:bodyPr wrap="square" rtlCol="0">
            <a:spAutoFit/>
          </a:bodyPr>
          <a:lstStyle/>
          <a:p>
            <a:r>
              <a:rPr kumimoji="1" lang="ja-JP" altLang="en-US" sz="1400" b="1" dirty="0" smtClean="0"/>
              <a:t>かんきょうだいじん</a:t>
            </a:r>
            <a:endParaRPr kumimoji="1" lang="ja-JP" altLang="en-US" sz="1400" b="1" dirty="0"/>
          </a:p>
        </p:txBody>
      </p:sp>
      <p:pic>
        <p:nvPicPr>
          <p:cNvPr id="3074" name="Picture 2" descr="C:\Users\とやま環境財団　柴田\Pictures\pose_ganbarou_woma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458"/>
          <a:stretch/>
        </p:blipFill>
        <p:spPr bwMode="auto">
          <a:xfrm>
            <a:off x="5580112" y="4931459"/>
            <a:ext cx="1428698" cy="18665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とやま環境財団　柴田\Pictures\pose_ganbarou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076" y="4977172"/>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28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492896"/>
            <a:ext cx="8229600" cy="1512168"/>
          </a:xfrm>
        </p:spPr>
        <p:txBody>
          <a:bodyPr>
            <a:normAutofit/>
          </a:bodyPr>
          <a:lstStyle/>
          <a:p>
            <a:pPr marL="0" indent="0" algn="ctr">
              <a:buNone/>
            </a:pPr>
            <a:r>
              <a:rPr kumimoji="1" lang="ja-JP" altLang="en-US" sz="6600" dirty="0" smtClean="0"/>
              <a:t>お し ま い</a:t>
            </a:r>
            <a:endParaRPr kumimoji="1" lang="ja-JP" altLang="en-US" sz="6600" dirty="0"/>
          </a:p>
        </p:txBody>
      </p:sp>
      <p:sp>
        <p:nvSpPr>
          <p:cNvPr id="4" name="コンテンツ プレースホルダー 2"/>
          <p:cNvSpPr txBox="1">
            <a:spLocks/>
          </p:cNvSpPr>
          <p:nvPr/>
        </p:nvSpPr>
        <p:spPr>
          <a:xfrm>
            <a:off x="1115616" y="4257092"/>
            <a:ext cx="6912768"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marL="0" indent="0" algn="ctr">
              <a:buFontTx/>
              <a:buNone/>
            </a:pPr>
            <a:endParaRPr lang="ja-JP" altLang="en-US" sz="4000" dirty="0"/>
          </a:p>
        </p:txBody>
      </p:sp>
      <p:sp>
        <p:nvSpPr>
          <p:cNvPr id="2" name="タイトル 1"/>
          <p:cNvSpPr>
            <a:spLocks noGrp="1"/>
          </p:cNvSpPr>
          <p:nvPr>
            <p:ph type="title"/>
          </p:nvPr>
        </p:nvSpPr>
        <p:spPr>
          <a:xfrm>
            <a:off x="791580" y="4725144"/>
            <a:ext cx="8229600" cy="1611052"/>
          </a:xfrm>
        </p:spPr>
        <p:txBody>
          <a:bodyPr>
            <a:normAutofit/>
          </a:bodyPr>
          <a:lstStyle/>
          <a:p>
            <a:r>
              <a:rPr kumimoji="1" lang="ja-JP" altLang="en-US" dirty="0" smtClean="0">
                <a:latin typeface="HGP創英角ﾎﾟｯﾌﾟ体" pitchFamily="50" charset="-128"/>
                <a:ea typeface="HGP創英角ﾎﾟｯﾌﾟ体" pitchFamily="50" charset="-128"/>
              </a:rPr>
              <a:t>私たちの地球をまもるために</a:t>
            </a:r>
            <a:r>
              <a:rPr kumimoji="1" lang="en-US" altLang="ja-JP" smtClean="0">
                <a:latin typeface="HGP創英角ﾎﾟｯﾌﾟ体" pitchFamily="50" charset="-128"/>
                <a:ea typeface="HGP創英角ﾎﾟｯﾌﾟ体" pitchFamily="50" charset="-128"/>
              </a:rPr>
              <a:t/>
            </a:r>
            <a:br>
              <a:rPr kumimoji="1" lang="en-US" altLang="ja-JP" smtClean="0">
                <a:latin typeface="HGP創英角ﾎﾟｯﾌﾟ体" pitchFamily="50" charset="-128"/>
                <a:ea typeface="HGP創英角ﾎﾟｯﾌﾟ体" pitchFamily="50" charset="-128"/>
              </a:rPr>
            </a:br>
            <a:r>
              <a:rPr kumimoji="1" lang="ja-JP" altLang="en-US" smtClean="0">
                <a:latin typeface="HGP創英角ﾎﾟｯﾌﾟ体" pitchFamily="50" charset="-128"/>
                <a:ea typeface="HGP創英角ﾎﾟｯﾌﾟ体" pitchFamily="50" charset="-128"/>
              </a:rPr>
              <a:t>できる</a:t>
            </a:r>
            <a:r>
              <a:rPr kumimoji="1" lang="ja-JP" altLang="en-US" dirty="0" smtClean="0">
                <a:latin typeface="HGP創英角ﾎﾟｯﾌﾟ体" pitchFamily="50" charset="-128"/>
                <a:ea typeface="HGP創英角ﾎﾟｯﾌﾟ体" pitchFamily="50" charset="-128"/>
              </a:rPr>
              <a:t>ことからはじめましょう</a:t>
            </a:r>
            <a:endParaRPr kumimoji="1" lang="ja-JP" altLang="en-US"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731846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pc="300" dirty="0" smtClean="0"/>
              <a:t>勉強すること</a:t>
            </a:r>
            <a:endParaRPr kumimoji="1" lang="ja-JP" altLang="en-US" spc="300" dirty="0"/>
          </a:p>
        </p:txBody>
      </p:sp>
      <p:sp>
        <p:nvSpPr>
          <p:cNvPr id="3" name="コンテンツ プレースホルダー 2"/>
          <p:cNvSpPr>
            <a:spLocks noGrp="1"/>
          </p:cNvSpPr>
          <p:nvPr>
            <p:ph idx="1"/>
          </p:nvPr>
        </p:nvSpPr>
        <p:spPr>
          <a:xfrm>
            <a:off x="1007604" y="1520788"/>
            <a:ext cx="6948772" cy="900100"/>
          </a:xfrm>
        </p:spPr>
        <p:txBody>
          <a:bodyPr>
            <a:normAutofit/>
          </a:bodyPr>
          <a:lstStyle/>
          <a:p>
            <a:pPr>
              <a:lnSpc>
                <a:spcPct val="150000"/>
              </a:lnSpc>
            </a:pPr>
            <a:r>
              <a:rPr lang="ja-JP" altLang="en-US" sz="3000" dirty="0" smtClean="0"/>
              <a:t>地球温</a:t>
            </a:r>
            <a:r>
              <a:rPr lang="ja-JP" altLang="en-US" sz="3000" dirty="0" err="1" smtClean="0"/>
              <a:t>だん化って</a:t>
            </a:r>
            <a:r>
              <a:rPr lang="ja-JP" altLang="en-US" sz="3000" dirty="0" smtClean="0"/>
              <a:t>何だろう？</a:t>
            </a:r>
            <a:endParaRPr lang="en-US" altLang="ja-JP" sz="3000" dirty="0" smtClean="0"/>
          </a:p>
        </p:txBody>
      </p:sp>
      <p:sp>
        <p:nvSpPr>
          <p:cNvPr id="4" name="コンテンツ プレースホルダー 2"/>
          <p:cNvSpPr txBox="1">
            <a:spLocks/>
          </p:cNvSpPr>
          <p:nvPr/>
        </p:nvSpPr>
        <p:spPr>
          <a:xfrm>
            <a:off x="1007604" y="5193196"/>
            <a:ext cx="8265604" cy="16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smtClean="0"/>
              <a:t>ぼくたち、わたしたちにできることは</a:t>
            </a:r>
            <a:endParaRPr lang="en-US" altLang="ja-JP" sz="3000" dirty="0" smtClean="0"/>
          </a:p>
          <a:p>
            <a:pPr marL="0" indent="0">
              <a:lnSpc>
                <a:spcPct val="150000"/>
              </a:lnSpc>
              <a:buNone/>
            </a:pPr>
            <a:r>
              <a:rPr lang="ja-JP" altLang="en-US" sz="3000" dirty="0" smtClean="0"/>
              <a:t>　何だろう？</a:t>
            </a:r>
            <a:endParaRPr lang="en-US" altLang="ja-JP" sz="3000" dirty="0" smtClean="0"/>
          </a:p>
        </p:txBody>
      </p:sp>
      <p:sp>
        <p:nvSpPr>
          <p:cNvPr id="5" name="コンテンツ プレースホルダー 2"/>
          <p:cNvSpPr txBox="1">
            <a:spLocks/>
          </p:cNvSpPr>
          <p:nvPr/>
        </p:nvSpPr>
        <p:spPr>
          <a:xfrm>
            <a:off x="1007604" y="3356992"/>
            <a:ext cx="7128792"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smtClean="0"/>
              <a:t>どうして地球温</a:t>
            </a:r>
            <a:r>
              <a:rPr lang="ja-JP" altLang="en-US" sz="3000" dirty="0" err="1" smtClean="0"/>
              <a:t>だん化は</a:t>
            </a:r>
            <a:r>
              <a:rPr lang="ja-JP" altLang="en-US" sz="3000" dirty="0" smtClean="0"/>
              <a:t>起こったの？</a:t>
            </a:r>
            <a:endParaRPr lang="en-US" altLang="ja-JP" sz="3000" dirty="0" smtClean="0"/>
          </a:p>
        </p:txBody>
      </p:sp>
      <p:sp>
        <p:nvSpPr>
          <p:cNvPr id="6" name="コンテンツ プレースホルダー 2"/>
          <p:cNvSpPr txBox="1">
            <a:spLocks/>
          </p:cNvSpPr>
          <p:nvPr/>
        </p:nvSpPr>
        <p:spPr>
          <a:xfrm>
            <a:off x="1007604" y="4257092"/>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smtClean="0"/>
              <a:t>このままだと地球はどうなるの？</a:t>
            </a:r>
            <a:endParaRPr lang="en-US" altLang="ja-JP" sz="3000" dirty="0" smtClean="0"/>
          </a:p>
        </p:txBody>
      </p:sp>
      <p:sp>
        <p:nvSpPr>
          <p:cNvPr id="7" name="コンテンツ プレースホルダー 2"/>
          <p:cNvSpPr txBox="1">
            <a:spLocks/>
          </p:cNvSpPr>
          <p:nvPr/>
        </p:nvSpPr>
        <p:spPr>
          <a:xfrm>
            <a:off x="1007604" y="2420888"/>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smtClean="0"/>
              <a:t>今、地球では何が起こっているの？</a:t>
            </a:r>
            <a:endParaRPr lang="en-US" altLang="ja-JP" sz="3000" dirty="0" smtClean="0"/>
          </a:p>
        </p:txBody>
      </p:sp>
    </p:spTree>
    <p:extLst>
      <p:ext uri="{BB962C8B-B14F-4D97-AF65-F5344CB8AC3E}">
        <p14:creationId xmlns:p14="http://schemas.microsoft.com/office/powerpoint/2010/main" val="289802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70592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5666" y="404664"/>
            <a:ext cx="8675677" cy="923330"/>
          </a:xfrm>
          <a:prstGeom prst="rect">
            <a:avLst/>
          </a:prstGeom>
          <a:noFill/>
        </p:spPr>
        <p:txBody>
          <a:bodyPr wrap="square" rtlCol="0">
            <a:spAutoFit/>
          </a:bodyPr>
          <a:lstStyle/>
          <a:p>
            <a:pPr algn="ctr"/>
            <a:r>
              <a:rPr lang="ja-JP" altLang="en-US" sz="5400" dirty="0" smtClean="0">
                <a:solidFill>
                  <a:prstClr val="black"/>
                </a:solidFill>
                <a:latin typeface="HGP創英角ｺﾞｼｯｸUB" panose="020B0900000000000000" pitchFamily="50" charset="-128"/>
                <a:ea typeface="HGP創英角ｺﾞｼｯｸUB" panose="020B0900000000000000" pitchFamily="50" charset="-128"/>
              </a:rPr>
              <a:t>地球温暖化ってなんだろう？</a:t>
            </a:r>
            <a:endParaRPr lang="ja-JP" altLang="en-US" sz="54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262" y="2191032"/>
            <a:ext cx="4356484"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483768" y="219998"/>
            <a:ext cx="900100" cy="369332"/>
          </a:xfrm>
          <a:prstGeom prst="rect">
            <a:avLst/>
          </a:prstGeom>
          <a:noFill/>
        </p:spPr>
        <p:txBody>
          <a:bodyPr wrap="square" rtlCol="0">
            <a:spAutoFit/>
          </a:bodyPr>
          <a:lstStyle/>
          <a:p>
            <a:r>
              <a:rPr kumimoji="1" lang="ja-JP" altLang="en-US" dirty="0" smtClean="0"/>
              <a:t>だん</a:t>
            </a:r>
            <a:endParaRPr kumimoji="1" lang="ja-JP" altLang="en-US" dirty="0"/>
          </a:p>
        </p:txBody>
      </p:sp>
      <p:sp>
        <p:nvSpPr>
          <p:cNvPr id="6" name="円/楕円 5"/>
          <p:cNvSpPr/>
          <p:nvPr/>
        </p:nvSpPr>
        <p:spPr>
          <a:xfrm>
            <a:off x="1603174" y="1327994"/>
            <a:ext cx="5940660" cy="50836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80072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45586" y="296652"/>
            <a:ext cx="7452828" cy="1966230"/>
          </a:xfrm>
          <a:solidFill>
            <a:schemeClr val="accent2">
              <a:lumMod val="60000"/>
              <a:lumOff val="40000"/>
            </a:schemeClr>
          </a:solidFill>
        </p:spPr>
        <p:txBody>
          <a:bodyPr/>
          <a:lstStyle/>
          <a:p>
            <a:pPr algn="l"/>
            <a:r>
              <a:rPr kumimoji="1" lang="ja-JP" altLang="en-US" sz="2400" dirty="0" smtClean="0"/>
              <a:t>　　　　　　 </a:t>
            </a:r>
            <a:r>
              <a:rPr kumimoji="1" lang="ja-JP" altLang="en-US" sz="2400" dirty="0" err="1" smtClean="0"/>
              <a:t>だん</a:t>
            </a:r>
            <a:r>
              <a:rPr kumimoji="1" lang="en-US" altLang="ja-JP" sz="2400" dirty="0" smtClean="0"/>
              <a:t/>
            </a:r>
            <a:br>
              <a:rPr kumimoji="1" lang="en-US" altLang="ja-JP" sz="2400" dirty="0" smtClean="0"/>
            </a:br>
            <a:r>
              <a:rPr kumimoji="1" lang="ja-JP" altLang="en-US" sz="2400" dirty="0" smtClean="0"/>
              <a:t>　</a:t>
            </a:r>
            <a:r>
              <a:rPr kumimoji="1" lang="ja-JP" altLang="en-US" dirty="0" smtClean="0"/>
              <a:t>地球温暖化って何だろう？</a:t>
            </a:r>
            <a:endParaRPr kumimoji="1" lang="ja-JP" altLang="en-US" dirty="0"/>
          </a:p>
        </p:txBody>
      </p:sp>
      <p:sp>
        <p:nvSpPr>
          <p:cNvPr id="4" name="テキスト ボックス 3"/>
          <p:cNvSpPr txBox="1"/>
          <p:nvPr/>
        </p:nvSpPr>
        <p:spPr>
          <a:xfrm>
            <a:off x="216803" y="2835596"/>
            <a:ext cx="5832394" cy="1534074"/>
          </a:xfrm>
          <a:prstGeom prst="rect">
            <a:avLst/>
          </a:prstGeom>
          <a:noFill/>
        </p:spPr>
        <p:txBody>
          <a:bodyPr wrap="square" rtlCol="0">
            <a:spAutoFit/>
          </a:bodyPr>
          <a:lstStyle/>
          <a:p>
            <a:pPr>
              <a:lnSpc>
                <a:spcPts val="6000"/>
              </a:lnSpc>
            </a:pPr>
            <a:r>
              <a:rPr kumimoji="1" lang="ja-JP" altLang="en-US" sz="4400" dirty="0" smtClean="0">
                <a:latin typeface="HGP創英角ｺﾞｼｯｸUB" panose="020B0900000000000000" pitchFamily="50" charset="-128"/>
                <a:ea typeface="HGP創英角ｺﾞｼｯｸUB" panose="020B0900000000000000" pitchFamily="50" charset="-128"/>
              </a:rPr>
              <a:t>地球がだんだん</a:t>
            </a:r>
            <a:endParaRPr kumimoji="1" lang="en-US" altLang="ja-JP" sz="4400" dirty="0" smtClean="0">
              <a:latin typeface="HGP創英角ｺﾞｼｯｸUB" panose="020B0900000000000000" pitchFamily="50" charset="-128"/>
              <a:ea typeface="HGP創英角ｺﾞｼｯｸUB" panose="020B0900000000000000" pitchFamily="50" charset="-128"/>
            </a:endParaRPr>
          </a:p>
          <a:p>
            <a:pPr>
              <a:lnSpc>
                <a:spcPts val="6000"/>
              </a:lnSpc>
            </a:pPr>
            <a:r>
              <a:rPr kumimoji="1" lang="ja-JP" altLang="en-US" sz="4400" dirty="0" smtClean="0">
                <a:solidFill>
                  <a:srgbClr val="FF0000"/>
                </a:solidFill>
                <a:latin typeface="HGP創英角ｺﾞｼｯｸUB" panose="020B0900000000000000" pitchFamily="50" charset="-128"/>
                <a:ea typeface="HGP創英角ｺﾞｼｯｸUB" panose="020B0900000000000000" pitchFamily="50" charset="-128"/>
              </a:rPr>
              <a:t>あたたかくなっていく</a:t>
            </a:r>
            <a:r>
              <a:rPr kumimoji="1" lang="ja-JP" altLang="en-US" sz="4400" dirty="0" smtClean="0">
                <a:latin typeface="HGP創英角ｺﾞｼｯｸUB" panose="020B0900000000000000" pitchFamily="50" charset="-128"/>
                <a:ea typeface="HGP創英角ｺﾞｼｯｸUB" panose="020B0900000000000000" pitchFamily="50" charset="-128"/>
              </a:rPr>
              <a:t>こと</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609" y="3602442"/>
            <a:ext cx="3106887" cy="256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15516" y="4639779"/>
            <a:ext cx="6223102" cy="769441"/>
          </a:xfrm>
          <a:prstGeom prst="rect">
            <a:avLst/>
          </a:prstGeom>
          <a:noFill/>
        </p:spPr>
        <p:txBody>
          <a:bodyPr wrap="square" rtlCol="0">
            <a:spAutoFit/>
          </a:bodyPr>
          <a:lstStyle/>
          <a:p>
            <a:r>
              <a:rPr kumimoji="1" lang="ja-JP" altLang="en-US" sz="4400" dirty="0" smtClean="0">
                <a:latin typeface="HGP創英角ｺﾞｼｯｸUB" panose="020B0900000000000000" pitchFamily="50" charset="-128"/>
                <a:ea typeface="HGP創英角ｺﾞｼｯｸUB" panose="020B0900000000000000" pitchFamily="50" charset="-128"/>
              </a:rPr>
              <a:t>地球が</a:t>
            </a:r>
            <a:r>
              <a:rPr kumimoji="1" lang="ja-JP" altLang="en-US" sz="4400" dirty="0" err="1" smtClean="0">
                <a:solidFill>
                  <a:srgbClr val="FF0000"/>
                </a:solidFill>
                <a:latin typeface="HGP創英角ｺﾞｼｯｸUB" panose="020B0900000000000000" pitchFamily="50" charset="-128"/>
                <a:ea typeface="HGP創英角ｺﾞｼｯｸUB" panose="020B0900000000000000" pitchFamily="50" charset="-128"/>
              </a:rPr>
              <a:t>ねつ</a:t>
            </a:r>
            <a:r>
              <a:rPr kumimoji="1" lang="ja-JP" altLang="en-US" sz="4400" dirty="0" err="1" smtClean="0">
                <a:latin typeface="HGP創英角ｺﾞｼｯｸUB" panose="020B0900000000000000" pitchFamily="50" charset="-128"/>
                <a:ea typeface="HGP創英角ｺﾞｼｯｸUB" panose="020B0900000000000000" pitchFamily="50" charset="-128"/>
              </a:rPr>
              <a:t>を</a:t>
            </a:r>
            <a:r>
              <a:rPr kumimoji="1" lang="ja-JP" altLang="en-US" sz="4400" dirty="0" smtClean="0">
                <a:latin typeface="HGP創英角ｺﾞｼｯｸUB" panose="020B0900000000000000" pitchFamily="50" charset="-128"/>
                <a:ea typeface="HGP創英角ｺﾞｼｯｸUB" panose="020B0900000000000000" pitchFamily="50" charset="-128"/>
              </a:rPr>
              <a:t>だしている</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30461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円/楕円 19"/>
          <p:cNvSpPr/>
          <p:nvPr/>
        </p:nvSpPr>
        <p:spPr>
          <a:xfrm>
            <a:off x="2591780" y="2765176"/>
            <a:ext cx="3604248" cy="3724164"/>
          </a:xfrm>
          <a:prstGeom prst="ellipse">
            <a:avLst/>
          </a:prstGeom>
          <a:solidFill>
            <a:schemeClr val="bg2">
              <a:lumMod val="75000"/>
            </a:schemeClr>
          </a:solidFill>
          <a:ln>
            <a:noFill/>
          </a:ln>
        </p:spPr>
        <p:txBody>
          <a:bodyPr wrap="none" anchor="ctr"/>
          <a:lstStyle/>
          <a:p>
            <a:pP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2" name="タイトル 1"/>
          <p:cNvSpPr>
            <a:spLocks noGrp="1"/>
          </p:cNvSpPr>
          <p:nvPr>
            <p:ph type="title"/>
          </p:nvPr>
        </p:nvSpPr>
        <p:spPr>
          <a:xfrm>
            <a:off x="1871700" y="188640"/>
            <a:ext cx="5392393" cy="1404156"/>
          </a:xfrm>
          <a:solidFill>
            <a:schemeClr val="accent2">
              <a:lumMod val="60000"/>
              <a:lumOff val="40000"/>
            </a:schemeClr>
          </a:solidFill>
        </p:spPr>
        <p:txBody>
          <a:bodyPr/>
          <a:lstStyle/>
          <a:p>
            <a:pPr algn="l"/>
            <a:r>
              <a:rPr kumimoji="1" lang="ja-JP" altLang="en-US" sz="2400" dirty="0" smtClean="0"/>
              <a:t>　              </a:t>
            </a:r>
            <a:r>
              <a:rPr kumimoji="1" lang="ja-JP" altLang="en-US" sz="2400" dirty="0" err="1" smtClean="0"/>
              <a:t>だん</a:t>
            </a:r>
            <a:r>
              <a:rPr kumimoji="1" lang="en-US" altLang="ja-JP" sz="2400" dirty="0" smtClean="0"/>
              <a:t/>
            </a:r>
            <a:br>
              <a:rPr kumimoji="1" lang="en-US" altLang="ja-JP" sz="2400" dirty="0" smtClean="0"/>
            </a:br>
            <a:r>
              <a:rPr kumimoji="1" lang="ja-JP" altLang="en-US" sz="2400" dirty="0" smtClean="0"/>
              <a:t>　</a:t>
            </a:r>
            <a:r>
              <a:rPr kumimoji="1" lang="ja-JP" altLang="en-US" sz="4000" dirty="0" smtClean="0"/>
              <a:t>地球温暖化のしくみ</a:t>
            </a:r>
            <a:endParaRPr kumimoji="1" lang="ja-JP" altLang="en-US" sz="4000" dirty="0"/>
          </a:p>
        </p:txBody>
      </p:sp>
      <p:sp>
        <p:nvSpPr>
          <p:cNvPr id="11" name="AutoShape 8"/>
          <p:cNvSpPr>
            <a:spLocks noChangeArrowheads="1"/>
          </p:cNvSpPr>
          <p:nvPr/>
        </p:nvSpPr>
        <p:spPr bwMode="auto">
          <a:xfrm rot="20475005">
            <a:off x="5335787" y="2623415"/>
            <a:ext cx="2272455" cy="1154105"/>
          </a:xfrm>
          <a:prstGeom prst="leftArrow">
            <a:avLst>
              <a:gd name="adj1" fmla="val 32056"/>
              <a:gd name="adj2" fmla="val 28655"/>
            </a:avLst>
          </a:prstGeom>
          <a:gradFill rotWithShape="0">
            <a:gsLst>
              <a:gs pos="0">
                <a:srgbClr val="FF0000"/>
              </a:gs>
              <a:gs pos="100000">
                <a:srgbClr val="FFCC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1800">
              <a:latin typeface="Arial" pitchFamily="34" charset="0"/>
            </a:endParaRPr>
          </a:p>
        </p:txBody>
      </p:sp>
      <p:sp>
        <p:nvSpPr>
          <p:cNvPr id="12" name="Text Box 12"/>
          <p:cNvSpPr txBox="1">
            <a:spLocks noChangeArrowheads="1"/>
          </p:cNvSpPr>
          <p:nvPr/>
        </p:nvSpPr>
        <p:spPr bwMode="auto">
          <a:xfrm rot="20597925">
            <a:off x="6168966" y="2988635"/>
            <a:ext cx="722967" cy="30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太陽光</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291" y="1670594"/>
            <a:ext cx="1586487" cy="1586487"/>
          </a:xfrm>
          <a:prstGeom prst="rect">
            <a:avLst/>
          </a:prstGeom>
        </p:spPr>
      </p:pic>
      <p:sp>
        <p:nvSpPr>
          <p:cNvPr id="15" name="AutoShape 10"/>
          <p:cNvSpPr>
            <a:spLocks noChangeArrowheads="1"/>
          </p:cNvSpPr>
          <p:nvPr/>
        </p:nvSpPr>
        <p:spPr bwMode="auto">
          <a:xfrm rot="2157028" flipH="1">
            <a:off x="4448745" y="2706576"/>
            <a:ext cx="907298" cy="1101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6" name="Line 11"/>
          <p:cNvSpPr>
            <a:spLocks noChangeShapeType="1"/>
          </p:cNvSpPr>
          <p:nvPr/>
        </p:nvSpPr>
        <p:spPr bwMode="auto">
          <a:xfrm flipV="1">
            <a:off x="5218730" y="2451816"/>
            <a:ext cx="577406" cy="102305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Text Box 12"/>
          <p:cNvSpPr txBox="1">
            <a:spLocks noChangeArrowheads="1"/>
          </p:cNvSpPr>
          <p:nvPr/>
        </p:nvSpPr>
        <p:spPr bwMode="auto">
          <a:xfrm>
            <a:off x="4969004" y="2773342"/>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smtClean="0"/>
              <a:t>熱</a:t>
            </a:r>
            <a:endParaRPr lang="ja-JP" altLang="en-US" sz="1400" dirty="0"/>
          </a:p>
        </p:txBody>
      </p:sp>
      <p:sp>
        <p:nvSpPr>
          <p:cNvPr id="25" name="テキスト ボックス 24"/>
          <p:cNvSpPr txBox="1"/>
          <p:nvPr/>
        </p:nvSpPr>
        <p:spPr>
          <a:xfrm>
            <a:off x="383462" y="2681009"/>
            <a:ext cx="3454665" cy="400110"/>
          </a:xfrm>
          <a:prstGeom prst="rect">
            <a:avLst/>
          </a:prstGeom>
          <a:noFill/>
        </p:spPr>
        <p:txBody>
          <a:bodyPr wrap="square" rtlCol="0">
            <a:spAutoFit/>
          </a:bodyPr>
          <a:lstStyle/>
          <a:p>
            <a:r>
              <a:rPr kumimoji="1" lang="ja-JP" altLang="en-US" sz="2000" dirty="0" smtClean="0">
                <a:solidFill>
                  <a:schemeClr val="bg1"/>
                </a:solidFill>
              </a:rPr>
              <a:t>地球をあたためるガス</a:t>
            </a:r>
            <a:endParaRPr kumimoji="1" lang="ja-JP" altLang="en-US" sz="2000" dirty="0">
              <a:solidFill>
                <a:schemeClr val="bg1"/>
              </a:solidFill>
            </a:endParaRPr>
          </a:p>
        </p:txBody>
      </p:sp>
      <p:grpSp>
        <p:nvGrpSpPr>
          <p:cNvPr id="1024" name="グループ化 1023"/>
          <p:cNvGrpSpPr/>
          <p:nvPr/>
        </p:nvGrpSpPr>
        <p:grpSpPr>
          <a:xfrm>
            <a:off x="2575702" y="2852016"/>
            <a:ext cx="3564396" cy="3659545"/>
            <a:chOff x="2575702" y="2852016"/>
            <a:chExt cx="3564396" cy="3659545"/>
          </a:xfrm>
        </p:grpSpPr>
        <p:pic>
          <p:nvPicPr>
            <p:cNvPr id="3" name="図 2"/>
            <p:cNvPicPr>
              <a:picLocks noChangeAspect="1"/>
            </p:cNvPicPr>
            <p:nvPr/>
          </p:nvPicPr>
          <p:blipFill>
            <a:blip r:embed="rId4">
              <a:extLst>
                <a:ext uri="{BEBA8EAE-BF5A-486C-A8C5-ECC9F3942E4B}">
                  <a14:imgProps xmlns:a14="http://schemas.microsoft.com/office/drawing/2010/main">
                    <a14:imgLayer r:embed="rId5">
                      <a14:imgEffect>
                        <a14:backgroundRemoval t="6600" b="94400" l="4723" r="94867"/>
                      </a14:imgEffect>
                    </a14:imgLayer>
                  </a14:imgProps>
                </a:ext>
                <a:ext uri="{28A0092B-C50C-407E-A947-70E740481C1C}">
                  <a14:useLocalDpi xmlns:a14="http://schemas.microsoft.com/office/drawing/2010/main" val="0"/>
                </a:ext>
              </a:extLst>
            </a:blip>
            <a:stretch>
              <a:fillRect/>
            </a:stretch>
          </p:blipFill>
          <p:spPr>
            <a:xfrm>
              <a:off x="2575702" y="2852016"/>
              <a:ext cx="3564396" cy="3659545"/>
            </a:xfrm>
            <a:prstGeom prst="rect">
              <a:avLst/>
            </a:prstGeom>
          </p:spPr>
        </p:pic>
        <p:sp>
          <p:nvSpPr>
            <p:cNvPr id="29" name="円/楕円 28"/>
            <p:cNvSpPr/>
            <p:nvPr/>
          </p:nvSpPr>
          <p:spPr>
            <a:xfrm>
              <a:off x="3591590" y="3919086"/>
              <a:ext cx="331749" cy="50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37255" y="3919086"/>
              <a:ext cx="331749" cy="50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 組合せ 30"/>
            <p:cNvSpPr/>
            <p:nvPr/>
          </p:nvSpPr>
          <p:spPr>
            <a:xfrm>
              <a:off x="3851920" y="4797152"/>
              <a:ext cx="879790" cy="720080"/>
            </a:xfrm>
            <a:prstGeom prst="flowChartMerg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5" name="テキスト ボックス 1024"/>
          <p:cNvSpPr txBox="1"/>
          <p:nvPr/>
        </p:nvSpPr>
        <p:spPr>
          <a:xfrm>
            <a:off x="302799" y="3724664"/>
            <a:ext cx="1852400" cy="923330"/>
          </a:xfrm>
          <a:prstGeom prst="rect">
            <a:avLst/>
          </a:prstGeom>
          <a:noFill/>
        </p:spPr>
        <p:txBody>
          <a:bodyPr wrap="square" rtlCol="0">
            <a:spAutoFit/>
          </a:bodyPr>
          <a:lstStyle/>
          <a:p>
            <a:r>
              <a:rPr kumimoji="1" lang="en-US" altLang="ja-JP" sz="5400" dirty="0" smtClean="0">
                <a:solidFill>
                  <a:srgbClr val="FF0000"/>
                </a:solidFill>
                <a:latin typeface="HGP創英角ｺﾞｼｯｸUB" panose="020B0900000000000000" pitchFamily="50" charset="-128"/>
                <a:ea typeface="HGP創英角ｺﾞｼｯｸUB" panose="020B0900000000000000" pitchFamily="50" charset="-128"/>
              </a:rPr>
              <a:t>14</a:t>
            </a:r>
            <a:r>
              <a:rPr kumimoji="1" lang="ja-JP" altLang="en-US" sz="5400" dirty="0" smtClean="0">
                <a:solidFill>
                  <a:srgbClr val="FF0000"/>
                </a:solidFill>
                <a:latin typeface="HGP創英角ｺﾞｼｯｸUB" panose="020B0900000000000000" pitchFamily="50" charset="-128"/>
                <a:ea typeface="HGP創英角ｺﾞｼｯｸUB" panose="020B0900000000000000" pitchFamily="50" charset="-128"/>
              </a:rPr>
              <a:t>度</a:t>
            </a:r>
            <a:endParaRPr kumimoji="1" lang="ja-JP" altLang="en-US" sz="5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5" name="テキスト ボックス 34"/>
          <p:cNvSpPr txBox="1"/>
          <p:nvPr/>
        </p:nvSpPr>
        <p:spPr>
          <a:xfrm>
            <a:off x="6620915" y="5166430"/>
            <a:ext cx="2225029" cy="830997"/>
          </a:xfrm>
          <a:prstGeom prst="rect">
            <a:avLst/>
          </a:prstGeom>
          <a:noFill/>
        </p:spPr>
        <p:txBody>
          <a:bodyPr wrap="square" rtlCol="0">
            <a:spAutoFit/>
          </a:bodyPr>
          <a:lstStyle/>
          <a:p>
            <a:r>
              <a:rPr kumimoji="1" lang="ja-JP" altLang="en-US" sz="4800" dirty="0" err="1" smtClean="0">
                <a:solidFill>
                  <a:schemeClr val="tx2">
                    <a:lumMod val="40000"/>
                    <a:lumOff val="60000"/>
                  </a:schemeClr>
                </a:solidFill>
                <a:latin typeface="HGP創英角ｺﾞｼｯｸUB" panose="020B0900000000000000" pitchFamily="50" charset="-128"/>
                <a:ea typeface="HGP創英角ｺﾞｼｯｸUB" panose="020B0900000000000000" pitchFamily="50" charset="-128"/>
              </a:rPr>
              <a:t>ー</a:t>
            </a:r>
            <a:r>
              <a:rPr kumimoji="1" lang="ja-JP" altLang="en-US" sz="4800" dirty="0" smtClean="0">
                <a:solidFill>
                  <a:schemeClr val="tx2">
                    <a:lumMod val="40000"/>
                    <a:lumOff val="60000"/>
                  </a:schemeClr>
                </a:solidFill>
                <a:latin typeface="HGP創英角ｺﾞｼｯｸUB" panose="020B0900000000000000" pitchFamily="50" charset="-128"/>
                <a:ea typeface="HGP創英角ｺﾞｼｯｸUB" panose="020B0900000000000000" pitchFamily="50" charset="-128"/>
              </a:rPr>
              <a:t>１９度</a:t>
            </a:r>
            <a:endParaRPr kumimoji="1" lang="ja-JP" altLang="en-US" sz="4800" dirty="0">
              <a:solidFill>
                <a:schemeClr val="tx2">
                  <a:lumMod val="40000"/>
                  <a:lumOff val="60000"/>
                </a:schemeClr>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1394799" y="3491716"/>
            <a:ext cx="440897" cy="369332"/>
          </a:xfrm>
          <a:prstGeom prst="rect">
            <a:avLst/>
          </a:prstGeom>
          <a:noFill/>
        </p:spPr>
        <p:txBody>
          <a:bodyPr wrap="square" rtlCol="0">
            <a:spAutoFit/>
          </a:bodyPr>
          <a:lstStyle/>
          <a:p>
            <a:r>
              <a:rPr kumimoji="1" lang="ja-JP" altLang="en-US" b="1" dirty="0" smtClean="0">
                <a:solidFill>
                  <a:srgbClr val="FF0000"/>
                </a:solidFill>
              </a:rPr>
              <a:t>ど</a:t>
            </a:r>
            <a:endParaRPr kumimoji="1" lang="ja-JP" altLang="en-US" b="1" dirty="0">
              <a:solidFill>
                <a:srgbClr val="FF0000"/>
              </a:solidFill>
            </a:endParaRPr>
          </a:p>
        </p:txBody>
      </p:sp>
      <p:sp>
        <p:nvSpPr>
          <p:cNvPr id="19" name="テキスト ボックス 18"/>
          <p:cNvSpPr txBox="1"/>
          <p:nvPr/>
        </p:nvSpPr>
        <p:spPr>
          <a:xfrm>
            <a:off x="8232921" y="4931876"/>
            <a:ext cx="440897" cy="369332"/>
          </a:xfrm>
          <a:prstGeom prst="rect">
            <a:avLst/>
          </a:prstGeom>
          <a:noFill/>
        </p:spPr>
        <p:txBody>
          <a:bodyPr wrap="square" rtlCol="0">
            <a:spAutoFit/>
          </a:bodyPr>
          <a:lstStyle/>
          <a:p>
            <a:r>
              <a:rPr kumimoji="1" lang="ja-JP" altLang="en-US" b="1" dirty="0" smtClean="0">
                <a:solidFill>
                  <a:schemeClr val="tx2">
                    <a:lumMod val="60000"/>
                    <a:lumOff val="40000"/>
                  </a:schemeClr>
                </a:solidFill>
              </a:rPr>
              <a:t>ど</a:t>
            </a:r>
            <a:endParaRPr kumimoji="1" lang="ja-JP" altLang="en-US" b="1" dirty="0">
              <a:solidFill>
                <a:schemeClr val="tx2">
                  <a:lumMod val="60000"/>
                  <a:lumOff val="40000"/>
                </a:schemeClr>
              </a:solidFill>
            </a:endParaRPr>
          </a:p>
        </p:txBody>
      </p:sp>
    </p:spTree>
    <p:extLst>
      <p:ext uri="{BB962C8B-B14F-4D97-AF65-F5344CB8AC3E}">
        <p14:creationId xmlns:p14="http://schemas.microsoft.com/office/powerpoint/2010/main" val="16460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35" grpId="0"/>
      <p:bldP spid="4"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円/楕円 19"/>
          <p:cNvSpPr/>
          <p:nvPr/>
        </p:nvSpPr>
        <p:spPr>
          <a:xfrm>
            <a:off x="2211931" y="2261338"/>
            <a:ext cx="4708869" cy="4582834"/>
          </a:xfrm>
          <a:prstGeom prst="ellipse">
            <a:avLst/>
          </a:prstGeom>
          <a:solidFill>
            <a:schemeClr val="bg2">
              <a:lumMod val="75000"/>
            </a:schemeClr>
          </a:solidFill>
          <a:ln>
            <a:noFill/>
          </a:ln>
        </p:spPr>
        <p:txBody>
          <a:bodyPr wrap="none" anchor="ctr"/>
          <a:lstStyle/>
          <a:p>
            <a:pP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2" name="タイトル 1"/>
          <p:cNvSpPr>
            <a:spLocks noGrp="1"/>
          </p:cNvSpPr>
          <p:nvPr>
            <p:ph type="title"/>
          </p:nvPr>
        </p:nvSpPr>
        <p:spPr>
          <a:xfrm>
            <a:off x="1871700" y="188640"/>
            <a:ext cx="5392393" cy="1404156"/>
          </a:xfrm>
          <a:solidFill>
            <a:schemeClr val="accent2">
              <a:lumMod val="60000"/>
              <a:lumOff val="40000"/>
            </a:schemeClr>
          </a:solidFill>
        </p:spPr>
        <p:txBody>
          <a:bodyPr/>
          <a:lstStyle/>
          <a:p>
            <a:pPr algn="l"/>
            <a:r>
              <a:rPr kumimoji="1" lang="ja-JP" altLang="en-US" sz="2400" dirty="0" smtClean="0"/>
              <a:t>　　　　　　</a:t>
            </a:r>
            <a:r>
              <a:rPr kumimoji="1" lang="ja-JP" altLang="en-US" sz="2400" dirty="0" err="1" smtClean="0"/>
              <a:t>だん</a:t>
            </a:r>
            <a:r>
              <a:rPr kumimoji="1" lang="en-US" altLang="ja-JP" sz="2400" dirty="0" smtClean="0"/>
              <a:t/>
            </a:r>
            <a:br>
              <a:rPr kumimoji="1" lang="en-US" altLang="ja-JP" sz="2400" dirty="0" smtClean="0"/>
            </a:br>
            <a:r>
              <a:rPr kumimoji="1" lang="ja-JP" altLang="en-US" sz="2400" dirty="0" smtClean="0"/>
              <a:t>　</a:t>
            </a:r>
            <a:r>
              <a:rPr kumimoji="1" lang="ja-JP" altLang="en-US" sz="4000" dirty="0" smtClean="0"/>
              <a:t>地球温暖化のしくみ</a:t>
            </a:r>
            <a:endParaRPr kumimoji="1" lang="ja-JP" altLang="en-US" sz="4000" dirty="0"/>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ackgroundRemoval t="6600" b="94400" l="4723" r="94867"/>
                    </a14:imgEffect>
                  </a14:imgLayer>
                </a14:imgProps>
              </a:ext>
              <a:ext uri="{28A0092B-C50C-407E-A947-70E740481C1C}">
                <a14:useLocalDpi xmlns:a14="http://schemas.microsoft.com/office/drawing/2010/main" val="0"/>
              </a:ext>
            </a:extLst>
          </a:blip>
          <a:stretch>
            <a:fillRect/>
          </a:stretch>
        </p:blipFill>
        <p:spPr>
          <a:xfrm>
            <a:off x="2663788" y="2852016"/>
            <a:ext cx="3564396" cy="3659545"/>
          </a:xfrm>
          <a:prstGeom prst="rect">
            <a:avLst/>
          </a:prstGeom>
        </p:spPr>
      </p:pic>
      <p:sp>
        <p:nvSpPr>
          <p:cNvPr id="11" name="AutoShape 8"/>
          <p:cNvSpPr>
            <a:spLocks noChangeArrowheads="1"/>
          </p:cNvSpPr>
          <p:nvPr/>
        </p:nvSpPr>
        <p:spPr bwMode="auto">
          <a:xfrm rot="20475005">
            <a:off x="5335787" y="2623415"/>
            <a:ext cx="2272455" cy="1154105"/>
          </a:xfrm>
          <a:prstGeom prst="leftArrow">
            <a:avLst>
              <a:gd name="adj1" fmla="val 32056"/>
              <a:gd name="adj2" fmla="val 28655"/>
            </a:avLst>
          </a:prstGeom>
          <a:gradFill rotWithShape="0">
            <a:gsLst>
              <a:gs pos="0">
                <a:srgbClr val="FF0000"/>
              </a:gs>
              <a:gs pos="100000">
                <a:srgbClr val="FFCC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1800">
              <a:latin typeface="Arial" pitchFamily="34" charset="0"/>
            </a:endParaRPr>
          </a:p>
        </p:txBody>
      </p:sp>
      <p:sp>
        <p:nvSpPr>
          <p:cNvPr id="12" name="Text Box 12"/>
          <p:cNvSpPr txBox="1">
            <a:spLocks noChangeArrowheads="1"/>
          </p:cNvSpPr>
          <p:nvPr/>
        </p:nvSpPr>
        <p:spPr bwMode="auto">
          <a:xfrm rot="20597925">
            <a:off x="6168966" y="2988635"/>
            <a:ext cx="722967" cy="30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太陽光</a:t>
            </a: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291" y="1670594"/>
            <a:ext cx="1586487" cy="1586487"/>
          </a:xfrm>
          <a:prstGeom prst="rect">
            <a:avLst/>
          </a:prstGeom>
        </p:spPr>
      </p:pic>
      <p:sp>
        <p:nvSpPr>
          <p:cNvPr id="15" name="AutoShape 10"/>
          <p:cNvSpPr>
            <a:spLocks noChangeArrowheads="1"/>
          </p:cNvSpPr>
          <p:nvPr/>
        </p:nvSpPr>
        <p:spPr bwMode="auto">
          <a:xfrm rot="2157028" flipH="1">
            <a:off x="4448745" y="2706576"/>
            <a:ext cx="907298" cy="1101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6" name="Line 11"/>
          <p:cNvSpPr>
            <a:spLocks noChangeShapeType="1"/>
          </p:cNvSpPr>
          <p:nvPr/>
        </p:nvSpPr>
        <p:spPr bwMode="auto">
          <a:xfrm flipV="1">
            <a:off x="5218730" y="2451816"/>
            <a:ext cx="577406" cy="102305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Text Box 12"/>
          <p:cNvSpPr txBox="1">
            <a:spLocks noChangeArrowheads="1"/>
          </p:cNvSpPr>
          <p:nvPr/>
        </p:nvSpPr>
        <p:spPr bwMode="auto">
          <a:xfrm>
            <a:off x="4969004" y="2773342"/>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smtClean="0"/>
              <a:t>熱</a:t>
            </a:r>
            <a:endParaRPr lang="ja-JP" altLang="en-US" sz="1400" dirty="0"/>
          </a:p>
        </p:txBody>
      </p:sp>
      <p:grpSp>
        <p:nvGrpSpPr>
          <p:cNvPr id="14" name="グループ化 13"/>
          <p:cNvGrpSpPr/>
          <p:nvPr/>
        </p:nvGrpSpPr>
        <p:grpSpPr>
          <a:xfrm>
            <a:off x="3174464" y="2553381"/>
            <a:ext cx="1296394" cy="1037471"/>
            <a:chOff x="3174464" y="2553381"/>
            <a:chExt cx="1296394" cy="1037471"/>
          </a:xfrm>
        </p:grpSpPr>
        <p:sp>
          <p:nvSpPr>
            <p:cNvPr id="21" name="AutoShape 10"/>
            <p:cNvSpPr>
              <a:spLocks noChangeArrowheads="1"/>
            </p:cNvSpPr>
            <p:nvPr/>
          </p:nvSpPr>
          <p:spPr bwMode="auto">
            <a:xfrm rot="2157028" flipH="1">
              <a:off x="3834500" y="2553382"/>
              <a:ext cx="597913" cy="1037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22" name="Text Box 12"/>
            <p:cNvSpPr txBox="1">
              <a:spLocks noChangeArrowheads="1"/>
            </p:cNvSpPr>
            <p:nvPr/>
          </p:nvSpPr>
          <p:spPr bwMode="auto">
            <a:xfrm>
              <a:off x="4180023" y="2583450"/>
              <a:ext cx="290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smtClean="0"/>
                <a:t>熱</a:t>
              </a:r>
              <a:endParaRPr lang="ja-JP" altLang="en-US" sz="1400" dirty="0"/>
            </a:p>
          </p:txBody>
        </p:sp>
        <p:sp>
          <p:nvSpPr>
            <p:cNvPr id="25" name="AutoShape 10"/>
            <p:cNvSpPr>
              <a:spLocks noChangeArrowheads="1"/>
            </p:cNvSpPr>
            <p:nvPr/>
          </p:nvSpPr>
          <p:spPr bwMode="auto">
            <a:xfrm rot="2157028" flipH="1">
              <a:off x="3174464" y="2553381"/>
              <a:ext cx="597913" cy="1037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26" name="Text Box 12"/>
            <p:cNvSpPr txBox="1">
              <a:spLocks noChangeArrowheads="1"/>
            </p:cNvSpPr>
            <p:nvPr/>
          </p:nvSpPr>
          <p:spPr bwMode="auto">
            <a:xfrm>
              <a:off x="3519987" y="2583449"/>
              <a:ext cx="290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smtClean="0"/>
                <a:t>熱</a:t>
              </a:r>
              <a:endParaRPr lang="ja-JP" altLang="en-US" sz="1400" dirty="0"/>
            </a:p>
          </p:txBody>
        </p:sp>
      </p:grpSp>
      <p:sp>
        <p:nvSpPr>
          <p:cNvPr id="4" name="円/楕円 3"/>
          <p:cNvSpPr/>
          <p:nvPr/>
        </p:nvSpPr>
        <p:spPr>
          <a:xfrm>
            <a:off x="3886216" y="4815154"/>
            <a:ext cx="711612" cy="46805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H="1">
            <a:off x="3407907" y="3969060"/>
            <a:ext cx="612068" cy="252028"/>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4589095" y="4041360"/>
            <a:ext cx="533334" cy="216024"/>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涙形 12"/>
          <p:cNvSpPr/>
          <p:nvPr/>
        </p:nvSpPr>
        <p:spPr>
          <a:xfrm>
            <a:off x="2519772" y="3861048"/>
            <a:ext cx="306034" cy="462262"/>
          </a:xfrm>
          <a:prstGeom prst="teardrop">
            <a:avLst>
              <a:gd name="adj" fmla="val 15666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涙形 22"/>
          <p:cNvSpPr/>
          <p:nvPr/>
        </p:nvSpPr>
        <p:spPr>
          <a:xfrm flipH="1">
            <a:off x="5988366" y="3969060"/>
            <a:ext cx="306034" cy="462262"/>
          </a:xfrm>
          <a:prstGeom prst="teardrop">
            <a:avLst>
              <a:gd name="adj" fmla="val 15666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43507" y="2511732"/>
            <a:ext cx="2783357" cy="400110"/>
          </a:xfrm>
          <a:prstGeom prst="rect">
            <a:avLst/>
          </a:prstGeom>
          <a:noFill/>
        </p:spPr>
        <p:txBody>
          <a:bodyPr wrap="square" rtlCol="0">
            <a:spAutoFit/>
          </a:bodyPr>
          <a:lstStyle/>
          <a:p>
            <a:r>
              <a:rPr kumimoji="1" lang="ja-JP" altLang="en-US" sz="2000" dirty="0" smtClean="0">
                <a:solidFill>
                  <a:schemeClr val="bg1"/>
                </a:solidFill>
              </a:rPr>
              <a:t>地球をあたためるガス</a:t>
            </a:r>
            <a:endParaRPr kumimoji="1" lang="ja-JP" altLang="en-US" sz="2000" dirty="0">
              <a:solidFill>
                <a:schemeClr val="bg1"/>
              </a:solidFill>
            </a:endParaRPr>
          </a:p>
        </p:txBody>
      </p:sp>
    </p:spTree>
    <p:extLst>
      <p:ext uri="{BB962C8B-B14F-4D97-AF65-F5344CB8AC3E}">
        <p14:creationId xmlns:p14="http://schemas.microsoft.com/office/powerpoint/2010/main" val="292487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2750" fill="hold"/>
                                        <p:tgtEl>
                                          <p:spTgt spid="20"/>
                                        </p:tgtEl>
                                        <p:attrNameLst>
                                          <p:attrName>fillcolor</p:attrName>
                                        </p:attrNameLst>
                                      </p:cBhvr>
                                      <p:to>
                                        <a:srgbClr val="D14124"/>
                                      </p:to>
                                    </p:animClr>
                                    <p:set>
                                      <p:cBhvr>
                                        <p:cTn id="14" dur="2750" fill="hold"/>
                                        <p:tgtEl>
                                          <p:spTgt spid="20"/>
                                        </p:tgtEl>
                                        <p:attrNameLst>
                                          <p:attrName>fill.type</p:attrName>
                                        </p:attrNameLst>
                                      </p:cBhvr>
                                      <p:to>
                                        <p:strVal val="solid"/>
                                      </p:to>
                                    </p:set>
                                    <p:set>
                                      <p:cBhvr>
                                        <p:cTn id="15" dur="275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16802" y="1052736"/>
            <a:ext cx="8675677" cy="1938992"/>
          </a:xfrm>
          <a:prstGeom prst="rect">
            <a:avLst/>
          </a:prstGeom>
          <a:noFill/>
        </p:spPr>
        <p:txBody>
          <a:bodyPr wrap="square" rtlCol="0">
            <a:spAutoFit/>
          </a:bodyPr>
          <a:lstStyle/>
          <a:p>
            <a:pPr algn="ct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今、地球では</a:t>
            </a:r>
            <a:endParaRPr lang="en-US" altLang="ja-JP" sz="6000" spc="3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何</a:t>
            </a: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がおこっているの？</a:t>
            </a:r>
            <a:endParaRPr lang="ja-JP" altLang="en-US" sz="6000" spc="3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3148884"/>
            <a:ext cx="4284476" cy="309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324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kyou">
  <a:themeElements>
    <a:clrScheme name="ラッパー">
      <a:dk1>
        <a:sysClr val="windowText" lastClr="000000"/>
      </a:dk1>
      <a:lt1>
        <a:sysClr val="window" lastClr="FFFFFF"/>
      </a:lt1>
      <a:dk2>
        <a:srgbClr val="006270"/>
      </a:dk2>
      <a:lt2>
        <a:srgbClr val="FBFEC6"/>
      </a:lt2>
      <a:accent1>
        <a:srgbClr val="A0C435"/>
      </a:accent1>
      <a:accent2>
        <a:srgbClr val="F29F26"/>
      </a:accent2>
      <a:accent3>
        <a:srgbClr val="08BBDB"/>
      </a:accent3>
      <a:accent4>
        <a:srgbClr val="687CDD"/>
      </a:accent4>
      <a:accent5>
        <a:srgbClr val="28C874"/>
      </a:accent5>
      <a:accent6>
        <a:srgbClr val="E47963"/>
      </a:accent6>
      <a:hlink>
        <a:srgbClr val="64C143"/>
      </a:hlink>
      <a:folHlink>
        <a:srgbClr val="9A9A9A"/>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草書">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1757</TotalTime>
  <Words>2326</Words>
  <Application>Microsoft Office PowerPoint</Application>
  <PresentationFormat>画面に合わせる (4:3)</PresentationFormat>
  <Paragraphs>319</Paragraphs>
  <Slides>27</Slides>
  <Notes>26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29" baseType="lpstr">
      <vt:lpstr>kankyou</vt:lpstr>
      <vt:lpstr>ワークシート</vt:lpstr>
      <vt:lpstr>○○小学校 とやま環境チャレンジ10 前 期</vt:lpstr>
      <vt:lpstr>PowerPoint プレゼンテーション</vt:lpstr>
      <vt:lpstr>勉強すること</vt:lpstr>
      <vt:lpstr>PowerPoint プレゼンテーション</vt:lpstr>
      <vt:lpstr>PowerPoint プレゼンテーション</vt:lpstr>
      <vt:lpstr>　　　　　　 だん 　地球温暖化って何だろう？</vt:lpstr>
      <vt:lpstr>　              だん 　地球温暖化のしくみ</vt:lpstr>
      <vt:lpstr>　　　　　　だん 　地球温暖化のしくみ</vt:lpstr>
      <vt:lpstr>PowerPoint プレゼンテーション</vt:lpstr>
      <vt:lpstr>今、地球では何が起こっているの？</vt:lpstr>
      <vt:lpstr>今、地球では何が起こっているの？</vt:lpstr>
      <vt:lpstr>今、地球では何が起こっているの？</vt:lpstr>
      <vt:lpstr>今、地球では何が起こっているの？ （世界、日本）</vt:lpstr>
      <vt:lpstr>今、地球では何が起こっているの？ （世界、日本）</vt:lpstr>
      <vt:lpstr>今、地球では何が起こっているの？ （日本、富山県）</vt:lpstr>
      <vt:lpstr>だん　</vt:lpstr>
      <vt:lpstr>　　　　　　     　　　　　だん 　 どうして地球温暖化は起こったの？ 　　　　　昔と今のちがい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大切な地球を未来につなぐために</vt:lpstr>
      <vt:lpstr>PowerPoint プレゼンテーション</vt:lpstr>
      <vt:lpstr>今日からみんなは、美しい地球を守る</vt:lpstr>
      <vt:lpstr>私たちの地球をまもるために できることからはじめましょう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 とやま環境チャレンジ10</dc:title>
  <dc:creator>とやま環境財団</dc:creator>
  <cp:lastModifiedBy>とやま環境財団</cp:lastModifiedBy>
  <cp:revision>124</cp:revision>
  <cp:lastPrinted>2016-02-19T07:56:50Z</cp:lastPrinted>
  <dcterms:created xsi:type="dcterms:W3CDTF">2015-02-19T05:43:59Z</dcterms:created>
  <dcterms:modified xsi:type="dcterms:W3CDTF">2019-06-17T06:12:17Z</dcterms:modified>
</cp:coreProperties>
</file>