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72" r:id="rId5"/>
    <p:sldId id="278" r:id="rId6"/>
    <p:sldId id="271" r:id="rId7"/>
    <p:sldId id="273" r:id="rId8"/>
    <p:sldId id="275" r:id="rId9"/>
    <p:sldId id="284" r:id="rId10"/>
    <p:sldId id="274" r:id="rId11"/>
    <p:sldId id="276" r:id="rId12"/>
    <p:sldId id="277" r:id="rId13"/>
    <p:sldId id="279" r:id="rId14"/>
    <p:sldId id="259" r:id="rId15"/>
    <p:sldId id="280" r:id="rId16"/>
    <p:sldId id="281" r:id="rId17"/>
    <p:sldId id="282" r:id="rId18"/>
    <p:sldId id="265" r:id="rId19"/>
    <p:sldId id="267" r:id="rId20"/>
    <p:sldId id="283" r:id="rId21"/>
    <p:sldId id="269" r:id="rId22"/>
    <p:sldId id="27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3kk/ORwyV1ohTeXsgUFuQ==" hashData="qygk+jKuRbd1vRTJtgID2XdT9cbBzEhQl2OA4CXoCuGjp2SFUot18igLj8LCItXNWLc0GGqBPYW7mXB3LEXoh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9707" autoAdjust="0"/>
  </p:normalViewPr>
  <p:slideViewPr>
    <p:cSldViewPr snapToGrid="0">
      <p:cViewPr varScale="1">
        <p:scale>
          <a:sx n="58" d="100"/>
          <a:sy n="58" d="100"/>
        </p:scale>
        <p:origin x="11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78E5-DCA8-47E0-B832-E0A8DAF79AC3}" type="datetimeFigureOut">
              <a:rPr kumimoji="1" lang="ja-JP" altLang="en-US" smtClean="0"/>
              <a:t>2021/3/2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88B6D-E0D3-43E4-9761-6CC3F5979428}" type="slidenum">
              <a:rPr kumimoji="1" lang="ja-JP" altLang="en-US" smtClean="0"/>
              <a:t>‹#›</a:t>
            </a:fld>
            <a:endParaRPr kumimoji="1" lang="ja-JP" altLang="en-US"/>
          </a:p>
        </p:txBody>
      </p:sp>
    </p:spTree>
    <p:extLst>
      <p:ext uri="{BB962C8B-B14F-4D97-AF65-F5344CB8AC3E}">
        <p14:creationId xmlns:p14="http://schemas.microsoft.com/office/powerpoint/2010/main" val="3528445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それでは始めます。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地球温暖化防止活動推進員の室谷です。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よろしくお願いします。</a:t>
            </a:r>
            <a:endParaRPr kumimoji="1" lang="en-US" altLang="ja-JP"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a:t>
            </a:fld>
            <a:endParaRPr kumimoji="1" lang="ja-JP" altLang="en-US"/>
          </a:p>
        </p:txBody>
      </p:sp>
    </p:spTree>
    <p:extLst>
      <p:ext uri="{BB962C8B-B14F-4D97-AF65-F5344CB8AC3E}">
        <p14:creationId xmlns:p14="http://schemas.microsoft.com/office/powerpoint/2010/main" val="383679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それでは、みなさん「地球温暖化」はどうして起こったのだと思いますか？</a:t>
            </a:r>
            <a:endParaRPr kumimoji="1" lang="ja-JP" altLang="en-US" sz="1400" dirty="0"/>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10</a:t>
            </a:fld>
            <a:endParaRPr kumimoji="1" lang="ja-JP" altLang="en-US"/>
          </a:p>
        </p:txBody>
      </p:sp>
    </p:spTree>
    <p:extLst>
      <p:ext uri="{BB962C8B-B14F-4D97-AF65-F5344CB8AC3E}">
        <p14:creationId xmlns:p14="http://schemas.microsoft.com/office/powerpoint/2010/main" val="988191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地球温暖化の原因を探るために、昔と今のくらしを比べてみましょう。</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例えば乗り物、これを見たことがある人、手を挙げてください。（そうです。これはカゴですね。）</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昔は、カゴや馬車などで移動していました。そして、船も風の力で進む帆船でした。</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しかし、今は、飛行機や船、車など、ガソリンのような化石燃料と呼ばれるエネルギーを使って乗り物を動かしています。</a:t>
            </a:r>
            <a:endParaRPr kumimoji="1" lang="en-US" altLang="ja-JP" sz="1400" dirty="0">
              <a:latin typeface="ＭＳ 明朝" panose="02020609040205080304" pitchFamily="17" charset="-128"/>
              <a:ea typeface="ＭＳ 明朝" panose="02020609040205080304" pitchFamily="17" charset="-128"/>
            </a:endParaRPr>
          </a:p>
          <a:p>
            <a:endParaRPr kumimoji="1" lang="ja-JP" altLang="en-US"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11</a:t>
            </a:fld>
            <a:endParaRPr kumimoji="1" lang="ja-JP" altLang="en-US"/>
          </a:p>
        </p:txBody>
      </p:sp>
    </p:spTree>
    <p:extLst>
      <p:ext uri="{BB962C8B-B14F-4D97-AF65-F5344CB8AC3E}">
        <p14:creationId xmlns:p14="http://schemas.microsoft.com/office/powerpoint/2010/main" val="36529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次に、みんな家で暑いときはどうしていますか？クーラーを使っている人？</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昔は、うちわで暑さをしのいだり、いろりで暖をとりながら、お餅をやいたり、料理をしたりしていました。</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また、昔の洗濯は洗濯板などを使って、手作業で行っていました。</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今は、暑いときはクーラー、選択をするときは全自動洗濯機、料理をするときはオーブンレンジなどなんでも、電気を使っていますね。</a:t>
            </a:r>
            <a:endParaRPr kumimoji="1" lang="en-US" altLang="ja-JP" sz="1400" dirty="0">
              <a:latin typeface="ＭＳ 明朝" panose="02020609040205080304" pitchFamily="17" charset="-128"/>
              <a:ea typeface="ＭＳ 明朝" panose="02020609040205080304" pitchFamily="17" charset="-128"/>
            </a:endParaRPr>
          </a:p>
          <a:p>
            <a:endParaRPr kumimoji="1" lang="ja-JP" altLang="en-US" sz="1400" dirty="0"/>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12</a:t>
            </a:fld>
            <a:endParaRPr kumimoji="1" lang="ja-JP" altLang="en-US"/>
          </a:p>
        </p:txBody>
      </p:sp>
    </p:spTree>
    <p:extLst>
      <p:ext uri="{BB962C8B-B14F-4D97-AF65-F5344CB8AC3E}">
        <p14:creationId xmlns:p14="http://schemas.microsoft.com/office/powerpoint/2010/main" val="880496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それでは、地球温暖化をこれ以上すすめないために、ぼくたちわたしたちができることは何でしょうか？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いっぱいできることがあるはずです。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例えば、ここに示したように「家族団らんを心がける」、「無駄な明かりを消す」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「買い物にはマイバッグを持っていく」、「食品ロスを出さない」など。</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ここに示した４つのできることは、この後、みんなの取組みを選ぶとき、必ず挑戦してもらうものです。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これができると、</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地球を暖めるガスが減り、地球温暖化が防止されます。</a:t>
            </a:r>
            <a:endParaRPr kumimoji="1" lang="en-US" altLang="ja-JP"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13</a:t>
            </a:fld>
            <a:endParaRPr kumimoji="1" lang="ja-JP" altLang="en-US"/>
          </a:p>
        </p:txBody>
      </p:sp>
    </p:spTree>
    <p:extLst>
      <p:ext uri="{BB962C8B-B14F-4D97-AF65-F5344CB8AC3E}">
        <p14:creationId xmlns:p14="http://schemas.microsoft.com/office/powerpoint/2010/main" val="445292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ほかにできることはないでしょうか？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みなさんはスリー・アールという言葉を聞いたことがありますか？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ゴミの発生を減らす３つの取組み「リデュース、リユース、リサイクル」のことです。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リサイクルはみんな聞いたことがあるのではないでしょうか？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それぞれ、リデュースは「ゴミの量を少なくする」、リユースは「使ったものを何度も使用する」、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リサイクルは「使い終わったものを資源に戻し、新しい製品を作ること」となっています。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ほかに、できることはないでしょうか？</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14</a:t>
            </a:fld>
            <a:endParaRPr kumimoji="1" lang="ja-JP" altLang="en-US"/>
          </a:p>
        </p:txBody>
      </p:sp>
    </p:spTree>
    <p:extLst>
      <p:ext uri="{BB962C8B-B14F-4D97-AF65-F5344CB8AC3E}">
        <p14:creationId xmlns:p14="http://schemas.microsoft.com/office/powerpoint/2010/main" val="360554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みなさん、食品ロスという言葉を聞いたことがありますか？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食品ロスとは、「食べられるのに捨てられてしまっている食品のこと」です。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世界全体の食品廃棄量は年間で、何と</a:t>
            </a:r>
            <a:r>
              <a:rPr kumimoji="1" lang="en-US" altLang="ja-JP" sz="1400" dirty="0">
                <a:latin typeface="ＭＳ 明朝" panose="02020609040205080304" pitchFamily="17" charset="-128"/>
                <a:ea typeface="ＭＳ 明朝" panose="02020609040205080304" pitchFamily="17" charset="-128"/>
              </a:rPr>
              <a:t>13</a:t>
            </a:r>
            <a:r>
              <a:rPr kumimoji="1" lang="ja-JP" altLang="en-US" sz="1400" dirty="0">
                <a:latin typeface="ＭＳ 明朝" panose="02020609040205080304" pitchFamily="17" charset="-128"/>
                <a:ea typeface="ＭＳ 明朝" panose="02020609040205080304" pitchFamily="17" charset="-128"/>
              </a:rPr>
              <a:t>億トンにものぼります。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そのうち、日本の食品廃棄量は、年間</a:t>
            </a:r>
            <a:r>
              <a:rPr kumimoji="1" lang="en-US" altLang="ja-JP" sz="1400" dirty="0">
                <a:latin typeface="ＭＳ 明朝" panose="02020609040205080304" pitchFamily="17" charset="-128"/>
                <a:ea typeface="ＭＳ 明朝" panose="02020609040205080304" pitchFamily="17" charset="-128"/>
              </a:rPr>
              <a:t>612</a:t>
            </a:r>
            <a:r>
              <a:rPr kumimoji="1" lang="ja-JP" altLang="en-US" sz="1400" dirty="0">
                <a:latin typeface="ＭＳ 明朝" panose="02020609040205080304" pitchFamily="17" charset="-128"/>
                <a:ea typeface="ＭＳ 明朝" panose="02020609040205080304" pitchFamily="17" charset="-128"/>
              </a:rPr>
              <a:t>万トンとなっています。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この量は、国民一人あたり、毎日ご飯茶碗１杯分の食品ロスが出ている計算となります。</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15</a:t>
            </a:fld>
            <a:endParaRPr kumimoji="1" lang="ja-JP" altLang="en-US"/>
          </a:p>
        </p:txBody>
      </p:sp>
    </p:spTree>
    <p:extLst>
      <p:ext uri="{BB962C8B-B14F-4D97-AF65-F5344CB8AC3E}">
        <p14:creationId xmlns:p14="http://schemas.microsoft.com/office/powerpoint/2010/main" val="2727010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そして、この日本の食品廃棄量がどれだけ多いかというと、このようになっています。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世界には食料で手元に届かず、食べ物が不足している国が多くあります。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そのため、世界中から貧しい国に食料を援助しています。その年間の食料援助量が</a:t>
            </a:r>
            <a:r>
              <a:rPr kumimoji="1" lang="en-US" altLang="ja-JP" sz="1400" dirty="0">
                <a:latin typeface="ＭＳ 明朝" panose="02020609040205080304" pitchFamily="17" charset="-128"/>
                <a:ea typeface="ＭＳ 明朝" panose="02020609040205080304" pitchFamily="17" charset="-128"/>
              </a:rPr>
              <a:t>380</a:t>
            </a:r>
            <a:r>
              <a:rPr kumimoji="1" lang="ja-JP" altLang="en-US" sz="1400" dirty="0">
                <a:latin typeface="ＭＳ 明朝" panose="02020609040205080304" pitchFamily="17" charset="-128"/>
                <a:ea typeface="ＭＳ 明朝" panose="02020609040205080304" pitchFamily="17" charset="-128"/>
              </a:rPr>
              <a:t>万トンです。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でも、日本の食品ロスは年間</a:t>
            </a:r>
            <a:r>
              <a:rPr kumimoji="1" lang="en-US" altLang="ja-JP" sz="1400" dirty="0">
                <a:latin typeface="ＭＳ 明朝" panose="02020609040205080304" pitchFamily="17" charset="-128"/>
                <a:ea typeface="ＭＳ 明朝" panose="02020609040205080304" pitchFamily="17" charset="-128"/>
              </a:rPr>
              <a:t>612</a:t>
            </a:r>
            <a:r>
              <a:rPr kumimoji="1" lang="ja-JP" altLang="en-US" sz="1400" dirty="0">
                <a:latin typeface="ＭＳ 明朝" panose="02020609040205080304" pitchFamily="17" charset="-128"/>
                <a:ea typeface="ＭＳ 明朝" panose="02020609040205080304" pitchFamily="17" charset="-128"/>
              </a:rPr>
              <a:t>万トンなので、なんと</a:t>
            </a:r>
            <a:r>
              <a:rPr kumimoji="1" lang="en-US" altLang="ja-JP" sz="1400" dirty="0">
                <a:latin typeface="ＭＳ 明朝" panose="02020609040205080304" pitchFamily="17" charset="-128"/>
                <a:ea typeface="ＭＳ 明朝" panose="02020609040205080304" pitchFamily="17" charset="-128"/>
              </a:rPr>
              <a:t>1.6</a:t>
            </a:r>
            <a:r>
              <a:rPr kumimoji="1" lang="ja-JP" altLang="en-US" sz="1400" dirty="0">
                <a:latin typeface="ＭＳ 明朝" panose="02020609040205080304" pitchFamily="17" charset="-128"/>
                <a:ea typeface="ＭＳ 明朝" panose="02020609040205080304" pitchFamily="17" charset="-128"/>
              </a:rPr>
              <a:t>倍も多いのです。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ちなみに、</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日本国内では食べ残しが多くなっています。みんなも給食を残していないかな？</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また、富山県では未開封で捨てられる食品が多いという調査結果が得られています。</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16</a:t>
            </a:fld>
            <a:endParaRPr kumimoji="1" lang="ja-JP" altLang="en-US"/>
          </a:p>
        </p:txBody>
      </p:sp>
    </p:spTree>
    <p:extLst>
      <p:ext uri="{BB962C8B-B14F-4D97-AF65-F5344CB8AC3E}">
        <p14:creationId xmlns:p14="http://schemas.microsoft.com/office/powerpoint/2010/main" val="143155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それでは、食品ロスを減らすためにできることはなんでしょうか？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まず、できるだけ「給食を残さないようにしましょう」</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それから、みんなの家の「冷蔵庫の中に残っているものはないかな」</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さらには、「はかに手つかずの食品はないかな」みんなも考えてみましょう。</a:t>
            </a:r>
            <a:endParaRPr kumimoji="1" lang="en-US" altLang="ja-JP" sz="1400" dirty="0">
              <a:latin typeface="ＭＳ 明朝" panose="02020609040205080304" pitchFamily="17" charset="-128"/>
              <a:ea typeface="ＭＳ 明朝" panose="02020609040205080304" pitchFamily="17" charset="-128"/>
            </a:endParaRPr>
          </a:p>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】SDGs</a:t>
            </a:r>
            <a:r>
              <a:rPr kumimoji="1" lang="ja-JP" altLang="en-US" sz="1400" dirty="0">
                <a:latin typeface="ＭＳ 明朝" panose="02020609040205080304" pitchFamily="17" charset="-128"/>
                <a:ea typeface="ＭＳ 明朝" panose="02020609040205080304" pitchFamily="17" charset="-128"/>
              </a:rPr>
              <a:t>という言葉を聞いたことがありますか。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これは「持続可能な開発目標」と言い、</a:t>
            </a:r>
            <a:r>
              <a:rPr kumimoji="1" lang="en-US" altLang="ja-JP" sz="1400" dirty="0">
                <a:latin typeface="ＭＳ 明朝" panose="02020609040205080304" pitchFamily="17" charset="-128"/>
                <a:ea typeface="ＭＳ 明朝" panose="02020609040205080304" pitchFamily="17" charset="-128"/>
              </a:rPr>
              <a:t>2030</a:t>
            </a:r>
            <a:r>
              <a:rPr kumimoji="1" lang="ja-JP" altLang="en-US" sz="1400" dirty="0">
                <a:latin typeface="ＭＳ 明朝" panose="02020609040205080304" pitchFamily="17" charset="-128"/>
                <a:ea typeface="ＭＳ 明朝" panose="02020609040205080304" pitchFamily="17" charset="-128"/>
              </a:rPr>
              <a:t>年を達成年とした「</a:t>
            </a:r>
            <a:r>
              <a:rPr kumimoji="1" lang="en-US" altLang="ja-JP" sz="1400" dirty="0">
                <a:latin typeface="ＭＳ 明朝" panose="02020609040205080304" pitchFamily="17" charset="-128"/>
                <a:ea typeface="ＭＳ 明朝" panose="02020609040205080304" pitchFamily="17" charset="-128"/>
              </a:rPr>
              <a:t>17</a:t>
            </a:r>
            <a:r>
              <a:rPr kumimoji="1" lang="ja-JP" altLang="en-US" sz="1400" dirty="0">
                <a:latin typeface="ＭＳ 明朝" panose="02020609040205080304" pitchFamily="17" charset="-128"/>
                <a:ea typeface="ＭＳ 明朝" panose="02020609040205080304" pitchFamily="17" charset="-128"/>
              </a:rPr>
              <a:t>項目」の国際目標です。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この中の</a:t>
            </a:r>
            <a:r>
              <a:rPr kumimoji="1" lang="en-US" altLang="ja-JP" sz="1400" dirty="0">
                <a:latin typeface="ＭＳ 明朝" panose="02020609040205080304" pitchFamily="17" charset="-128"/>
                <a:ea typeface="ＭＳ 明朝" panose="02020609040205080304" pitchFamily="17" charset="-128"/>
              </a:rPr>
              <a:t>12</a:t>
            </a:r>
            <a:r>
              <a:rPr kumimoji="1" lang="ja-JP" altLang="en-US" sz="1400" dirty="0">
                <a:latin typeface="ＭＳ 明朝" panose="02020609040205080304" pitchFamily="17" charset="-128"/>
                <a:ea typeface="ＭＳ 明朝" panose="02020609040205080304" pitchFamily="17" charset="-128"/>
              </a:rPr>
              <a:t>番に「つくる責任 つかう責任」という項目があり、</a:t>
            </a:r>
            <a:r>
              <a:rPr kumimoji="1" lang="en-US" altLang="ja-JP" sz="1400" dirty="0">
                <a:latin typeface="ＭＳ 明朝" panose="02020609040205080304" pitchFamily="17" charset="-128"/>
                <a:ea typeface="ＭＳ 明朝" panose="02020609040205080304" pitchFamily="17" charset="-128"/>
              </a:rPr>
              <a:t>2030</a:t>
            </a:r>
            <a:r>
              <a:rPr kumimoji="1" lang="ja-JP" altLang="en-US" sz="1400" dirty="0">
                <a:latin typeface="ＭＳ 明朝" panose="02020609040205080304" pitchFamily="17" charset="-128"/>
                <a:ea typeface="ＭＳ 明朝" panose="02020609040205080304" pitchFamily="17" charset="-128"/>
              </a:rPr>
              <a:t>年までに世界全体の食料の廃棄を半減させることが目標となっています。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達成まであと</a:t>
            </a:r>
            <a:r>
              <a:rPr kumimoji="1" lang="en-US" altLang="ja-JP" sz="1400" dirty="0">
                <a:latin typeface="ＭＳ 明朝" panose="02020609040205080304" pitchFamily="17" charset="-128"/>
                <a:ea typeface="ＭＳ 明朝" panose="02020609040205080304" pitchFamily="17" charset="-128"/>
              </a:rPr>
              <a:t>10</a:t>
            </a:r>
            <a:r>
              <a:rPr kumimoji="1" lang="ja-JP" altLang="en-US" sz="1400" dirty="0">
                <a:latin typeface="ＭＳ 明朝" panose="02020609040205080304" pitchFamily="17" charset="-128"/>
                <a:ea typeface="ＭＳ 明朝" panose="02020609040205080304" pitchFamily="17" charset="-128"/>
              </a:rPr>
              <a:t>年しかありません。みんなが</a:t>
            </a:r>
            <a:r>
              <a:rPr kumimoji="1" lang="en-US" altLang="ja-JP" sz="1400" dirty="0">
                <a:latin typeface="ＭＳ 明朝" panose="02020609040205080304" pitchFamily="17" charset="-128"/>
                <a:ea typeface="ＭＳ 明朝" panose="02020609040205080304" pitchFamily="17" charset="-128"/>
              </a:rPr>
              <a:t>20</a:t>
            </a:r>
            <a:r>
              <a:rPr kumimoji="1" lang="ja-JP" altLang="en-US" sz="1400" dirty="0">
                <a:latin typeface="ＭＳ 明朝" panose="02020609040205080304" pitchFamily="17" charset="-128"/>
                <a:ea typeface="ＭＳ 明朝" panose="02020609040205080304" pitchFamily="17" charset="-128"/>
              </a:rPr>
              <a:t>歳になったときに、ちゃんと達成されているでしょうか？がんばっていきましょう。</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17</a:t>
            </a:fld>
            <a:endParaRPr kumimoji="1" lang="ja-JP" altLang="en-US"/>
          </a:p>
        </p:txBody>
      </p:sp>
    </p:spTree>
    <p:extLst>
      <p:ext uri="{BB962C8B-B14F-4D97-AF65-F5344CB8AC3E}">
        <p14:creationId xmlns:p14="http://schemas.microsoft.com/office/powerpoint/2010/main" val="2755112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次は買い物と保存のくふうについてです。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効果がある行動は、「使い切れる分だけ買う」、「家にある食材・食品をチェックする」となっています。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これらは、買い物の時の工夫ですね。</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残りの項目は、食材の保存方法の工夫となっています。これは、食材によって様々な方法があるので、票が割れていますね。</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みなさん、いろいろと工夫することによって、食品ロスの削減に取り組んでいることがわかります。</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18</a:t>
            </a:fld>
            <a:endParaRPr kumimoji="1" lang="ja-JP" altLang="en-US"/>
          </a:p>
        </p:txBody>
      </p:sp>
    </p:spTree>
    <p:extLst>
      <p:ext uri="{BB962C8B-B14F-4D97-AF65-F5344CB8AC3E}">
        <p14:creationId xmlns:p14="http://schemas.microsoft.com/office/powerpoint/2010/main" val="3925132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次に、</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3010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運動について説明します。</a:t>
            </a:r>
            <a:endPar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これは、高岡市が進めている、食費ロス削減の取組みです。</a:t>
            </a:r>
            <a:endPar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① </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日常生活編</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にち</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じょうせいかつへん</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（デイリーミッション）：</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毎食</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30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分かけて食事をするようにしよう！毎日</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10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分は運動するようにしよう！</a:t>
            </a:r>
            <a:endPar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② 月の目標編</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0" lang="ja-JP" altLang="en-US" sz="14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もく</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ひょうへん</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（マンスリーミッション）：</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30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日は冷蔵庫</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れいぞうこ</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のな</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かみゼロの日。</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10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日は夕食を残さず食べきるまでは寝</a:t>
            </a:r>
            <a:r>
              <a:rPr kumimoji="0" lang="ja-JP" altLang="en-US" sz="14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れ</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まてん</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(10)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endPar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③ 宴会編</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えんかいへん</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（スペシャルミッション）：乾杯後</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かん</a:t>
            </a:r>
            <a:r>
              <a:rPr kumimoji="0" lang="ja-JP" altLang="en-US" sz="14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ぱいご</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)30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分間は料理</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りょうり</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を楽しもう！お開</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ひら</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き前の</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10</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Arial" panose="020B0604020202020204" pitchFamily="34" charset="0"/>
              </a:rPr>
              <a:t>分間はもう一度料理を楽しもう！</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rPr>
              <a:t> </a:t>
            </a:r>
            <a:endPar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rPr>
              <a:t>この３つのうち、みんなが取組みやすいのは２番目のマンスリーミッションだと思います。挑戦してみましょう。</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19</a:t>
            </a:fld>
            <a:endParaRPr kumimoji="1" lang="ja-JP" altLang="en-US"/>
          </a:p>
        </p:txBody>
      </p:sp>
    </p:spTree>
    <p:extLst>
      <p:ext uri="{BB962C8B-B14F-4D97-AF65-F5344CB8AC3E}">
        <p14:creationId xmlns:p14="http://schemas.microsoft.com/office/powerpoint/2010/main" val="170932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さっき、地球温暖化という言葉を聞いたことがある人が何人かいましたが、では地球温暖化とは一体何なのでしょうか？</a:t>
            </a:r>
            <a:endParaRPr kumimoji="1" lang="en-US" altLang="ja-JP" sz="1400"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地球温暖化とは、地球があたたかくなっていくことです。</a:t>
            </a:r>
            <a:endParaRPr kumimoji="1" lang="en-US" altLang="ja-JP" sz="1400"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それでは、どのような仕組みであたたかくなっていくのでしょう。</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2</a:t>
            </a:fld>
            <a:endParaRPr kumimoji="1" lang="ja-JP" altLang="en-US"/>
          </a:p>
        </p:txBody>
      </p:sp>
    </p:spTree>
    <p:extLst>
      <p:ext uri="{BB962C8B-B14F-4D97-AF65-F5344CB8AC3E}">
        <p14:creationId xmlns:p14="http://schemas.microsoft.com/office/powerpoint/2010/main" val="229657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それでは、ここでクイズです。</a:t>
            </a:r>
            <a:endParaRPr kumimoji="1" lang="en-US" altLang="ja-JP" sz="1400"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a:t>
            </a:r>
            <a:r>
              <a:rPr kumimoji="1" lang="ja-JP" altLang="en-US" sz="1400" dirty="0">
                <a:latin typeface="HGP創英角ｺﾞｼｯｸUB" panose="020B0900000000000000" pitchFamily="50" charset="-128"/>
                <a:ea typeface="HGP創英角ｺﾞｼｯｸUB" panose="020B0900000000000000" pitchFamily="50" charset="-128"/>
              </a:rPr>
              <a:t>ゴミの量をできるだけ少なくするための行動は、３Ｒのなかで何</a:t>
            </a:r>
            <a:r>
              <a:rPr kumimoji="1" lang="ja-JP" altLang="en-US" sz="1400" dirty="0">
                <a:latin typeface="ＭＳ 明朝" panose="02020609040205080304" pitchFamily="17" charset="-128"/>
                <a:ea typeface="ＭＳ 明朝" panose="02020609040205080304" pitchFamily="17" charset="-128"/>
              </a:rPr>
              <a:t>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㋐リサイクル、㋑リユース、㋒リデュース　さぁ、どれでしょうか？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㋐だと思う人・・・。答えは、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㋒のリデュース℃でした。</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次に「</a:t>
            </a:r>
            <a:r>
              <a:rPr lang="ja-JP" altLang="en-US" sz="1400" dirty="0">
                <a:latin typeface="HGP創英角ｺﾞｼｯｸUB" panose="020B0900000000000000" pitchFamily="50" charset="-128"/>
                <a:ea typeface="HGP創英角ｺﾞｼｯｸUB" panose="020B0900000000000000" pitchFamily="50" charset="-128"/>
              </a:rPr>
              <a:t>日本の国民一人が、１日あたり廃棄する食品の量は、何、１杯分でしょうか</a:t>
            </a:r>
            <a:r>
              <a:rPr lang="ja-JP" altLang="en-US"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㋐どんぶり、㋑茶わん、㋒湯のみ、さぁ、どれでしょうか？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㋐だと思う人・・・。答えは、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㋑の茶わんでした。</a:t>
            </a:r>
            <a:endParaRPr kumimoji="1" lang="ja-JP" altLang="en-US" sz="1400" dirty="0"/>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20</a:t>
            </a:fld>
            <a:endParaRPr kumimoji="1" lang="ja-JP" altLang="en-US"/>
          </a:p>
        </p:txBody>
      </p:sp>
    </p:spTree>
    <p:extLst>
      <p:ext uri="{BB962C8B-B14F-4D97-AF65-F5344CB8AC3E}">
        <p14:creationId xmlns:p14="http://schemas.microsoft.com/office/powerpoint/2010/main" val="4023947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最後に、地球温暖化の防止に大切なことをまとめましょう。</a:t>
            </a:r>
            <a:endPar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まず、「ムダなエネルギーを使わない」。省エネに心がけ、必要のない明かりを消したり、テレビなどを見る時間を減らしてみましょう。</a:t>
            </a:r>
            <a:endPar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次に、「ゴミが出ないように気をつけよう」。ゴミになるものも大切な資源です。３</a:t>
            </a:r>
            <a:r>
              <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R</a:t>
            </a: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に気をつけて生活をしましょう。</a:t>
            </a:r>
            <a:endPar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最後に、「食品ロスを減らそう」。まずは給食や家の食事を残さないように心がけてみましょう。</a:t>
            </a:r>
            <a:endParaRPr kumimoji="0" lang="en-US" altLang="ja-JP"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皆さんだけではなく、家族みんなで取り組んで、地球温暖化を防止していきましょう。</a:t>
            </a:r>
            <a:endParaRPr kumimoji="0" lang="ja-JP" altLang="en-US" sz="14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21</a:t>
            </a:fld>
            <a:endParaRPr kumimoji="1" lang="ja-JP" altLang="en-US"/>
          </a:p>
        </p:txBody>
      </p:sp>
    </p:spTree>
    <p:extLst>
      <p:ext uri="{BB962C8B-B14F-4D97-AF65-F5344CB8AC3E}">
        <p14:creationId xmlns:p14="http://schemas.microsoft.com/office/powerpoint/2010/main" val="708903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本日は、どうも、ありがとうございました。</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22</a:t>
            </a:fld>
            <a:endParaRPr kumimoji="1" lang="ja-JP" altLang="en-US"/>
          </a:p>
        </p:txBody>
      </p:sp>
    </p:spTree>
    <p:extLst>
      <p:ext uri="{BB962C8B-B14F-4D97-AF65-F5344CB8AC3E}">
        <p14:creationId xmlns:p14="http://schemas.microsoft.com/office/powerpoint/2010/main" val="397734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sz="1400" dirty="0">
                <a:latin typeface="ＭＳ 明朝" panose="02020609040205080304" pitchFamily="17" charset="-128"/>
                <a:ea typeface="ＭＳ 明朝" panose="02020609040205080304" pitchFamily="17" charset="-128"/>
              </a:rPr>
              <a:t>地球の周りには大気があり、空気があるおかげで生き物が生きていくことができます。</a:t>
            </a:r>
            <a:endParaRPr lang="en-US" altLang="ja-JP" sz="1400" dirty="0">
              <a:latin typeface="ＭＳ 明朝" panose="02020609040205080304" pitchFamily="17" charset="-128"/>
              <a:ea typeface="ＭＳ 明朝" panose="02020609040205080304" pitchFamily="17" charset="-128"/>
            </a:endParaRPr>
          </a:p>
          <a:p>
            <a:pPr eaLnBrk="1" hangingPunct="1"/>
            <a:r>
              <a:rPr lang="ja-JP" altLang="en-US" sz="1400" dirty="0">
                <a:latin typeface="ＭＳ 明朝" panose="02020609040205080304" pitchFamily="17" charset="-128"/>
                <a:ea typeface="ＭＳ 明朝" panose="02020609040205080304" pitchFamily="17" charset="-128"/>
              </a:rPr>
              <a:t>また、「温室効果ガス」と呼ばれている地球をあたためるガスがあります。このガスは、水蒸気や二酸化炭素とよばれるものからできています。</a:t>
            </a:r>
            <a:endParaRPr lang="en-US" altLang="ja-JP" sz="1400" dirty="0">
              <a:latin typeface="ＭＳ 明朝" panose="02020609040205080304" pitchFamily="17" charset="-128"/>
              <a:ea typeface="ＭＳ 明朝" panose="02020609040205080304" pitchFamily="17" charset="-128"/>
            </a:endParaRPr>
          </a:p>
          <a:p>
            <a:pPr eaLnBrk="1" hangingPunct="1"/>
            <a:r>
              <a:rPr lang="ja-JP" altLang="en-US" sz="1400" dirty="0">
                <a:latin typeface="ＭＳ 明朝" panose="02020609040205080304" pitchFamily="17" charset="-128"/>
                <a:ea typeface="ＭＳ 明朝" panose="02020609040205080304" pitchFamily="17" charset="-128"/>
              </a:rPr>
              <a:t>この地球をあたためるガスは、太陽から降り注ぐ光が地球の地面を温め、その地面から出てくる熱を吸収して、地球の平均気温を</a:t>
            </a:r>
            <a:endParaRPr lang="en-US" altLang="ja-JP" sz="1400" dirty="0">
              <a:latin typeface="ＭＳ 明朝" panose="02020609040205080304" pitchFamily="17" charset="-128"/>
              <a:ea typeface="ＭＳ 明朝" panose="02020609040205080304" pitchFamily="17" charset="-128"/>
            </a:endParaRPr>
          </a:p>
          <a:p>
            <a:pPr eaLnBrk="1" hangingPunct="1"/>
            <a:r>
              <a:rPr lang="en-US" altLang="ja-JP" sz="1400" dirty="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クリック</a:t>
            </a:r>
            <a:r>
              <a:rPr lang="en-US" altLang="ja-JP" sz="1400" dirty="0">
                <a:latin typeface="ＭＳ 明朝" panose="02020609040205080304" pitchFamily="17" charset="-128"/>
                <a:ea typeface="ＭＳ 明朝" panose="02020609040205080304" pitchFamily="17" charset="-128"/>
              </a:rPr>
              <a:t>】14</a:t>
            </a:r>
            <a:r>
              <a:rPr lang="ja-JP" altLang="en-US" sz="1400" dirty="0">
                <a:latin typeface="ＭＳ 明朝" panose="02020609040205080304" pitchFamily="17" charset="-128"/>
                <a:ea typeface="ＭＳ 明朝" panose="02020609040205080304" pitchFamily="17" charset="-128"/>
              </a:rPr>
              <a:t>度くらいに保ってくれています。</a:t>
            </a:r>
            <a:endParaRPr lang="en-US" altLang="ja-JP" sz="1400" dirty="0">
              <a:latin typeface="ＭＳ 明朝" panose="02020609040205080304" pitchFamily="17" charset="-128"/>
              <a:ea typeface="ＭＳ 明朝" panose="02020609040205080304" pitchFamily="17" charset="-128"/>
            </a:endParaRPr>
          </a:p>
          <a:p>
            <a:pPr eaLnBrk="1" hangingPunct="1"/>
            <a:r>
              <a:rPr lang="ja-JP" altLang="en-US" sz="1400" dirty="0">
                <a:latin typeface="ＭＳ 明朝" panose="02020609040205080304" pitchFamily="17" charset="-128"/>
                <a:ea typeface="ＭＳ 明朝" panose="02020609040205080304" pitchFamily="17" charset="-128"/>
              </a:rPr>
              <a:t>このガスがないと、地球は</a:t>
            </a:r>
            <a:endParaRPr lang="en-US" altLang="ja-JP" sz="1400" dirty="0">
              <a:latin typeface="ＭＳ 明朝" panose="02020609040205080304" pitchFamily="17" charset="-128"/>
              <a:ea typeface="ＭＳ 明朝" panose="02020609040205080304" pitchFamily="17" charset="-128"/>
            </a:endParaRPr>
          </a:p>
          <a:p>
            <a:pPr eaLnBrk="1" hangingPunct="1"/>
            <a:r>
              <a:rPr lang="en-US" altLang="ja-JP" sz="1400" dirty="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クリック</a:t>
            </a:r>
            <a:r>
              <a:rPr lang="en-US" altLang="ja-JP" sz="1400" dirty="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マイナス</a:t>
            </a:r>
            <a:r>
              <a:rPr lang="en-US" altLang="ja-JP" sz="1400" dirty="0">
                <a:latin typeface="ＭＳ 明朝" panose="02020609040205080304" pitchFamily="17" charset="-128"/>
                <a:ea typeface="ＭＳ 明朝" panose="02020609040205080304" pitchFamily="17" charset="-128"/>
              </a:rPr>
              <a:t>19</a:t>
            </a:r>
            <a:r>
              <a:rPr lang="ja-JP" altLang="en-US" sz="1400" dirty="0">
                <a:latin typeface="ＭＳ 明朝" panose="02020609040205080304" pitchFamily="17" charset="-128"/>
                <a:ea typeface="ＭＳ 明朝" panose="02020609040205080304" pitchFamily="17" charset="-128"/>
              </a:rPr>
              <a:t>℃くらいになると言われています。</a:t>
            </a:r>
            <a:endParaRPr lang="en-US" altLang="ja-JP" sz="1400" dirty="0">
              <a:latin typeface="ＭＳ 明朝" panose="02020609040205080304" pitchFamily="17" charset="-128"/>
              <a:ea typeface="ＭＳ 明朝" panose="02020609040205080304" pitchFamily="17" charset="-128"/>
            </a:endParaRPr>
          </a:p>
          <a:p>
            <a:pPr eaLnBrk="1" hangingPunct="1"/>
            <a:r>
              <a:rPr lang="ja-JP" altLang="en-US" sz="1400" dirty="0">
                <a:latin typeface="ＭＳ 明朝" panose="02020609040205080304" pitchFamily="17" charset="-128"/>
                <a:ea typeface="ＭＳ 明朝" panose="02020609040205080304" pitchFamily="17" charset="-128"/>
              </a:rPr>
              <a:t>問いかけ</a:t>
            </a:r>
            <a:r>
              <a:rPr lang="en-US" altLang="ja-JP" sz="1400" dirty="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マイナス</a:t>
            </a:r>
            <a:r>
              <a:rPr lang="en-US" altLang="ja-JP" sz="1400" dirty="0">
                <a:latin typeface="ＭＳ 明朝" panose="02020609040205080304" pitchFamily="17" charset="-128"/>
                <a:ea typeface="ＭＳ 明朝" panose="02020609040205080304" pitchFamily="17" charset="-128"/>
              </a:rPr>
              <a:t>19</a:t>
            </a:r>
            <a:r>
              <a:rPr lang="ja-JP" altLang="en-US" sz="1400" dirty="0">
                <a:latin typeface="ＭＳ 明朝" panose="02020609040205080304" pitchFamily="17" charset="-128"/>
                <a:ea typeface="ＭＳ 明朝" panose="02020609040205080304" pitchFamily="17" charset="-128"/>
              </a:rPr>
              <a:t>℃になったらみんなどうなると思う？</a:t>
            </a:r>
            <a:r>
              <a:rPr lang="en-US" altLang="ja-JP" sz="1400" dirty="0">
                <a:latin typeface="ＭＳ 明朝" panose="02020609040205080304" pitchFamily="17" charset="-128"/>
                <a:ea typeface="ＭＳ 明朝" panose="02020609040205080304" pitchFamily="17" charset="-128"/>
              </a:rPr>
              <a:t>】</a:t>
            </a:r>
          </a:p>
          <a:p>
            <a:pPr eaLnBrk="1" hangingPunct="1"/>
            <a:r>
              <a:rPr lang="ja-JP" altLang="en-US" sz="1400" dirty="0">
                <a:latin typeface="ＭＳ 明朝" panose="02020609040205080304" pitchFamily="17" charset="-128"/>
                <a:ea typeface="ＭＳ 明朝" panose="02020609040205080304" pitchFamily="17" charset="-128"/>
              </a:rPr>
              <a:t>子供</a:t>
            </a:r>
            <a:r>
              <a:rPr lang="en-US" altLang="ja-JP" sz="1400" dirty="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死んでしまう！凍ってしまう！</a:t>
            </a:r>
            <a:r>
              <a:rPr lang="en-US" altLang="ja-JP" sz="1400" dirty="0">
                <a:latin typeface="ＭＳ 明朝" panose="02020609040205080304" pitchFamily="17" charset="-128"/>
                <a:ea typeface="ＭＳ 明朝" panose="02020609040205080304" pitchFamily="17" charset="-128"/>
              </a:rPr>
              <a:t>】</a:t>
            </a:r>
          </a:p>
          <a:p>
            <a:pPr eaLnBrk="1" hangingPunct="1"/>
            <a:r>
              <a:rPr lang="ja-JP" altLang="en-US" sz="1400" dirty="0">
                <a:latin typeface="ＭＳ 明朝" panose="02020609040205080304" pitchFamily="17" charset="-128"/>
                <a:ea typeface="ＭＳ 明朝" panose="02020609040205080304" pitchFamily="17" charset="-128"/>
              </a:rPr>
              <a:t>そうですね、この地球をあたためるガスは私達が生きていくためには大切なものなのです。</a:t>
            </a:r>
            <a:endParaRPr lang="en-US" altLang="ja-JP" sz="1400" dirty="0">
              <a:latin typeface="ＭＳ 明朝" panose="02020609040205080304" pitchFamily="17" charset="-128"/>
              <a:ea typeface="ＭＳ 明朝" panose="02020609040205080304" pitchFamily="17" charset="-128"/>
            </a:endParaRPr>
          </a:p>
          <a:p>
            <a:pPr eaLnBrk="1" hangingPunct="1"/>
            <a:r>
              <a:rPr lang="ja-JP" altLang="en-US" sz="1400" dirty="0">
                <a:latin typeface="ＭＳ 明朝" panose="02020609040205080304" pitchFamily="17" charset="-128"/>
                <a:ea typeface="ＭＳ 明朝" panose="02020609040205080304" pitchFamily="17" charset="-128"/>
              </a:rPr>
              <a:t>このガスは布団と同じだと考えてください。お布団のお陰で、熱が逃げずにちょうどよい温度を保っています。</a:t>
            </a:r>
            <a:endParaRPr lang="en-US" altLang="ja-JP"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3</a:t>
            </a:fld>
            <a:endParaRPr kumimoji="1" lang="ja-JP" altLang="en-US"/>
          </a:p>
        </p:txBody>
      </p:sp>
    </p:spTree>
    <p:extLst>
      <p:ext uri="{BB962C8B-B14F-4D97-AF65-F5344CB8AC3E}">
        <p14:creationId xmlns:p14="http://schemas.microsoft.com/office/powerpoint/2010/main" val="970826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sz="1400" dirty="0">
                <a:latin typeface="ＭＳ 明朝" panose="02020609040205080304" pitchFamily="17" charset="-128"/>
                <a:ea typeface="ＭＳ 明朝" panose="02020609040205080304" pitchFamily="17" charset="-128"/>
              </a:rPr>
              <a:t>でも、最近はこの地球をあたためるガスが増えすぎてきたため、太陽の熱がなかなか宇宙へ出られなくなりました。</a:t>
            </a:r>
            <a:endParaRPr lang="en-US" altLang="ja-JP" sz="1400" dirty="0">
              <a:latin typeface="ＭＳ 明朝" panose="02020609040205080304" pitchFamily="17" charset="-128"/>
              <a:ea typeface="ＭＳ 明朝" panose="02020609040205080304" pitchFamily="17" charset="-128"/>
            </a:endParaRPr>
          </a:p>
          <a:p>
            <a:pPr eaLnBrk="1" hangingPunct="1"/>
            <a:r>
              <a:rPr lang="ja-JP" altLang="en-US" sz="1400" dirty="0">
                <a:latin typeface="ＭＳ 明朝" panose="02020609040205080304" pitchFamily="17" charset="-128"/>
                <a:ea typeface="ＭＳ 明朝" panose="02020609040205080304" pitchFamily="17" charset="-128"/>
              </a:rPr>
              <a:t>布団が冬用の分厚い布団になっている状態になるとどううなるでしょう。</a:t>
            </a:r>
            <a:endParaRPr lang="en-US" altLang="ja-JP" sz="1400" dirty="0">
              <a:latin typeface="ＭＳ 明朝" panose="02020609040205080304" pitchFamily="17" charset="-128"/>
              <a:ea typeface="ＭＳ 明朝" panose="02020609040205080304" pitchFamily="17" charset="-128"/>
            </a:endParaRPr>
          </a:p>
          <a:p>
            <a:pPr eaLnBrk="1" hangingPunct="1"/>
            <a:r>
              <a:rPr lang="en-US" altLang="ja-JP" sz="1400" dirty="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クリック</a:t>
            </a:r>
            <a:r>
              <a:rPr lang="en-US" altLang="ja-JP" sz="1400" dirty="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気温が上昇して、地球がどんどん暖かくなってきています。</a:t>
            </a:r>
            <a:endParaRPr lang="en-US" altLang="ja-JP" sz="1400" dirty="0">
              <a:latin typeface="ＭＳ 明朝" panose="02020609040205080304" pitchFamily="17" charset="-128"/>
              <a:ea typeface="ＭＳ 明朝" panose="02020609040205080304" pitchFamily="17" charset="-128"/>
            </a:endParaRPr>
          </a:p>
          <a:p>
            <a:pPr eaLnBrk="1" hangingPunct="1"/>
            <a:r>
              <a:rPr lang="ja-JP" altLang="en-US" sz="1400" dirty="0">
                <a:latin typeface="ＭＳ 明朝" panose="02020609040205080304" pitchFamily="17" charset="-128"/>
                <a:ea typeface="ＭＳ 明朝" panose="02020609040205080304" pitchFamily="17" charset="-128"/>
              </a:rPr>
              <a:t>夏に冬用の布団をかぶって寝るなんて、暑くてできませんよね？でも、地球は今そういう状態なのです。これが「地球温暖化」です。</a:t>
            </a:r>
            <a:endParaRPr lang="en-US" altLang="ja-JP" sz="1400" dirty="0">
              <a:latin typeface="ＭＳ 明朝" panose="02020609040205080304" pitchFamily="17" charset="-128"/>
              <a:ea typeface="ＭＳ 明朝" panose="02020609040205080304" pitchFamily="17" charset="-128"/>
            </a:endParaRPr>
          </a:p>
          <a:p>
            <a:endParaRPr kumimoji="1" lang="ja-JP" altLang="en-US"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4</a:t>
            </a:fld>
            <a:endParaRPr kumimoji="1" lang="ja-JP" altLang="en-US"/>
          </a:p>
        </p:txBody>
      </p:sp>
    </p:spTree>
    <p:extLst>
      <p:ext uri="{BB962C8B-B14F-4D97-AF65-F5344CB8AC3E}">
        <p14:creationId xmlns:p14="http://schemas.microsoft.com/office/powerpoint/2010/main" val="1342662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それでは、ここでクイズです。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「地球をあたためるガスがふえて、どんどん気温が上がっていきます。ふえるガスは何でしょうか？」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㋐エル・ピー・ガス、㋑二酸化炭素、㋒酸素　さぁ、どれでしょうか？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㋐だと思う人・・・。答えは、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㋑の二酸化炭素でした。</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次に「</a:t>
            </a:r>
            <a:r>
              <a:rPr lang="ja-JP" altLang="en-US" sz="1400" dirty="0">
                <a:latin typeface="ＭＳ 明朝" panose="02020609040205080304" pitchFamily="17" charset="-128"/>
                <a:ea typeface="ＭＳ 明朝" panose="02020609040205080304" pitchFamily="17" charset="-128"/>
              </a:rPr>
              <a:t>地球をあたためるガスのやく</a:t>
            </a:r>
            <a:r>
              <a:rPr lang="ja-JP" altLang="en-US" sz="1400" dirty="0" err="1">
                <a:latin typeface="ＭＳ 明朝" panose="02020609040205080304" pitchFamily="17" charset="-128"/>
                <a:ea typeface="ＭＳ 明朝" panose="02020609040205080304" pitchFamily="17" charset="-128"/>
              </a:rPr>
              <a:t>めは</a:t>
            </a:r>
            <a:r>
              <a:rPr lang="ja-JP" altLang="en-US" sz="1400" dirty="0">
                <a:latin typeface="ＭＳ 明朝" panose="02020609040205080304" pitchFamily="17" charset="-128"/>
                <a:ea typeface="ＭＳ 明朝" panose="02020609040205080304" pitchFamily="17" charset="-128"/>
              </a:rPr>
              <a:t>、太陽からの熱を宇宙へどうすることでしょうか？</a:t>
            </a:r>
            <a:r>
              <a:rPr kumimoji="1" lang="ja-JP" altLang="en-US" sz="1400" dirty="0">
                <a:latin typeface="ＭＳ 明朝" panose="02020609040205080304" pitchFamily="17" charset="-128"/>
                <a:ea typeface="ＭＳ 明朝" panose="02020609040205080304" pitchFamily="17" charset="-128"/>
              </a:rPr>
              <a:t>」</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㋐にがしにくく する、㋑にがしやすく する、さぁ、どっちでしょうか？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㋐だと思う人・・・。答えは、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㋐のにがしにくくする</a:t>
            </a:r>
            <a:r>
              <a:rPr kumimoji="1" lang="ja-JP" altLang="en-US" sz="1400" dirty="0" err="1">
                <a:latin typeface="ＭＳ 明朝" panose="02020609040205080304" pitchFamily="17" charset="-128"/>
                <a:ea typeface="ＭＳ 明朝" panose="02020609040205080304" pitchFamily="17" charset="-128"/>
              </a:rPr>
              <a:t>で</a:t>
            </a:r>
            <a:r>
              <a:rPr kumimoji="1" lang="ja-JP" altLang="en-US" sz="1400" dirty="0">
                <a:latin typeface="ＭＳ 明朝" panose="02020609040205080304" pitchFamily="17" charset="-128"/>
                <a:ea typeface="ＭＳ 明朝" panose="02020609040205080304" pitchFamily="17" charset="-128"/>
              </a:rPr>
              <a:t>した。</a:t>
            </a:r>
            <a:endParaRPr kumimoji="1" lang="en-US" altLang="ja-JP"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5</a:t>
            </a:fld>
            <a:endParaRPr kumimoji="1" lang="ja-JP" altLang="en-US"/>
          </a:p>
        </p:txBody>
      </p:sp>
    </p:spTree>
    <p:extLst>
      <p:ext uri="{BB962C8B-B14F-4D97-AF65-F5344CB8AC3E}">
        <p14:creationId xmlns:p14="http://schemas.microsoft.com/office/powerpoint/2010/main" val="13516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そんな暖かくなった今の地球では、一体何が起こっているのでしょうか？</a:t>
            </a:r>
          </a:p>
          <a:p>
            <a:r>
              <a:rPr kumimoji="1" lang="ja-JP" altLang="en-US" sz="1400" dirty="0">
                <a:latin typeface="ＭＳ 明朝" panose="02020609040205080304" pitchFamily="17" charset="-128"/>
                <a:ea typeface="ＭＳ 明朝" panose="02020609040205080304" pitchFamily="17" charset="-128"/>
              </a:rPr>
              <a:t>地球の平均気温が今世紀末の</a:t>
            </a:r>
            <a:r>
              <a:rPr kumimoji="1" lang="en-US" altLang="ja-JP" sz="1400" dirty="0">
                <a:latin typeface="ＭＳ 明朝" panose="02020609040205080304" pitchFamily="17" charset="-128"/>
                <a:ea typeface="ＭＳ 明朝" panose="02020609040205080304" pitchFamily="17" charset="-128"/>
              </a:rPr>
              <a:t>2100</a:t>
            </a:r>
            <a:r>
              <a:rPr kumimoji="1" lang="ja-JP" altLang="en-US" sz="1400" dirty="0">
                <a:latin typeface="ＭＳ 明朝" panose="02020609040205080304" pitchFamily="17" charset="-128"/>
                <a:ea typeface="ＭＳ 明朝" panose="02020609040205080304" pitchFamily="17" charset="-128"/>
              </a:rPr>
              <a:t>年ころまで約</a:t>
            </a:r>
            <a:r>
              <a:rPr kumimoji="1" lang="en-US" altLang="ja-JP" sz="1400" dirty="0">
                <a:latin typeface="ＭＳ 明朝" panose="02020609040205080304" pitchFamily="17" charset="-128"/>
                <a:ea typeface="ＭＳ 明朝" panose="02020609040205080304" pitchFamily="17" charset="-128"/>
              </a:rPr>
              <a:t>4.8</a:t>
            </a:r>
            <a:r>
              <a:rPr kumimoji="1" lang="ja-JP" altLang="en-US" sz="1400" dirty="0">
                <a:latin typeface="ＭＳ 明朝" panose="02020609040205080304" pitchFamily="17" charset="-128"/>
                <a:ea typeface="ＭＳ 明朝" panose="02020609040205080304" pitchFamily="17" charset="-128"/>
              </a:rPr>
              <a:t>℃上昇します。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台風やゲリラ豪雨などが増え、災害が増加します。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海面が最大</a:t>
            </a:r>
            <a:r>
              <a:rPr kumimoji="1" lang="en-US" altLang="ja-JP" sz="1400" dirty="0">
                <a:latin typeface="ＭＳ 明朝" panose="02020609040205080304" pitchFamily="17" charset="-128"/>
                <a:ea typeface="ＭＳ 明朝" panose="02020609040205080304" pitchFamily="17" charset="-128"/>
              </a:rPr>
              <a:t>82</a:t>
            </a:r>
            <a:r>
              <a:rPr kumimoji="1" lang="ja-JP" altLang="en-US" sz="1400" dirty="0">
                <a:latin typeface="ＭＳ 明朝" panose="02020609040205080304" pitchFamily="17" charset="-128"/>
                <a:ea typeface="ＭＳ 明朝" panose="02020609040205080304" pitchFamily="17" charset="-128"/>
              </a:rPr>
              <a:t>センチメートル上昇し、海に沈んでしまう国がでてくるかもしれません。</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食べ物が育たなくなったり、動物が死んでしまうことも、どんどん起きてくることが予想されます。</a:t>
            </a: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6</a:t>
            </a:fld>
            <a:endParaRPr kumimoji="1" lang="ja-JP" altLang="en-US"/>
          </a:p>
        </p:txBody>
      </p:sp>
    </p:spTree>
    <p:extLst>
      <p:ext uri="{BB962C8B-B14F-4D97-AF65-F5344CB8AC3E}">
        <p14:creationId xmlns:p14="http://schemas.microsoft.com/office/powerpoint/2010/main" val="184351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実際に、最近はずっと気温が上がっており、ヒマラヤの氷河が減少しています。</a:t>
            </a:r>
            <a:endParaRPr kumimoji="1" lang="en-US" altLang="ja-JP" sz="1400"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また、ここに示したバングラディシュやホンジュラスだけでなく、日本でも毎年のように大きな洪水が発生しています。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7</a:t>
            </a:fld>
            <a:endParaRPr kumimoji="1" lang="ja-JP" altLang="en-US"/>
          </a:p>
        </p:txBody>
      </p:sp>
    </p:spTree>
    <p:extLst>
      <p:ext uri="{BB962C8B-B14F-4D97-AF65-F5344CB8AC3E}">
        <p14:creationId xmlns:p14="http://schemas.microsoft.com/office/powerpoint/2010/main" val="269336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さらに、海面が最大</a:t>
            </a:r>
            <a:r>
              <a:rPr kumimoji="1" lang="en-US" altLang="ja-JP" sz="1400" dirty="0">
                <a:latin typeface="ＭＳ 明朝" panose="02020609040205080304" pitchFamily="17" charset="-128"/>
                <a:ea typeface="ＭＳ 明朝" panose="02020609040205080304" pitchFamily="17" charset="-128"/>
              </a:rPr>
              <a:t>82</a:t>
            </a:r>
            <a:r>
              <a:rPr kumimoji="1" lang="ja-JP" altLang="en-US" sz="1400" dirty="0">
                <a:latin typeface="ＭＳ 明朝" panose="02020609040205080304" pitchFamily="17" charset="-128"/>
                <a:ea typeface="ＭＳ 明朝" panose="02020609040205080304" pitchFamily="17" charset="-128"/>
              </a:rPr>
              <a:t>センチメートル上昇し、ツバルでは浸水被害が発生したり、</a:t>
            </a:r>
            <a:endParaRPr kumimoji="1" lang="en-US" altLang="ja-JP" sz="1400"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マーシャル諸島では高波による家などへの被害がでています。</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また、気温が上がることにより、リンゴの色がつかなくなったり、コメが育たなくなったりしています。</a:t>
            </a:r>
            <a:endParaRPr kumimoji="1" lang="en-US" altLang="ja-JP"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8</a:t>
            </a:fld>
            <a:endParaRPr kumimoji="1" lang="ja-JP" altLang="en-US"/>
          </a:p>
        </p:txBody>
      </p:sp>
    </p:spTree>
    <p:extLst>
      <p:ext uri="{BB962C8B-B14F-4D97-AF65-F5344CB8AC3E}">
        <p14:creationId xmlns:p14="http://schemas.microsoft.com/office/powerpoint/2010/main" val="1806984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latin typeface="ＭＳ 明朝" panose="02020609040205080304" pitchFamily="17" charset="-128"/>
                <a:ea typeface="ＭＳ 明朝" panose="02020609040205080304" pitchFamily="17" charset="-128"/>
              </a:rPr>
              <a:t>それでは、ここでクイズです。</a:t>
            </a:r>
            <a:endParaRPr kumimoji="1" lang="en-US" altLang="ja-JP" sz="1400"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明朝" panose="02020609040205080304" pitchFamily="17" charset="-128"/>
                <a:ea typeface="ＭＳ 明朝" panose="02020609040205080304" pitchFamily="17" charset="-128"/>
              </a:rPr>
              <a:t>「地球の平均気温がは、今世紀末までの１００年間に何度上がると予想されているでしょうか？」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a:t>
            </a:r>
            <a:r>
              <a:rPr kumimoji="1" lang="en-US" altLang="ja-JP" sz="1400" dirty="0">
                <a:latin typeface="ＭＳ 明朝" panose="02020609040205080304" pitchFamily="17" charset="-128"/>
                <a:ea typeface="ＭＳ 明朝" panose="02020609040205080304" pitchFamily="17" charset="-128"/>
              </a:rPr>
              <a:t>1.8</a:t>
            </a:r>
            <a:r>
              <a:rPr kumimoji="1" lang="ja-JP" altLang="en-US" sz="1400" dirty="0" err="1">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a:t>
            </a:r>
            <a:r>
              <a:rPr kumimoji="1" lang="en-US" altLang="ja-JP" sz="1400" dirty="0">
                <a:latin typeface="ＭＳ 明朝" panose="02020609040205080304" pitchFamily="17" charset="-128"/>
                <a:ea typeface="ＭＳ 明朝" panose="02020609040205080304" pitchFamily="17" charset="-128"/>
              </a:rPr>
              <a:t>4.8</a:t>
            </a:r>
            <a:r>
              <a:rPr kumimoji="1" lang="ja-JP" altLang="en-US" sz="1400" dirty="0" err="1">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a:t>
            </a:r>
            <a:r>
              <a:rPr kumimoji="1" lang="en-US" altLang="ja-JP" sz="1400" dirty="0">
                <a:latin typeface="ＭＳ 明朝" panose="02020609040205080304" pitchFamily="17" charset="-128"/>
                <a:ea typeface="ＭＳ 明朝" panose="02020609040205080304" pitchFamily="17" charset="-128"/>
              </a:rPr>
              <a:t>10.8</a:t>
            </a:r>
            <a:r>
              <a:rPr kumimoji="1" lang="ja-JP" altLang="en-US" sz="1400" dirty="0">
                <a:latin typeface="ＭＳ 明朝" panose="02020609040205080304" pitchFamily="17" charset="-128"/>
                <a:ea typeface="ＭＳ 明朝" panose="02020609040205080304" pitchFamily="17" charset="-128"/>
              </a:rPr>
              <a:t>　さぁ、どれでしょうか？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㋐だと思う人・・・。答えは、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㋑の</a:t>
            </a:r>
            <a:r>
              <a:rPr kumimoji="1" lang="en-US" altLang="ja-JP" sz="1400" dirty="0">
                <a:latin typeface="ＭＳ 明朝" panose="02020609040205080304" pitchFamily="17" charset="-128"/>
                <a:ea typeface="ＭＳ 明朝" panose="02020609040205080304" pitchFamily="17" charset="-128"/>
              </a:rPr>
              <a:t>4.8</a:t>
            </a:r>
            <a:r>
              <a:rPr kumimoji="1" lang="ja-JP" altLang="en-US" sz="1400" dirty="0">
                <a:latin typeface="ＭＳ 明朝" panose="02020609040205080304" pitchFamily="17" charset="-128"/>
                <a:ea typeface="ＭＳ 明朝" panose="02020609040205080304" pitchFamily="17" charset="-128"/>
              </a:rPr>
              <a:t>℃でした。</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次に「</a:t>
            </a:r>
            <a:r>
              <a:rPr lang="ja-JP" altLang="en-US" sz="1400" dirty="0">
                <a:latin typeface="ＭＳ 明朝" panose="02020609040205080304" pitchFamily="17" charset="-128"/>
                <a:ea typeface="ＭＳ 明朝" panose="02020609040205080304" pitchFamily="17" charset="-128"/>
              </a:rPr>
              <a:t>台風やゲリラ</a:t>
            </a:r>
            <a:r>
              <a:rPr lang="ja-JP" altLang="en-US" sz="1400" dirty="0" err="1">
                <a:latin typeface="ＭＳ 明朝" panose="02020609040205080304" pitchFamily="17" charset="-128"/>
                <a:ea typeface="ＭＳ 明朝" panose="02020609040205080304" pitchFamily="17" charset="-128"/>
              </a:rPr>
              <a:t>ごう</a:t>
            </a:r>
            <a:r>
              <a:rPr lang="ja-JP" altLang="en-US" sz="1400" dirty="0">
                <a:latin typeface="ＭＳ 明朝" panose="02020609040205080304" pitchFamily="17" charset="-128"/>
                <a:ea typeface="ＭＳ 明朝" panose="02020609040205080304" pitchFamily="17" charset="-128"/>
              </a:rPr>
              <a:t>雨のような、何が増えるでしょうか？</a:t>
            </a:r>
            <a:r>
              <a:rPr kumimoji="1" lang="ja-JP" altLang="en-US" sz="1400" dirty="0">
                <a:latin typeface="ＭＳ 明朝" panose="02020609040205080304" pitchFamily="17" charset="-128"/>
                <a:ea typeface="ＭＳ 明朝" panose="02020609040205080304" pitchFamily="17" charset="-128"/>
              </a:rPr>
              <a:t>」</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㋐災害、㋑真夏日、㋒あらし、さぁ、どれでしょうか？</a:t>
            </a:r>
            <a:endParaRPr kumimoji="1" lang="en-US" altLang="ja-JP" sz="1400" dirty="0">
              <a:latin typeface="ＭＳ 明朝" panose="02020609040205080304" pitchFamily="17" charset="-128"/>
              <a:ea typeface="ＭＳ 明朝" panose="02020609040205080304" pitchFamily="17" charset="-128"/>
            </a:endParaRPr>
          </a:p>
          <a:p>
            <a:r>
              <a:rPr kumimoji="1" lang="ja-JP" altLang="en-US" sz="1400" dirty="0">
                <a:latin typeface="ＭＳ 明朝" panose="02020609040205080304" pitchFamily="17" charset="-128"/>
                <a:ea typeface="ＭＳ 明朝" panose="02020609040205080304" pitchFamily="17" charset="-128"/>
              </a:rPr>
              <a:t>㋐だと思う人・・・。答えは、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クリック</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㋐の災害でした。</a:t>
            </a:r>
            <a:endParaRPr kumimoji="1" lang="ja-JP" altLang="en-US" sz="1400" dirty="0"/>
          </a:p>
        </p:txBody>
      </p:sp>
      <p:sp>
        <p:nvSpPr>
          <p:cNvPr id="4" name="スライド番号プレースホルダー 3"/>
          <p:cNvSpPr>
            <a:spLocks noGrp="1"/>
          </p:cNvSpPr>
          <p:nvPr>
            <p:ph type="sldNum" sz="quarter" idx="10"/>
          </p:nvPr>
        </p:nvSpPr>
        <p:spPr/>
        <p:txBody>
          <a:bodyPr/>
          <a:lstStyle/>
          <a:p>
            <a:fld id="{2A888B6D-E0D3-43E4-9761-6CC3F5979428}" type="slidenum">
              <a:rPr kumimoji="1" lang="ja-JP" altLang="en-US" smtClean="0"/>
              <a:t>9</a:t>
            </a:fld>
            <a:endParaRPr kumimoji="1" lang="ja-JP" altLang="en-US"/>
          </a:p>
        </p:txBody>
      </p:sp>
    </p:spTree>
    <p:extLst>
      <p:ext uri="{BB962C8B-B14F-4D97-AF65-F5344CB8AC3E}">
        <p14:creationId xmlns:p14="http://schemas.microsoft.com/office/powerpoint/2010/main" val="53965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5E25448-3B5A-4D4A-8EB9-6C699E6C5A47}"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366140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4999375-6754-4891-9C86-9796BCF8F701}"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301505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E4804A4-FDD7-47F1-A7AB-97CE2FC6956A}"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2967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DF7AA41-E77C-449B-9392-7701E31D3A72}"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1113622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4F38D82-20FD-4620-9336-E42E1C16B2D7}"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15303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630BDD-00AC-4DC5-8943-17E9E29800A3}"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96775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1AC31F-B662-43EF-A718-77BFFFE6E3D7}"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805405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CDAD3A-8236-4136-A307-84D85C426F8C}"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371639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DE9E58D-3FAA-46D9-8EDC-6D76DB667CD2}"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29844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87BAE3-F2DE-45F3-8969-5DCBE90AF7A5}" type="datetime1">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291847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67254B4-FA83-450B-AB1F-979B33E9C324}" type="datetime1">
              <a:rPr kumimoji="1" lang="ja-JP" altLang="en-US" smtClean="0"/>
              <a:t>2021/3/2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2222549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F9E31B-F8FB-416C-86F3-2FDABA86E344}" type="datetime1">
              <a:rPr kumimoji="1" lang="ja-JP" altLang="en-US" smtClean="0"/>
              <a:t>2021/3/2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46921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30F4C6-6552-4AC6-BDF1-0BBAB09DF0D6}" type="datetime1">
              <a:rPr kumimoji="1" lang="ja-JP" altLang="en-US" smtClean="0"/>
              <a:t>2021/3/2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4138701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9B0D59-3259-4219-AB9B-41B12CB6D5E1}" type="datetime1">
              <a:rPr kumimoji="1" lang="ja-JP" altLang="en-US" smtClean="0"/>
              <a:t>2021/3/2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215479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065CB9-08E0-4562-9AB3-828E07D5708A}" type="datetime1">
              <a:rPr kumimoji="1" lang="ja-JP" altLang="en-US" smtClean="0"/>
              <a:t>2021/3/2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257382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4120ABD-3EC2-4CB3-AF57-58F4B7AF6FDC}" type="datetime1">
              <a:rPr kumimoji="1" lang="ja-JP" altLang="en-US" smtClean="0"/>
              <a:t>2021/3/2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398555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465C58-1DCF-4629-B82B-F8D2332B347C}" type="datetime1">
              <a:rPr kumimoji="1" lang="ja-JP" altLang="en-US" smtClean="0"/>
              <a:t>2021/3/2</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5243FFE-A163-4480-8C0F-7B1D94D61B7D}" type="slidenum">
              <a:rPr kumimoji="1" lang="ja-JP" altLang="en-US" smtClean="0"/>
              <a:t>‹#›</a:t>
            </a:fld>
            <a:endParaRPr kumimoji="1" lang="ja-JP" altLang="en-US"/>
          </a:p>
        </p:txBody>
      </p:sp>
    </p:spTree>
    <p:extLst>
      <p:ext uri="{BB962C8B-B14F-4D97-AF65-F5344CB8AC3E}">
        <p14:creationId xmlns:p14="http://schemas.microsoft.com/office/powerpoint/2010/main" val="34032892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57F88F-74DD-41D1-BE69-A705882EE89C}"/>
              </a:ext>
            </a:extLst>
          </p:cNvPr>
          <p:cNvSpPr>
            <a:spLocks noGrp="1"/>
          </p:cNvSpPr>
          <p:nvPr>
            <p:ph type="ctrTitle"/>
          </p:nvPr>
        </p:nvSpPr>
        <p:spPr>
          <a:xfrm>
            <a:off x="1634837" y="1623752"/>
            <a:ext cx="7200000" cy="2880000"/>
          </a:xfrm>
        </p:spPr>
        <p:txBody>
          <a:bodyPr/>
          <a:lstStyle/>
          <a:p>
            <a:pPr algn="l"/>
            <a:r>
              <a:rPr kumimoji="1" lang="ja-JP" altLang="en-US" sz="6000" b="1" dirty="0">
                <a:ln w="22225">
                  <a:solidFill>
                    <a:schemeClr val="accent2"/>
                  </a:solidFill>
                  <a:prstDash val="solid"/>
                </a:ln>
                <a:solidFill>
                  <a:schemeClr val="accent2">
                    <a:lumMod val="40000"/>
                    <a:lumOff val="60000"/>
                  </a:schemeClr>
                </a:solidFill>
              </a:rPr>
              <a:t>環境チャレンジ</a:t>
            </a:r>
            <a:r>
              <a:rPr kumimoji="1" lang="en-US" altLang="ja-JP" sz="6000" b="1" dirty="0">
                <a:ln w="22225">
                  <a:solidFill>
                    <a:schemeClr val="accent2"/>
                  </a:solidFill>
                  <a:prstDash val="solid"/>
                </a:ln>
                <a:solidFill>
                  <a:schemeClr val="accent2">
                    <a:lumMod val="40000"/>
                    <a:lumOff val="60000"/>
                  </a:schemeClr>
                </a:solidFill>
              </a:rPr>
              <a:t>10</a:t>
            </a:r>
            <a:br>
              <a:rPr kumimoji="1" lang="en-US" altLang="ja-JP" b="1" dirty="0">
                <a:ln w="22225">
                  <a:solidFill>
                    <a:schemeClr val="accent2"/>
                  </a:solidFill>
                  <a:prstDash val="solid"/>
                </a:ln>
                <a:solidFill>
                  <a:schemeClr val="accent2">
                    <a:lumMod val="40000"/>
                    <a:lumOff val="60000"/>
                  </a:schemeClr>
                </a:solidFill>
              </a:rPr>
            </a:br>
            <a:br>
              <a:rPr kumimoji="1" lang="en-US" altLang="ja-JP" b="1" dirty="0">
                <a:ln w="22225">
                  <a:solidFill>
                    <a:schemeClr val="accent2"/>
                  </a:solidFill>
                  <a:prstDash val="solid"/>
                </a:ln>
                <a:solidFill>
                  <a:schemeClr val="accent2">
                    <a:lumMod val="40000"/>
                    <a:lumOff val="60000"/>
                  </a:schemeClr>
                </a:solidFill>
              </a:rPr>
            </a:br>
            <a:r>
              <a:rPr kumimoji="1" lang="ja-JP" altLang="en-US" b="1" dirty="0">
                <a:ln w="22225">
                  <a:solidFill>
                    <a:schemeClr val="accent2"/>
                  </a:solidFill>
                  <a:prstDash val="solid"/>
                </a:ln>
                <a:solidFill>
                  <a:schemeClr val="accent2">
                    <a:lumMod val="40000"/>
                    <a:lumOff val="60000"/>
                  </a:schemeClr>
                </a:solidFill>
              </a:rPr>
              <a:t>　　</a:t>
            </a:r>
            <a:r>
              <a:rPr kumimoji="1" lang="ja-JP" altLang="en-US" sz="4800" b="1" dirty="0">
                <a:ln w="22225">
                  <a:solidFill>
                    <a:schemeClr val="accent2"/>
                  </a:solidFill>
                  <a:prstDash val="solid"/>
                </a:ln>
                <a:solidFill>
                  <a:schemeClr val="accent2">
                    <a:lumMod val="40000"/>
                    <a:lumOff val="60000"/>
                  </a:schemeClr>
                </a:solidFill>
              </a:rPr>
              <a:t>野村小学校</a:t>
            </a:r>
          </a:p>
        </p:txBody>
      </p:sp>
      <p:sp>
        <p:nvSpPr>
          <p:cNvPr id="3" name="字幕 2">
            <a:extLst>
              <a:ext uri="{FF2B5EF4-FFF2-40B4-BE49-F238E27FC236}">
                <a16:creationId xmlns:a16="http://schemas.microsoft.com/office/drawing/2014/main" id="{59B716FF-2683-4D7C-9D2B-48FC5D1AFB0F}"/>
              </a:ext>
            </a:extLst>
          </p:cNvPr>
          <p:cNvSpPr>
            <a:spLocks noGrp="1"/>
          </p:cNvSpPr>
          <p:nvPr>
            <p:ph type="subTitle" idx="1"/>
          </p:nvPr>
        </p:nvSpPr>
        <p:spPr>
          <a:xfrm>
            <a:off x="2016914" y="5541582"/>
            <a:ext cx="7766936" cy="609837"/>
          </a:xfrm>
        </p:spPr>
        <p:txBody>
          <a:bodyPr>
            <a:normAutofit/>
          </a:bodyPr>
          <a:lstStyle/>
          <a:p>
            <a:r>
              <a:rPr kumimoji="1" lang="ja-JP" altLang="en-US" sz="3200" dirty="0"/>
              <a:t>令和２年９月２日（水）</a:t>
            </a:r>
          </a:p>
        </p:txBody>
      </p:sp>
      <p:sp>
        <p:nvSpPr>
          <p:cNvPr id="4" name="スライド番号プレースホルダー 3">
            <a:extLst>
              <a:ext uri="{FF2B5EF4-FFF2-40B4-BE49-F238E27FC236}">
                <a16:creationId xmlns:a16="http://schemas.microsoft.com/office/drawing/2014/main" id="{7F1D951C-CF88-4F1D-9019-5E31BF5EE2D6}"/>
              </a:ext>
            </a:extLst>
          </p:cNvPr>
          <p:cNvSpPr>
            <a:spLocks noGrp="1"/>
          </p:cNvSpPr>
          <p:nvPr>
            <p:ph type="sldNum" sz="quarter" idx="12"/>
          </p:nvPr>
        </p:nvSpPr>
        <p:spPr/>
        <p:txBody>
          <a:bodyPr/>
          <a:lstStyle/>
          <a:p>
            <a:fld id="{35243FFE-A163-4480-8C0F-7B1D94D61B7D}" type="slidenum">
              <a:rPr kumimoji="1" lang="ja-JP" altLang="en-US" smtClean="0"/>
              <a:t>1</a:t>
            </a:fld>
            <a:endParaRPr kumimoji="1" lang="ja-JP" altLang="en-US"/>
          </a:p>
        </p:txBody>
      </p:sp>
      <p:pic>
        <p:nvPicPr>
          <p:cNvPr id="6" name="Picture 2">
            <a:extLst>
              <a:ext uri="{FF2B5EF4-FFF2-40B4-BE49-F238E27FC236}">
                <a16:creationId xmlns:a16="http://schemas.microsoft.com/office/drawing/2014/main" id="{2A403AA8-3AD8-4DA9-889F-6AD1298120ED}"/>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2623" y="0"/>
            <a:ext cx="1744426" cy="164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518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どうして地球温暖化は起こったの？</a:t>
            </a:r>
          </a:p>
        </p:txBody>
      </p:sp>
      <p:sp>
        <p:nvSpPr>
          <p:cNvPr id="3" name="スライド番号プレースホルダー 2">
            <a:extLst>
              <a:ext uri="{FF2B5EF4-FFF2-40B4-BE49-F238E27FC236}">
                <a16:creationId xmlns:a16="http://schemas.microsoft.com/office/drawing/2014/main" id="{065A2F4F-06DD-40E5-BCD8-D1FF4DE626F8}"/>
              </a:ext>
            </a:extLst>
          </p:cNvPr>
          <p:cNvSpPr>
            <a:spLocks noGrp="1"/>
          </p:cNvSpPr>
          <p:nvPr>
            <p:ph type="sldNum" sz="quarter" idx="12"/>
          </p:nvPr>
        </p:nvSpPr>
        <p:spPr/>
        <p:txBody>
          <a:bodyPr/>
          <a:lstStyle/>
          <a:p>
            <a:fld id="{35243FFE-A163-4480-8C0F-7B1D94D61B7D}" type="slidenum">
              <a:rPr kumimoji="1" lang="ja-JP" altLang="en-US" smtClean="0"/>
              <a:t>10</a:t>
            </a:fld>
            <a:endParaRPr kumimoji="1" lang="ja-JP" altLang="en-US"/>
          </a:p>
        </p:txBody>
      </p:sp>
      <p:pic>
        <p:nvPicPr>
          <p:cNvPr id="6" name="図 5" descr="草, 花, 部屋 が含まれている画像&#10;&#10;自動的に生成された説明">
            <a:extLst>
              <a:ext uri="{FF2B5EF4-FFF2-40B4-BE49-F238E27FC236}">
                <a16:creationId xmlns:a16="http://schemas.microsoft.com/office/drawing/2014/main" id="{E9276193-5DCE-4C71-8884-C996E63F9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691" y="1845991"/>
            <a:ext cx="3723468" cy="3723468"/>
          </a:xfrm>
          <a:prstGeom prst="rect">
            <a:avLst/>
          </a:prstGeom>
        </p:spPr>
      </p:pic>
      <p:pic>
        <p:nvPicPr>
          <p:cNvPr id="8" name="図 7" descr="部屋, テーブル, 男 が含まれている画像&#10;&#10;自動的に生成された説明">
            <a:extLst>
              <a:ext uri="{FF2B5EF4-FFF2-40B4-BE49-F238E27FC236}">
                <a16:creationId xmlns:a16="http://schemas.microsoft.com/office/drawing/2014/main" id="{4A6B07DC-4CAC-4C44-9262-BB2010ACC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94850"/>
            <a:ext cx="3432616" cy="3425750"/>
          </a:xfrm>
          <a:prstGeom prst="rect">
            <a:avLst/>
          </a:prstGeom>
        </p:spPr>
      </p:pic>
    </p:spTree>
    <p:extLst>
      <p:ext uri="{BB962C8B-B14F-4D97-AF65-F5344CB8AC3E}">
        <p14:creationId xmlns:p14="http://schemas.microsoft.com/office/powerpoint/2010/main" val="584734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どうして地球温暖化は起こったの？</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5" y="1481096"/>
            <a:ext cx="1057229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たとえば、乗り物</a:t>
            </a:r>
            <a:endParaRPr lang="ja-JP" altLang="en-US" sz="4000" dirty="0">
              <a:latin typeface="HGP創英角ｺﾞｼｯｸUB" panose="020B0900000000000000" pitchFamily="50" charset="-128"/>
              <a:ea typeface="HGP創英角ｺﾞｼｯｸUB" panose="020B0900000000000000" pitchFamily="50" charset="-128"/>
            </a:endParaRPr>
          </a:p>
        </p:txBody>
      </p:sp>
      <p:pic>
        <p:nvPicPr>
          <p:cNvPr id="8" name="図 7" descr="おもちゃ, 写真, テーブル, レゴ が含まれている画像&#10;&#10;自動的に生成された説明">
            <a:extLst>
              <a:ext uri="{FF2B5EF4-FFF2-40B4-BE49-F238E27FC236}">
                <a16:creationId xmlns:a16="http://schemas.microsoft.com/office/drawing/2014/main" id="{12A9EEC6-05AC-4AE8-AD92-07E8F1716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501" y="2654636"/>
            <a:ext cx="2581945" cy="2101703"/>
          </a:xfrm>
          <a:prstGeom prst="rect">
            <a:avLst/>
          </a:prstGeom>
        </p:spPr>
      </p:pic>
      <p:pic>
        <p:nvPicPr>
          <p:cNvPr id="13" name="図 12" descr="おもちゃ, ウマ, 人形, 描く が含まれている画像&#10;&#10;自動的に生成された説明">
            <a:extLst>
              <a:ext uri="{FF2B5EF4-FFF2-40B4-BE49-F238E27FC236}">
                <a16:creationId xmlns:a16="http://schemas.microsoft.com/office/drawing/2014/main" id="{96B07C77-0B7D-4758-BC4F-B34847B5FF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42" y="4701112"/>
            <a:ext cx="2557646" cy="2041001"/>
          </a:xfrm>
          <a:prstGeom prst="rect">
            <a:avLst/>
          </a:prstGeom>
        </p:spPr>
      </p:pic>
      <p:pic>
        <p:nvPicPr>
          <p:cNvPr id="15" name="図 14" descr="座る, テーブル, 猫, ケーキ が含まれている画像&#10;&#10;自動的に生成された説明">
            <a:extLst>
              <a:ext uri="{FF2B5EF4-FFF2-40B4-BE49-F238E27FC236}">
                <a16:creationId xmlns:a16="http://schemas.microsoft.com/office/drawing/2014/main" id="{83F90BE6-7A35-4D59-BBE3-9DD4E7A9FE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1909" y="4627772"/>
            <a:ext cx="2635186" cy="2167441"/>
          </a:xfrm>
          <a:prstGeom prst="rect">
            <a:avLst/>
          </a:prstGeom>
        </p:spPr>
      </p:pic>
      <p:pic>
        <p:nvPicPr>
          <p:cNvPr id="17" name="図 16" descr="車, 道路, トラック, 小さい が含まれている画像&#10;&#10;自動的に生成された説明">
            <a:extLst>
              <a:ext uri="{FF2B5EF4-FFF2-40B4-BE49-F238E27FC236}">
                <a16:creationId xmlns:a16="http://schemas.microsoft.com/office/drawing/2014/main" id="{2FA23278-98DB-455F-9B18-A59FADBC8E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4613" y="4655862"/>
            <a:ext cx="2635186" cy="2242836"/>
          </a:xfrm>
          <a:prstGeom prst="rect">
            <a:avLst/>
          </a:prstGeom>
        </p:spPr>
      </p:pic>
      <p:pic>
        <p:nvPicPr>
          <p:cNvPr id="21" name="図 20" descr="大きい, 座る, テーブル, ケーキ が含まれている画像&#10;&#10;自動的に生成された説明">
            <a:extLst>
              <a:ext uri="{FF2B5EF4-FFF2-40B4-BE49-F238E27FC236}">
                <a16:creationId xmlns:a16="http://schemas.microsoft.com/office/drawing/2014/main" id="{AC98B996-A3A3-4B5D-9A81-0F78EC9B61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5044" y="2304998"/>
            <a:ext cx="3088163" cy="2350864"/>
          </a:xfrm>
          <a:prstGeom prst="rect">
            <a:avLst/>
          </a:prstGeom>
        </p:spPr>
      </p:pic>
      <p:pic>
        <p:nvPicPr>
          <p:cNvPr id="25" name="図 24" descr="飛行機の羽&#10;&#10;自動的に生成された説明">
            <a:extLst>
              <a:ext uri="{FF2B5EF4-FFF2-40B4-BE49-F238E27FC236}">
                <a16:creationId xmlns:a16="http://schemas.microsoft.com/office/drawing/2014/main" id="{713CB8E4-49D8-4970-8403-57E321C073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47310" y="2962523"/>
            <a:ext cx="2764444" cy="1793817"/>
          </a:xfrm>
          <a:prstGeom prst="rect">
            <a:avLst/>
          </a:prstGeom>
        </p:spPr>
      </p:pic>
      <p:sp>
        <p:nvSpPr>
          <p:cNvPr id="26" name="右矢印 5">
            <a:extLst>
              <a:ext uri="{FF2B5EF4-FFF2-40B4-BE49-F238E27FC236}">
                <a16:creationId xmlns:a16="http://schemas.microsoft.com/office/drawing/2014/main" id="{EAFFDC87-CE7B-45EB-A9B2-013F21984BBD}"/>
              </a:ext>
            </a:extLst>
          </p:cNvPr>
          <p:cNvSpPr/>
          <p:nvPr/>
        </p:nvSpPr>
        <p:spPr>
          <a:xfrm>
            <a:off x="5266559" y="3964967"/>
            <a:ext cx="954106" cy="576064"/>
          </a:xfrm>
          <a:prstGeom prst="rightArrow">
            <a:avLst/>
          </a:prstGeom>
          <a:solidFill>
            <a:schemeClr val="accent2">
              <a:lumMod val="60000"/>
              <a:lumOff val="40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06D2CFF9-F8AD-4AB9-AA03-A85720259224}"/>
              </a:ext>
            </a:extLst>
          </p:cNvPr>
          <p:cNvSpPr txBox="1"/>
          <p:nvPr/>
        </p:nvSpPr>
        <p:spPr>
          <a:xfrm>
            <a:off x="572388" y="2414869"/>
            <a:ext cx="731521" cy="755976"/>
          </a:xfrm>
          <a:prstGeom prst="rect">
            <a:avLst/>
          </a:prstGeom>
          <a:noFill/>
        </p:spPr>
        <p:txBody>
          <a:bodyPr wrap="square" rtlCol="0">
            <a:spAutoFit/>
          </a:bodyPr>
          <a:lstStyle/>
          <a:p>
            <a:pPr algn="ctr">
              <a:lnSpc>
                <a:spcPts val="6000"/>
              </a:lnSpc>
            </a:pPr>
            <a:r>
              <a:rPr kumimoji="1" lang="ja-JP" altLang="en-US" sz="4000" dirty="0">
                <a:solidFill>
                  <a:srgbClr val="FF0000"/>
                </a:solidFill>
                <a:latin typeface="HGP創英角ｺﾞｼｯｸUB" panose="020B0900000000000000" pitchFamily="50" charset="-128"/>
                <a:ea typeface="HGP創英角ｺﾞｼｯｸUB" panose="020B0900000000000000" pitchFamily="50" charset="-128"/>
              </a:rPr>
              <a:t>昔</a:t>
            </a:r>
          </a:p>
        </p:txBody>
      </p:sp>
      <p:sp>
        <p:nvSpPr>
          <p:cNvPr id="32" name="テキスト ボックス 31">
            <a:extLst>
              <a:ext uri="{FF2B5EF4-FFF2-40B4-BE49-F238E27FC236}">
                <a16:creationId xmlns:a16="http://schemas.microsoft.com/office/drawing/2014/main" id="{334946A4-B05A-46C9-A479-A74BFF0BC18B}"/>
              </a:ext>
            </a:extLst>
          </p:cNvPr>
          <p:cNvSpPr txBox="1"/>
          <p:nvPr/>
        </p:nvSpPr>
        <p:spPr>
          <a:xfrm>
            <a:off x="6293197" y="2414869"/>
            <a:ext cx="731521" cy="755976"/>
          </a:xfrm>
          <a:prstGeom prst="rect">
            <a:avLst/>
          </a:prstGeom>
          <a:noFill/>
        </p:spPr>
        <p:txBody>
          <a:bodyPr wrap="square" rtlCol="0">
            <a:spAutoFit/>
          </a:bodyPr>
          <a:lstStyle/>
          <a:p>
            <a:pPr algn="ctr">
              <a:lnSpc>
                <a:spcPts val="6000"/>
              </a:lnSpc>
            </a:pPr>
            <a:r>
              <a:rPr kumimoji="1" lang="ja-JP" altLang="en-US" sz="4000" dirty="0">
                <a:solidFill>
                  <a:srgbClr val="0070C0"/>
                </a:solidFill>
                <a:latin typeface="HGP創英角ｺﾞｼｯｸUB" panose="020B0900000000000000" pitchFamily="50" charset="-128"/>
                <a:ea typeface="HGP創英角ｺﾞｼｯｸUB" panose="020B0900000000000000" pitchFamily="50" charset="-128"/>
              </a:rPr>
              <a:t>今</a:t>
            </a:r>
          </a:p>
        </p:txBody>
      </p:sp>
    </p:spTree>
    <p:extLst>
      <p:ext uri="{BB962C8B-B14F-4D97-AF65-F5344CB8AC3E}">
        <p14:creationId xmlns:p14="http://schemas.microsoft.com/office/powerpoint/2010/main" val="2530506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どうして地球温暖化は起こったの？</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5" y="1481096"/>
            <a:ext cx="1057229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たとえば、生活</a:t>
            </a:r>
            <a:endParaRPr lang="ja-JP" altLang="en-US" sz="4000" dirty="0">
              <a:latin typeface="HGP創英角ｺﾞｼｯｸUB" panose="020B0900000000000000" pitchFamily="50" charset="-128"/>
              <a:ea typeface="HGP創英角ｺﾞｼｯｸUB" panose="020B0900000000000000" pitchFamily="50" charset="-128"/>
            </a:endParaRPr>
          </a:p>
        </p:txBody>
      </p:sp>
      <p:sp>
        <p:nvSpPr>
          <p:cNvPr id="26" name="右矢印 5">
            <a:extLst>
              <a:ext uri="{FF2B5EF4-FFF2-40B4-BE49-F238E27FC236}">
                <a16:creationId xmlns:a16="http://schemas.microsoft.com/office/drawing/2014/main" id="{EAFFDC87-CE7B-45EB-A9B2-013F21984BBD}"/>
              </a:ext>
            </a:extLst>
          </p:cNvPr>
          <p:cNvSpPr/>
          <p:nvPr/>
        </p:nvSpPr>
        <p:spPr>
          <a:xfrm>
            <a:off x="5266559" y="3964967"/>
            <a:ext cx="954106" cy="576064"/>
          </a:xfrm>
          <a:prstGeom prst="rightArrow">
            <a:avLst/>
          </a:prstGeom>
          <a:solidFill>
            <a:schemeClr val="accent2">
              <a:lumMod val="60000"/>
              <a:lumOff val="40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06D2CFF9-F8AD-4AB9-AA03-A85720259224}"/>
              </a:ext>
            </a:extLst>
          </p:cNvPr>
          <p:cNvSpPr txBox="1"/>
          <p:nvPr/>
        </p:nvSpPr>
        <p:spPr>
          <a:xfrm>
            <a:off x="572388" y="2414869"/>
            <a:ext cx="731521" cy="755976"/>
          </a:xfrm>
          <a:prstGeom prst="rect">
            <a:avLst/>
          </a:prstGeom>
          <a:noFill/>
        </p:spPr>
        <p:txBody>
          <a:bodyPr wrap="square" rtlCol="0">
            <a:spAutoFit/>
          </a:bodyPr>
          <a:lstStyle/>
          <a:p>
            <a:pPr algn="ctr">
              <a:lnSpc>
                <a:spcPts val="6000"/>
              </a:lnSpc>
            </a:pPr>
            <a:r>
              <a:rPr kumimoji="1" lang="ja-JP" altLang="en-US" sz="4000" dirty="0">
                <a:solidFill>
                  <a:srgbClr val="FF0000"/>
                </a:solidFill>
                <a:latin typeface="HGP創英角ｺﾞｼｯｸUB" panose="020B0900000000000000" pitchFamily="50" charset="-128"/>
                <a:ea typeface="HGP創英角ｺﾞｼｯｸUB" panose="020B0900000000000000" pitchFamily="50" charset="-128"/>
              </a:rPr>
              <a:t>昔</a:t>
            </a:r>
          </a:p>
        </p:txBody>
      </p:sp>
      <p:sp>
        <p:nvSpPr>
          <p:cNvPr id="32" name="テキスト ボックス 31">
            <a:extLst>
              <a:ext uri="{FF2B5EF4-FFF2-40B4-BE49-F238E27FC236}">
                <a16:creationId xmlns:a16="http://schemas.microsoft.com/office/drawing/2014/main" id="{334946A4-B05A-46C9-A479-A74BFF0BC18B}"/>
              </a:ext>
            </a:extLst>
          </p:cNvPr>
          <p:cNvSpPr txBox="1"/>
          <p:nvPr/>
        </p:nvSpPr>
        <p:spPr>
          <a:xfrm>
            <a:off x="6293197" y="2414869"/>
            <a:ext cx="731521" cy="755976"/>
          </a:xfrm>
          <a:prstGeom prst="rect">
            <a:avLst/>
          </a:prstGeom>
          <a:noFill/>
        </p:spPr>
        <p:txBody>
          <a:bodyPr wrap="square" rtlCol="0">
            <a:spAutoFit/>
          </a:bodyPr>
          <a:lstStyle/>
          <a:p>
            <a:pPr algn="ctr">
              <a:lnSpc>
                <a:spcPts val="6000"/>
              </a:lnSpc>
            </a:pPr>
            <a:r>
              <a:rPr kumimoji="1" lang="ja-JP" altLang="en-US" sz="4000" dirty="0">
                <a:solidFill>
                  <a:srgbClr val="0070C0"/>
                </a:solidFill>
                <a:latin typeface="HGP創英角ｺﾞｼｯｸUB" panose="020B0900000000000000" pitchFamily="50" charset="-128"/>
                <a:ea typeface="HGP創英角ｺﾞｼｯｸUB" panose="020B0900000000000000" pitchFamily="50" charset="-128"/>
              </a:rPr>
              <a:t>今</a:t>
            </a:r>
          </a:p>
        </p:txBody>
      </p:sp>
      <p:pic>
        <p:nvPicPr>
          <p:cNvPr id="5" name="図 4" descr="椅子 が含まれている画像&#10;&#10;自動的に生成された説明">
            <a:extLst>
              <a:ext uri="{FF2B5EF4-FFF2-40B4-BE49-F238E27FC236}">
                <a16:creationId xmlns:a16="http://schemas.microsoft.com/office/drawing/2014/main" id="{EC7AB33F-9621-49F4-8B25-C6E23307D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75" y="4655862"/>
            <a:ext cx="2011403" cy="2066685"/>
          </a:xfrm>
          <a:prstGeom prst="rect">
            <a:avLst/>
          </a:prstGeom>
        </p:spPr>
      </p:pic>
      <p:pic>
        <p:nvPicPr>
          <p:cNvPr id="7" name="図 6" descr="食品, 座る, テーブル が含まれている画像&#10;&#10;自動的に生成された説明">
            <a:extLst>
              <a:ext uri="{FF2B5EF4-FFF2-40B4-BE49-F238E27FC236}">
                <a16:creationId xmlns:a16="http://schemas.microsoft.com/office/drawing/2014/main" id="{1AA54B20-104F-457D-9896-7A89AA6D2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542" y="2774350"/>
            <a:ext cx="2024986" cy="1974361"/>
          </a:xfrm>
          <a:prstGeom prst="rect">
            <a:avLst/>
          </a:prstGeom>
        </p:spPr>
      </p:pic>
      <p:pic>
        <p:nvPicPr>
          <p:cNvPr id="11" name="図 10" descr="テーブル, 記号 が含まれている画像&#10;&#10;自動的に生成された説明">
            <a:extLst>
              <a:ext uri="{FF2B5EF4-FFF2-40B4-BE49-F238E27FC236}">
                <a16:creationId xmlns:a16="http://schemas.microsoft.com/office/drawing/2014/main" id="{95423C32-E185-4946-BB5A-77C124516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2283" y="4319894"/>
            <a:ext cx="2519070" cy="2538106"/>
          </a:xfrm>
          <a:prstGeom prst="rect">
            <a:avLst/>
          </a:prstGeom>
        </p:spPr>
      </p:pic>
      <p:pic>
        <p:nvPicPr>
          <p:cNvPr id="14" name="図 13" descr="回路 が含まれている画像&#10;&#10;自動的に生成された説明">
            <a:extLst>
              <a:ext uri="{FF2B5EF4-FFF2-40B4-BE49-F238E27FC236}">
                <a16:creationId xmlns:a16="http://schemas.microsoft.com/office/drawing/2014/main" id="{653B3D42-1FF4-4AC1-9DCC-476AA8360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0750" y="4319894"/>
            <a:ext cx="2707313" cy="2538106"/>
          </a:xfrm>
          <a:prstGeom prst="rect">
            <a:avLst/>
          </a:prstGeom>
        </p:spPr>
      </p:pic>
      <p:pic>
        <p:nvPicPr>
          <p:cNvPr id="18" name="図 17">
            <a:extLst>
              <a:ext uri="{FF2B5EF4-FFF2-40B4-BE49-F238E27FC236}">
                <a16:creationId xmlns:a16="http://schemas.microsoft.com/office/drawing/2014/main" id="{DD0B4CB8-E5A8-49EB-A287-582EE9CD9E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9384" y="3467258"/>
            <a:ext cx="2188863" cy="2372751"/>
          </a:xfrm>
          <a:prstGeom prst="rect">
            <a:avLst/>
          </a:prstGeom>
        </p:spPr>
      </p:pic>
      <p:pic>
        <p:nvPicPr>
          <p:cNvPr id="20" name="図 19" descr="座る, ミラー, テーブル, ナイフ が含まれている画像&#10;&#10;自動的に生成された説明">
            <a:extLst>
              <a:ext uri="{FF2B5EF4-FFF2-40B4-BE49-F238E27FC236}">
                <a16:creationId xmlns:a16="http://schemas.microsoft.com/office/drawing/2014/main" id="{F0B5CDB1-33D5-4897-B344-6EBF618806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1526" y="2700196"/>
            <a:ext cx="3053863" cy="1393955"/>
          </a:xfrm>
          <a:prstGeom prst="rect">
            <a:avLst/>
          </a:prstGeom>
        </p:spPr>
      </p:pic>
    </p:spTree>
    <p:extLst>
      <p:ext uri="{BB962C8B-B14F-4D97-AF65-F5344CB8AC3E}">
        <p14:creationId xmlns:p14="http://schemas.microsoft.com/office/powerpoint/2010/main" val="278961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できることは 何だろう？</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572530"/>
            <a:ext cx="1108704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家族だんらんを心がける</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むだなあかりを消す</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買い物にはマイバッグを持っていく</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食品ロスを出さない　　　　</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などなど・・・</a:t>
            </a: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pPr marL="0" indent="0">
              <a:buFontTx/>
              <a:buNone/>
            </a:pPr>
            <a:endParaRPr lang="en-US" altLang="ja-JP" sz="4000" dirty="0">
              <a:latin typeface="HGP創英角ｺﾞｼｯｸUB" panose="020B0900000000000000" pitchFamily="50" charset="-128"/>
              <a:ea typeface="HGP創英角ｺﾞｼｯｸUB" panose="020B0900000000000000" pitchFamily="50" charset="-128"/>
            </a:endParaRPr>
          </a:p>
          <a:p>
            <a:endParaRPr lang="ja-JP" altLang="en-US" sz="40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a:extLst>
              <a:ext uri="{FF2B5EF4-FFF2-40B4-BE49-F238E27FC236}">
                <a16:creationId xmlns:a16="http://schemas.microsoft.com/office/drawing/2014/main" id="{F8BB9BAE-A064-40C4-8F84-E02EA0F0F36A}"/>
              </a:ext>
            </a:extLst>
          </p:cNvPr>
          <p:cNvSpPr>
            <a:spLocks noGrp="1"/>
          </p:cNvSpPr>
          <p:nvPr>
            <p:ph type="sldNum" sz="quarter" idx="12"/>
          </p:nvPr>
        </p:nvSpPr>
        <p:spPr/>
        <p:txBody>
          <a:bodyPr/>
          <a:lstStyle/>
          <a:p>
            <a:fld id="{35243FFE-A163-4480-8C0F-7B1D94D61B7D}" type="slidenum">
              <a:rPr kumimoji="1" lang="ja-JP" altLang="en-US" smtClean="0"/>
              <a:t>13</a:t>
            </a:fld>
            <a:endParaRPr kumimoji="1" lang="ja-JP" altLang="en-US"/>
          </a:p>
        </p:txBody>
      </p:sp>
      <p:sp>
        <p:nvSpPr>
          <p:cNvPr id="5" name="右矢印 5">
            <a:extLst>
              <a:ext uri="{FF2B5EF4-FFF2-40B4-BE49-F238E27FC236}">
                <a16:creationId xmlns:a16="http://schemas.microsoft.com/office/drawing/2014/main" id="{BB455263-11F7-4226-A4B1-5D620E6F0DA0}"/>
              </a:ext>
            </a:extLst>
          </p:cNvPr>
          <p:cNvSpPr/>
          <p:nvPr/>
        </p:nvSpPr>
        <p:spPr>
          <a:xfrm rot="5400000">
            <a:off x="4484900" y="4583359"/>
            <a:ext cx="612000" cy="576064"/>
          </a:xfrm>
          <a:prstGeom prst="rightArrow">
            <a:avLst/>
          </a:prstGeom>
          <a:solidFill>
            <a:schemeClr val="accent2">
              <a:lumMod val="60000"/>
              <a:lumOff val="40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1EB8C15F-35C1-49B9-A9D0-7834B6D541B8}"/>
              </a:ext>
            </a:extLst>
          </p:cNvPr>
          <p:cNvSpPr txBox="1">
            <a:spLocks/>
          </p:cNvSpPr>
          <p:nvPr/>
        </p:nvSpPr>
        <p:spPr>
          <a:xfrm>
            <a:off x="1464538" y="5302172"/>
            <a:ext cx="7108656"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sz="4000" dirty="0">
                <a:solidFill>
                  <a:srgbClr val="00B050"/>
                </a:solidFill>
                <a:latin typeface="HGP創英角ｺﾞｼｯｸUB" panose="020B0900000000000000" pitchFamily="50" charset="-128"/>
                <a:ea typeface="HGP創英角ｺﾞｼｯｸUB" panose="020B0900000000000000" pitchFamily="50" charset="-128"/>
              </a:rPr>
              <a:t>地球をあたためるガスがへります。</a:t>
            </a:r>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4000" u="dbl" dirty="0">
                <a:solidFill>
                  <a:srgbClr val="00B050"/>
                </a:solidFill>
                <a:uFill>
                  <a:solidFill>
                    <a:srgbClr val="FF0000"/>
                  </a:solidFill>
                </a:uFill>
                <a:latin typeface="HGP創英角ｺﾞｼｯｸUB" panose="020B0900000000000000" pitchFamily="50" charset="-128"/>
                <a:ea typeface="HGP創英角ｺﾞｼｯｸUB" panose="020B0900000000000000" pitchFamily="50" charset="-128"/>
              </a:rPr>
              <a:t>地球温暖化が防止されます。</a:t>
            </a:r>
            <a:endParaRPr lang="en-US" altLang="ja-JP" sz="4000" u="dbl" dirty="0">
              <a:solidFill>
                <a:srgbClr val="00B050"/>
              </a:solidFill>
              <a:uFill>
                <a:solidFill>
                  <a:srgbClr val="FF0000"/>
                </a:solidFill>
              </a:uFill>
              <a:latin typeface="HGP創英角ｺﾞｼｯｸUB" panose="020B0900000000000000" pitchFamily="50" charset="-128"/>
              <a:ea typeface="HGP創英角ｺﾞｼｯｸUB" panose="020B0900000000000000" pitchFamily="50" charset="-128"/>
            </a:endParaRPr>
          </a:p>
          <a:p>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pPr marL="0" indent="0">
              <a:buFontTx/>
              <a:buNone/>
            </a:pPr>
            <a:endParaRPr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endParaRPr lang="ja-JP" altLang="en-US" sz="4000" dirty="0">
              <a:solidFill>
                <a:srgbClr val="00B050"/>
              </a:solidFill>
              <a:latin typeface="HGP創英角ｺﾞｼｯｸUB" panose="020B0900000000000000" pitchFamily="50" charset="-128"/>
              <a:ea typeface="HGP創英角ｺﾞｼｯｸUB" panose="020B0900000000000000" pitchFamily="50" charset="-128"/>
            </a:endParaRPr>
          </a:p>
        </p:txBody>
      </p:sp>
      <p:pic>
        <p:nvPicPr>
          <p:cNvPr id="11" name="図 10">
            <a:extLst>
              <a:ext uri="{FF2B5EF4-FFF2-40B4-BE49-F238E27FC236}">
                <a16:creationId xmlns:a16="http://schemas.microsoft.com/office/drawing/2014/main" id="{2AFB1103-BB24-4E81-8947-2CBAF3212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8259" y="2292610"/>
            <a:ext cx="1602929" cy="2524298"/>
          </a:xfrm>
          <a:prstGeom prst="rect">
            <a:avLst/>
          </a:prstGeom>
        </p:spPr>
      </p:pic>
      <p:pic>
        <p:nvPicPr>
          <p:cNvPr id="13" name="図 12">
            <a:extLst>
              <a:ext uri="{FF2B5EF4-FFF2-40B4-BE49-F238E27FC236}">
                <a16:creationId xmlns:a16="http://schemas.microsoft.com/office/drawing/2014/main" id="{E603EA96-BB46-4DB3-A5FE-6FCBF4667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393" y="4335284"/>
            <a:ext cx="2912226" cy="2522716"/>
          </a:xfrm>
          <a:prstGeom prst="rect">
            <a:avLst/>
          </a:prstGeom>
        </p:spPr>
      </p:pic>
      <p:pic>
        <p:nvPicPr>
          <p:cNvPr id="15" name="図 14">
            <a:extLst>
              <a:ext uri="{FF2B5EF4-FFF2-40B4-BE49-F238E27FC236}">
                <a16:creationId xmlns:a16="http://schemas.microsoft.com/office/drawing/2014/main" id="{AF3694E8-9CFB-4D62-9E82-9077FEA6A6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6820" y="237622"/>
            <a:ext cx="2633310" cy="2409479"/>
          </a:xfrm>
          <a:prstGeom prst="rect">
            <a:avLst/>
          </a:prstGeom>
        </p:spPr>
      </p:pic>
    </p:spTree>
    <p:extLst>
      <p:ext uri="{BB962C8B-B14F-4D97-AF65-F5344CB8AC3E}">
        <p14:creationId xmlns:p14="http://schemas.microsoft.com/office/powerpoint/2010/main" val="14870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できることは 何だろう？</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572530"/>
            <a:ext cx="1108704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３Ｒの実せん</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ja-JP" altLang="en-US" sz="40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a:extLst>
              <a:ext uri="{FF2B5EF4-FFF2-40B4-BE49-F238E27FC236}">
                <a16:creationId xmlns:a16="http://schemas.microsoft.com/office/drawing/2014/main" id="{F8BB9BAE-A064-40C4-8F84-E02EA0F0F36A}"/>
              </a:ext>
            </a:extLst>
          </p:cNvPr>
          <p:cNvSpPr>
            <a:spLocks noGrp="1"/>
          </p:cNvSpPr>
          <p:nvPr>
            <p:ph type="sldNum" sz="quarter" idx="12"/>
          </p:nvPr>
        </p:nvSpPr>
        <p:spPr/>
        <p:txBody>
          <a:bodyPr/>
          <a:lstStyle/>
          <a:p>
            <a:fld id="{35243FFE-A163-4480-8C0F-7B1D94D61B7D}" type="slidenum">
              <a:rPr kumimoji="1" lang="ja-JP" altLang="en-US" smtClean="0"/>
              <a:t>14</a:t>
            </a:fld>
            <a:endParaRPr kumimoji="1" lang="ja-JP" altLang="en-US"/>
          </a:p>
        </p:txBody>
      </p:sp>
      <p:sp>
        <p:nvSpPr>
          <p:cNvPr id="6" name="コンテンツ プレースホルダー 2">
            <a:extLst>
              <a:ext uri="{FF2B5EF4-FFF2-40B4-BE49-F238E27FC236}">
                <a16:creationId xmlns:a16="http://schemas.microsoft.com/office/drawing/2014/main" id="{46B87DC1-FD3E-43B2-91FD-D3B7E8BC8A6F}"/>
              </a:ext>
            </a:extLst>
          </p:cNvPr>
          <p:cNvSpPr txBox="1">
            <a:spLocks/>
          </p:cNvSpPr>
          <p:nvPr/>
        </p:nvSpPr>
        <p:spPr>
          <a:xfrm>
            <a:off x="777353" y="2548678"/>
            <a:ext cx="1108704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b="1" u="sng" dirty="0">
                <a:solidFill>
                  <a:srgbClr val="00B050"/>
                </a:solidFill>
                <a:latin typeface="HGP創英角ｺﾞｼｯｸUB" panose="020B0900000000000000" pitchFamily="50" charset="-128"/>
                <a:ea typeface="HGP創英角ｺﾞｼｯｸUB" panose="020B0900000000000000" pitchFamily="50" charset="-128"/>
              </a:rPr>
              <a:t>Ｒ</a:t>
            </a:r>
            <a:r>
              <a:rPr lang="ja-JP" altLang="en-US" u="sng" dirty="0">
                <a:solidFill>
                  <a:srgbClr val="FF6600"/>
                </a:solidFill>
                <a:latin typeface="HGP創英角ｺﾞｼｯｸUB" panose="020B0900000000000000" pitchFamily="50" charset="-128"/>
                <a:ea typeface="HGP創英角ｺﾞｼｯｸUB" panose="020B0900000000000000" pitchFamily="50" charset="-128"/>
              </a:rPr>
              <a:t>ｅｄｕｃｅ</a:t>
            </a:r>
            <a:r>
              <a:rPr lang="en-US" altLang="ja-JP" u="sng" dirty="0">
                <a:solidFill>
                  <a:srgbClr val="FF6600"/>
                </a:solidFill>
                <a:latin typeface="HGP創英角ｺﾞｼｯｸUB" panose="020B0900000000000000" pitchFamily="50" charset="-128"/>
                <a:ea typeface="HGP創英角ｺﾞｼｯｸUB" panose="020B0900000000000000" pitchFamily="50" charset="-128"/>
              </a:rPr>
              <a:t> </a:t>
            </a:r>
            <a:r>
              <a:rPr lang="ja-JP" altLang="ja-JP" u="sng" dirty="0">
                <a:solidFill>
                  <a:srgbClr val="FF6600"/>
                </a:solidFill>
                <a:latin typeface="HGP創英角ｺﾞｼｯｸUB" panose="020B0900000000000000" pitchFamily="50" charset="-128"/>
                <a:ea typeface="HGP創英角ｺﾞｼｯｸUB" panose="020B0900000000000000" pitchFamily="50" charset="-128"/>
              </a:rPr>
              <a:t>（リデュース）</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　ゴミの量をできるだけ少なくする</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spcBef>
                <a:spcPts val="1800"/>
              </a:spcBef>
              <a:buNone/>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b="1" u="sng" dirty="0">
                <a:solidFill>
                  <a:srgbClr val="00B050"/>
                </a:solidFill>
                <a:latin typeface="HGP創英角ｺﾞｼｯｸUB" panose="020B0900000000000000" pitchFamily="50" charset="-128"/>
                <a:ea typeface="HGP創英角ｺﾞｼｯｸUB" panose="020B0900000000000000" pitchFamily="50" charset="-128"/>
              </a:rPr>
              <a:t>Ｒ</a:t>
            </a:r>
            <a:r>
              <a:rPr lang="ja-JP" altLang="en-US" u="sng" dirty="0">
                <a:solidFill>
                  <a:srgbClr val="FF6600"/>
                </a:solidFill>
                <a:latin typeface="HGP創英角ｺﾞｼｯｸUB" panose="020B0900000000000000" pitchFamily="50" charset="-128"/>
                <a:ea typeface="HGP創英角ｺﾞｼｯｸUB" panose="020B0900000000000000" pitchFamily="50" charset="-128"/>
              </a:rPr>
              <a:t>ｅｕｓｅ</a:t>
            </a:r>
            <a:r>
              <a:rPr lang="en-US" altLang="ja-JP" u="sng" dirty="0">
                <a:solidFill>
                  <a:srgbClr val="FF6600"/>
                </a:solidFill>
                <a:latin typeface="HGP創英角ｺﾞｼｯｸUB" panose="020B0900000000000000" pitchFamily="50" charset="-128"/>
                <a:ea typeface="HGP創英角ｺﾞｼｯｸUB" panose="020B0900000000000000" pitchFamily="50" charset="-128"/>
              </a:rPr>
              <a:t> </a:t>
            </a:r>
            <a:r>
              <a:rPr lang="ja-JP" altLang="ja-JP" u="sng" dirty="0">
                <a:solidFill>
                  <a:srgbClr val="FF6600"/>
                </a:solidFill>
                <a:latin typeface="HGP創英角ｺﾞｼｯｸUB" panose="020B0900000000000000" pitchFamily="50" charset="-128"/>
                <a:ea typeface="HGP創英角ｺﾞｼｯｸUB" panose="020B0900000000000000" pitchFamily="50" charset="-128"/>
              </a:rPr>
              <a:t>（リ</a:t>
            </a:r>
            <a:r>
              <a:rPr lang="ja-JP" altLang="en-US" u="sng" dirty="0">
                <a:solidFill>
                  <a:srgbClr val="FF6600"/>
                </a:solidFill>
                <a:latin typeface="HGP創英角ｺﾞｼｯｸUB" panose="020B0900000000000000" pitchFamily="50" charset="-128"/>
                <a:ea typeface="HGP創英角ｺﾞｼｯｸUB" panose="020B0900000000000000" pitchFamily="50" charset="-128"/>
              </a:rPr>
              <a:t>ユ</a:t>
            </a:r>
            <a:r>
              <a:rPr lang="ja-JP" altLang="ja-JP" u="sng" dirty="0">
                <a:solidFill>
                  <a:srgbClr val="FF6600"/>
                </a:solidFill>
                <a:latin typeface="HGP創英角ｺﾞｼｯｸUB" panose="020B0900000000000000" pitchFamily="50" charset="-128"/>
                <a:ea typeface="HGP創英角ｺﾞｼｯｸUB" panose="020B0900000000000000" pitchFamily="50" charset="-128"/>
              </a:rPr>
              <a:t>ース）</a:t>
            </a: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　　　使ったものを、何度も使用する</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spcBef>
                <a:spcPts val="1800"/>
              </a:spcBef>
              <a:buNone/>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b="1" u="sng" dirty="0">
                <a:solidFill>
                  <a:srgbClr val="00B050"/>
                </a:solidFill>
                <a:latin typeface="HGP創英角ｺﾞｼｯｸUB" panose="020B0900000000000000" pitchFamily="50" charset="-128"/>
                <a:ea typeface="HGP創英角ｺﾞｼｯｸUB" panose="020B0900000000000000" pitchFamily="50" charset="-128"/>
              </a:rPr>
              <a:t>Ｒ</a:t>
            </a:r>
            <a:r>
              <a:rPr lang="ja-JP" altLang="en-US" u="sng" dirty="0">
                <a:solidFill>
                  <a:srgbClr val="FF6600"/>
                </a:solidFill>
                <a:latin typeface="HGP創英角ｺﾞｼｯｸUB" panose="020B0900000000000000" pitchFamily="50" charset="-128"/>
                <a:ea typeface="HGP創英角ｺﾞｼｯｸUB" panose="020B0900000000000000" pitchFamily="50" charset="-128"/>
              </a:rPr>
              <a:t>ｅｃｙｃｌｅ</a:t>
            </a:r>
            <a:r>
              <a:rPr lang="en-US" altLang="ja-JP" u="sng" dirty="0">
                <a:solidFill>
                  <a:srgbClr val="FF6600"/>
                </a:solidFill>
                <a:latin typeface="HGP創英角ｺﾞｼｯｸUB" panose="020B0900000000000000" pitchFamily="50" charset="-128"/>
                <a:ea typeface="HGP創英角ｺﾞｼｯｸUB" panose="020B0900000000000000" pitchFamily="50" charset="-128"/>
              </a:rPr>
              <a:t> </a:t>
            </a:r>
            <a:r>
              <a:rPr lang="ja-JP" altLang="ja-JP" u="sng" dirty="0">
                <a:solidFill>
                  <a:srgbClr val="FF6600"/>
                </a:solidFill>
                <a:latin typeface="HGP創英角ｺﾞｼｯｸUB" panose="020B0900000000000000" pitchFamily="50" charset="-128"/>
                <a:ea typeface="HGP創英角ｺﾞｼｯｸUB" panose="020B0900000000000000" pitchFamily="50" charset="-128"/>
              </a:rPr>
              <a:t>（リ</a:t>
            </a:r>
            <a:r>
              <a:rPr lang="ja-JP" altLang="en-US" u="sng" dirty="0">
                <a:solidFill>
                  <a:srgbClr val="FF6600"/>
                </a:solidFill>
                <a:latin typeface="HGP創英角ｺﾞｼｯｸUB" panose="020B0900000000000000" pitchFamily="50" charset="-128"/>
                <a:ea typeface="HGP創英角ｺﾞｼｯｸUB" panose="020B0900000000000000" pitchFamily="50" charset="-128"/>
              </a:rPr>
              <a:t>サイクル</a:t>
            </a:r>
            <a:r>
              <a:rPr lang="ja-JP" altLang="ja-JP" u="sng" dirty="0">
                <a:solidFill>
                  <a:srgbClr val="FF6600"/>
                </a:solidFill>
                <a:latin typeface="HGP創英角ｺﾞｼｯｸUB" panose="020B0900000000000000" pitchFamily="50" charset="-128"/>
                <a:ea typeface="HGP創英角ｺﾞｼｯｸUB" panose="020B0900000000000000" pitchFamily="50" charset="-128"/>
              </a:rPr>
              <a:t>）</a:t>
            </a: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 </a:t>
            </a:r>
            <a:r>
              <a:rPr kumimoji="0" lang="ja-JP" altLang="ja-JP"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使い</a:t>
            </a: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終わったものを資源に、新しい</a:t>
            </a:r>
            <a:endParaRPr kumimoji="0" lang="en-US" altLang="ja-JP"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a:p>
            <a:pPr marL="0" indent="0">
              <a:buNone/>
            </a:pP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　　　　　　　　　　　　　　　　　製品を作ること</a:t>
            </a:r>
            <a:endParaRPr lang="ja-JP" altLang="en-US" sz="4000" dirty="0">
              <a:latin typeface="HGP創英角ｺﾞｼｯｸUB" panose="020B0900000000000000" pitchFamily="50" charset="-128"/>
              <a:ea typeface="HGP創英角ｺﾞｼｯｸUB" panose="020B0900000000000000" pitchFamily="50" charset="-128"/>
            </a:endParaRPr>
          </a:p>
        </p:txBody>
      </p:sp>
      <p:pic>
        <p:nvPicPr>
          <p:cNvPr id="7" name="図 6" descr="食品, ボトル, 部屋, シャツ が含まれている画像&#10;&#10;自動的に生成された説明">
            <a:extLst>
              <a:ext uri="{FF2B5EF4-FFF2-40B4-BE49-F238E27FC236}">
                <a16:creationId xmlns:a16="http://schemas.microsoft.com/office/drawing/2014/main" id="{265E24A1-F140-4827-86BB-C379F4E27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5" y="4715066"/>
            <a:ext cx="2226425" cy="2142934"/>
          </a:xfrm>
          <a:prstGeom prst="rect">
            <a:avLst/>
          </a:prstGeom>
        </p:spPr>
      </p:pic>
      <p:pic>
        <p:nvPicPr>
          <p:cNvPr id="10" name="図 9" descr="テーブル, 屋内, カップ, 座る が含まれている画像&#10;&#10;自動的に生成された説明">
            <a:extLst>
              <a:ext uri="{FF2B5EF4-FFF2-40B4-BE49-F238E27FC236}">
                <a16:creationId xmlns:a16="http://schemas.microsoft.com/office/drawing/2014/main" id="{4D139848-A443-45EE-BE38-19AA7D9FE8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7511" y="16350"/>
            <a:ext cx="2828853" cy="2637905"/>
          </a:xfrm>
          <a:prstGeom prst="rect">
            <a:avLst/>
          </a:prstGeom>
        </p:spPr>
      </p:pic>
    </p:spTree>
    <p:extLst>
      <p:ext uri="{BB962C8B-B14F-4D97-AF65-F5344CB8AC3E}">
        <p14:creationId xmlns:p14="http://schemas.microsoft.com/office/powerpoint/2010/main" val="2585086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できることは 何だろう？</a:t>
            </a:r>
          </a:p>
        </p:txBody>
      </p:sp>
      <p:sp>
        <p:nvSpPr>
          <p:cNvPr id="3" name="スライド番号プレースホルダー 2">
            <a:extLst>
              <a:ext uri="{FF2B5EF4-FFF2-40B4-BE49-F238E27FC236}">
                <a16:creationId xmlns:a16="http://schemas.microsoft.com/office/drawing/2014/main" id="{F8BB9BAE-A064-40C4-8F84-E02EA0F0F36A}"/>
              </a:ext>
            </a:extLst>
          </p:cNvPr>
          <p:cNvSpPr>
            <a:spLocks noGrp="1"/>
          </p:cNvSpPr>
          <p:nvPr>
            <p:ph type="sldNum" sz="quarter" idx="12"/>
          </p:nvPr>
        </p:nvSpPr>
        <p:spPr>
          <a:xfrm>
            <a:off x="8590663" y="5647892"/>
            <a:ext cx="683339" cy="365125"/>
          </a:xfrm>
        </p:spPr>
        <p:txBody>
          <a:bodyPr/>
          <a:lstStyle/>
          <a:p>
            <a:fld id="{35243FFE-A163-4480-8C0F-7B1D94D61B7D}" type="slidenum">
              <a:rPr kumimoji="1" lang="ja-JP" altLang="en-US" smtClean="0"/>
              <a:t>15</a:t>
            </a:fld>
            <a:endParaRPr kumimoji="1" lang="ja-JP" altLang="en-US"/>
          </a:p>
        </p:txBody>
      </p:sp>
      <p:sp>
        <p:nvSpPr>
          <p:cNvPr id="5" name="テキスト ボックス 4">
            <a:extLst>
              <a:ext uri="{FF2B5EF4-FFF2-40B4-BE49-F238E27FC236}">
                <a16:creationId xmlns:a16="http://schemas.microsoft.com/office/drawing/2014/main" id="{710AF0EB-09BB-4D04-9046-2F7D12D727A8}"/>
              </a:ext>
            </a:extLst>
          </p:cNvPr>
          <p:cNvSpPr txBox="1"/>
          <p:nvPr/>
        </p:nvSpPr>
        <p:spPr>
          <a:xfrm>
            <a:off x="9290338" y="4205869"/>
            <a:ext cx="2634537" cy="1877437"/>
          </a:xfrm>
          <a:prstGeom prst="rect">
            <a:avLst/>
          </a:prstGeom>
          <a:noFill/>
        </p:spPr>
        <p:txBody>
          <a:bodyPr wrap="square" rtlCol="0">
            <a:spAutoFit/>
          </a:bodyPr>
          <a:lstStyle/>
          <a:p>
            <a:r>
              <a:rPr kumimoji="1" lang="ja-JP" altLang="en-US" sz="2400" u="heavy" dirty="0">
                <a:solidFill>
                  <a:srgbClr val="FF0000"/>
                </a:solidFill>
                <a:uFill>
                  <a:solidFill>
                    <a:srgbClr val="FF0000"/>
                  </a:solidFill>
                </a:uFill>
                <a:latin typeface="HGP創英角ｺﾞｼｯｸUB" panose="020B0900000000000000" pitchFamily="50" charset="-128"/>
                <a:ea typeface="HGP創英角ｺﾞｼｯｸUB" panose="020B0900000000000000" pitchFamily="50" charset="-128"/>
              </a:rPr>
              <a:t>約</a:t>
            </a:r>
            <a:r>
              <a:rPr kumimoji="1" lang="en-US" altLang="ja-JP" sz="2400" u="heavy" dirty="0">
                <a:solidFill>
                  <a:srgbClr val="FF0000"/>
                </a:solidFill>
                <a:uFill>
                  <a:solidFill>
                    <a:srgbClr val="FF0000"/>
                  </a:solidFill>
                </a:uFill>
                <a:latin typeface="HGP創英角ｺﾞｼｯｸUB" panose="020B0900000000000000" pitchFamily="50" charset="-128"/>
                <a:ea typeface="HGP創英角ｺﾞｼｯｸUB" panose="020B0900000000000000" pitchFamily="50" charset="-128"/>
              </a:rPr>
              <a:t>140</a:t>
            </a:r>
            <a:r>
              <a:rPr kumimoji="1" lang="ja-JP" altLang="en-US" sz="2400" u="heavy" dirty="0">
                <a:solidFill>
                  <a:srgbClr val="FF0000"/>
                </a:solidFill>
                <a:uFill>
                  <a:solidFill>
                    <a:srgbClr val="FF0000"/>
                  </a:solidFill>
                </a:uFill>
                <a:latin typeface="HGP創英角ｺﾞｼｯｸUB" panose="020B0900000000000000" pitchFamily="50" charset="-128"/>
                <a:ea typeface="HGP創英角ｺﾞｼｯｸUB" panose="020B0900000000000000" pitchFamily="50" charset="-128"/>
              </a:rPr>
              <a:t>グラム</a:t>
            </a:r>
            <a:r>
              <a:rPr kumimoji="1" lang="en-US" altLang="ja-JP" sz="2400" u="heavy" dirty="0">
                <a:solidFill>
                  <a:srgbClr val="FF0000"/>
                </a:solidFill>
                <a:uFill>
                  <a:solidFill>
                    <a:srgbClr val="FF0000"/>
                  </a:solidFill>
                </a:uFill>
                <a:latin typeface="HGP創英角ｺﾞｼｯｸUB" panose="020B0900000000000000" pitchFamily="50" charset="-128"/>
                <a:ea typeface="HGP創英角ｺﾞｼｯｸUB" panose="020B0900000000000000" pitchFamily="50" charset="-128"/>
              </a:rPr>
              <a:t>/</a:t>
            </a:r>
            <a:r>
              <a:rPr kumimoji="1" lang="ja-JP" altLang="en-US" sz="2400" u="heavy" dirty="0">
                <a:solidFill>
                  <a:srgbClr val="FF0000"/>
                </a:solidFill>
                <a:uFill>
                  <a:solidFill>
                    <a:srgbClr val="FF0000"/>
                  </a:solidFill>
                </a:uFill>
                <a:latin typeface="HGP創英角ｺﾞｼｯｸUB" panose="020B0900000000000000" pitchFamily="50" charset="-128"/>
                <a:ea typeface="HGP創英角ｺﾞｼｯｸUB" panose="020B0900000000000000" pitchFamily="50" charset="-128"/>
              </a:rPr>
              <a:t>日</a:t>
            </a:r>
            <a:endParaRPr kumimoji="1" lang="en-US" altLang="ja-JP" sz="2400" u="heavy" dirty="0">
              <a:solidFill>
                <a:srgbClr val="FF0000"/>
              </a:solidFill>
              <a:uFill>
                <a:solidFill>
                  <a:srgbClr val="FF0000"/>
                </a:solidFill>
              </a:uFill>
              <a:latin typeface="HGP創英角ｺﾞｼｯｸUB" panose="020B0900000000000000" pitchFamily="50" charset="-128"/>
              <a:ea typeface="HGP創英角ｺﾞｼｯｸUB" panose="020B0900000000000000" pitchFamily="50" charset="-128"/>
            </a:endParaRPr>
          </a:p>
          <a:p>
            <a:endParaRPr kumimoji="1"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endParaRPr kumimoji="1"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endParaRPr kumimoji="1"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lgn="ctr"/>
            <a:r>
              <a:rPr kumimoji="1" lang="ja-JP" altLang="en-US" sz="2000" dirty="0">
                <a:latin typeface="HGP創英角ｺﾞｼｯｸUB" panose="020B0900000000000000" pitchFamily="50" charset="-128"/>
                <a:ea typeface="HGP創英角ｺﾞｼｯｸUB" panose="020B0900000000000000" pitchFamily="50" charset="-128"/>
              </a:rPr>
              <a:t>約</a:t>
            </a:r>
            <a:r>
              <a:rPr kumimoji="1" lang="en-US" altLang="ja-JP" sz="2000" dirty="0">
                <a:latin typeface="HGP創英角ｺﾞｼｯｸUB" panose="020B0900000000000000" pitchFamily="50" charset="-128"/>
                <a:ea typeface="HGP創英角ｺﾞｼｯｸUB" panose="020B0900000000000000" pitchFamily="50" charset="-128"/>
              </a:rPr>
              <a:t>150</a:t>
            </a:r>
            <a:r>
              <a:rPr kumimoji="1" lang="ja-JP" altLang="en-US" sz="2000" dirty="0">
                <a:latin typeface="HGP創英角ｺﾞｼｯｸUB" panose="020B0900000000000000" pitchFamily="50" charset="-128"/>
                <a:ea typeface="HGP創英角ｺﾞｼｯｸUB" panose="020B0900000000000000" pitchFamily="50" charset="-128"/>
              </a:rPr>
              <a:t>グラム</a:t>
            </a:r>
            <a:r>
              <a:rPr kumimoji="1" lang="en-US" altLang="ja-JP" sz="2000" dirty="0">
                <a:latin typeface="HGP創英角ｺﾞｼｯｸUB" panose="020B0900000000000000" pitchFamily="50" charset="-128"/>
                <a:ea typeface="HGP創英角ｺﾞｼｯｸUB" panose="020B0900000000000000" pitchFamily="50" charset="-128"/>
              </a:rPr>
              <a:t>/</a:t>
            </a:r>
            <a:r>
              <a:rPr kumimoji="1" lang="ja-JP" altLang="en-US" sz="2000" dirty="0">
                <a:latin typeface="HGP創英角ｺﾞｼｯｸUB" panose="020B0900000000000000" pitchFamily="50" charset="-128"/>
                <a:ea typeface="HGP創英角ｺﾞｼｯｸUB" panose="020B0900000000000000" pitchFamily="50" charset="-128"/>
              </a:rPr>
              <a:t>杯</a:t>
            </a:r>
          </a:p>
        </p:txBody>
      </p:sp>
      <p:pic>
        <p:nvPicPr>
          <p:cNvPr id="8" name="図 7">
            <a:extLst>
              <a:ext uri="{FF2B5EF4-FFF2-40B4-BE49-F238E27FC236}">
                <a16:creationId xmlns:a16="http://schemas.microsoft.com/office/drawing/2014/main" id="{522EDEB0-B404-434B-B3D8-B858F82ABE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010929" y="3095167"/>
            <a:ext cx="2791840" cy="2736000"/>
          </a:xfrm>
          <a:prstGeom prst="rect">
            <a:avLst/>
          </a:prstGeom>
        </p:spPr>
      </p:pic>
      <p:pic>
        <p:nvPicPr>
          <p:cNvPr id="14" name="図 13">
            <a:extLst>
              <a:ext uri="{FF2B5EF4-FFF2-40B4-BE49-F238E27FC236}">
                <a16:creationId xmlns:a16="http://schemas.microsoft.com/office/drawing/2014/main" id="{83E12B6B-536E-494F-9678-639B48B7821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590338" y="3103957"/>
            <a:ext cx="2700000" cy="2700000"/>
          </a:xfrm>
          <a:prstGeom prst="rect">
            <a:avLst/>
          </a:prstGeom>
        </p:spPr>
      </p:pic>
      <p:sp>
        <p:nvSpPr>
          <p:cNvPr id="16" name="テキスト ボックス 15">
            <a:extLst>
              <a:ext uri="{FF2B5EF4-FFF2-40B4-BE49-F238E27FC236}">
                <a16:creationId xmlns:a16="http://schemas.microsoft.com/office/drawing/2014/main" id="{C168D61B-E596-4681-84A9-7115E3D14D7E}"/>
              </a:ext>
            </a:extLst>
          </p:cNvPr>
          <p:cNvSpPr txBox="1"/>
          <p:nvPr/>
        </p:nvSpPr>
        <p:spPr>
          <a:xfrm>
            <a:off x="1254385" y="1897715"/>
            <a:ext cx="4032000" cy="1154162"/>
          </a:xfrm>
          <a:prstGeom prst="rect">
            <a:avLst/>
          </a:prstGeom>
          <a:noFill/>
        </p:spPr>
        <p:txBody>
          <a:bodyPr wrap="square" rtlCol="0">
            <a:spAutoFit/>
          </a:bodyPr>
          <a:lstStyle/>
          <a:p>
            <a:r>
              <a:rPr kumimoji="1" lang="ja-JP" altLang="en-US" sz="3200" dirty="0">
                <a:solidFill>
                  <a:srgbClr val="002060"/>
                </a:solidFill>
                <a:latin typeface="HGP創英角ｺﾞｼｯｸUB" panose="020B0900000000000000" pitchFamily="50" charset="-128"/>
                <a:ea typeface="HGP創英角ｺﾞｼｯｸUB" panose="020B0900000000000000" pitchFamily="50" charset="-128"/>
              </a:rPr>
              <a:t> 世界の食料廃棄量</a:t>
            </a:r>
            <a:endParaRPr kumimoji="1" lang="en-US" altLang="ja-JP" sz="3200" dirty="0">
              <a:solidFill>
                <a:srgbClr val="002060"/>
              </a:solidFill>
              <a:latin typeface="HGP創英角ｺﾞｼｯｸUB" panose="020B0900000000000000" pitchFamily="50" charset="-128"/>
              <a:ea typeface="HGP創英角ｺﾞｼｯｸUB" panose="020B0900000000000000" pitchFamily="50" charset="-128"/>
            </a:endParaRPr>
          </a:p>
          <a:p>
            <a:pPr>
              <a:spcBef>
                <a:spcPts val="600"/>
              </a:spcBef>
            </a:pPr>
            <a:r>
              <a:rPr kumimoji="1" lang="ja-JP" altLang="en-US" sz="3200" dirty="0">
                <a:solidFill>
                  <a:srgbClr val="002060"/>
                </a:solidFill>
                <a:latin typeface="HGP創英角ｺﾞｼｯｸUB" panose="020B0900000000000000" pitchFamily="50" charset="-128"/>
                <a:ea typeface="HGP創英角ｺﾞｼｯｸUB" panose="020B0900000000000000" pitchFamily="50" charset="-128"/>
              </a:rPr>
              <a:t>　</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１３億トン／年</a:t>
            </a:r>
            <a:endParaRPr kumimoji="1" lang="ja-JP" altLang="en-US" sz="22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775D628C-E83C-4EC6-A6F6-12FE0D33FB5A}"/>
              </a:ext>
            </a:extLst>
          </p:cNvPr>
          <p:cNvSpPr txBox="1"/>
          <p:nvPr/>
        </p:nvSpPr>
        <p:spPr>
          <a:xfrm>
            <a:off x="5970046" y="1897715"/>
            <a:ext cx="4412856" cy="1154162"/>
          </a:xfrm>
          <a:prstGeom prst="rect">
            <a:avLst/>
          </a:prstGeom>
          <a:noFill/>
        </p:spPr>
        <p:txBody>
          <a:bodyPr wrap="square" rtlCol="0">
            <a:spAutoFit/>
          </a:bodyPr>
          <a:lstStyle/>
          <a:p>
            <a:r>
              <a:rPr kumimoji="1" lang="ja-JP" altLang="en-US" sz="3200" dirty="0">
                <a:solidFill>
                  <a:srgbClr val="002060"/>
                </a:solidFill>
                <a:latin typeface="HGP創英角ｺﾞｼｯｸUB" panose="020B0900000000000000" pitchFamily="50" charset="-128"/>
                <a:ea typeface="HGP創英角ｺﾞｼｯｸUB" panose="020B0900000000000000" pitchFamily="50" charset="-128"/>
              </a:rPr>
              <a:t> 日本の食料廃棄量</a:t>
            </a:r>
            <a:endParaRPr kumimoji="1" lang="en-US" altLang="ja-JP" sz="3200" dirty="0">
              <a:solidFill>
                <a:srgbClr val="002060"/>
              </a:solidFill>
              <a:latin typeface="HGP創英角ｺﾞｼｯｸUB" panose="020B0900000000000000" pitchFamily="50" charset="-128"/>
              <a:ea typeface="HGP創英角ｺﾞｼｯｸUB" panose="020B0900000000000000" pitchFamily="50" charset="-128"/>
            </a:endParaRPr>
          </a:p>
          <a:p>
            <a:pPr>
              <a:spcBef>
                <a:spcPts val="600"/>
              </a:spcBef>
            </a:pPr>
            <a:r>
              <a:rPr kumimoji="1" lang="ja-JP" altLang="en-US" sz="3200" dirty="0">
                <a:solidFill>
                  <a:srgbClr val="002060"/>
                </a:solidFill>
                <a:latin typeface="HGP創英角ｺﾞｼｯｸUB" panose="020B0900000000000000" pitchFamily="50" charset="-128"/>
                <a:ea typeface="HGP創英角ｺﾞｼｯｸUB" panose="020B0900000000000000" pitchFamily="50" charset="-128"/>
              </a:rPr>
              <a:t>　</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６１２万トン／年</a:t>
            </a:r>
            <a:endParaRPr kumimoji="1" lang="ja-JP" altLang="en-US" sz="22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58E64E50-7F8D-4126-83A8-90328C2CAE71}"/>
              </a:ext>
            </a:extLst>
          </p:cNvPr>
          <p:cNvSpPr txBox="1"/>
          <p:nvPr/>
        </p:nvSpPr>
        <p:spPr>
          <a:xfrm>
            <a:off x="3846000" y="5852474"/>
            <a:ext cx="4500000" cy="461665"/>
          </a:xfrm>
          <a:prstGeom prst="rect">
            <a:avLst/>
          </a:prstGeom>
          <a:noFill/>
        </p:spPr>
        <p:txBody>
          <a:bodyPr wrap="square" rtlCol="0">
            <a:spAutoFit/>
          </a:bodyPr>
          <a:lstStyle/>
          <a:p>
            <a:r>
              <a:rPr kumimoji="1" lang="ja-JP" altLang="en-US" sz="2400" dirty="0">
                <a:solidFill>
                  <a:srgbClr val="00B050"/>
                </a:solidFill>
                <a:latin typeface="HGP創英角ｺﾞｼｯｸUB" panose="020B0900000000000000" pitchFamily="50" charset="-128"/>
                <a:ea typeface="HGP創英角ｺﾞｼｯｸUB" panose="020B0900000000000000" pitchFamily="50" charset="-128"/>
              </a:rPr>
              <a:t>平成２９年（２０１７年）調査</a:t>
            </a:r>
            <a:endParaRPr kumimoji="1" lang="en-US" altLang="ja-JP" sz="2400" dirty="0">
              <a:solidFill>
                <a:srgbClr val="00B050"/>
              </a:solidFill>
              <a:latin typeface="HGP創英角ｺﾞｼｯｸUB" panose="020B0900000000000000" pitchFamily="50" charset="-128"/>
              <a:ea typeface="HGP創英角ｺﾞｼｯｸUB" panose="020B0900000000000000" pitchFamily="50" charset="-128"/>
            </a:endParaRPr>
          </a:p>
        </p:txBody>
      </p:sp>
      <p:pic>
        <p:nvPicPr>
          <p:cNvPr id="22" name="図 21" descr="テーブル, 座る が含まれている画像&#10;&#10;自動的に生成された説明">
            <a:extLst>
              <a:ext uri="{FF2B5EF4-FFF2-40B4-BE49-F238E27FC236}">
                <a16:creationId xmlns:a16="http://schemas.microsoft.com/office/drawing/2014/main" id="{5C928094-395E-42F5-95E3-B0F40D17A41D}"/>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9962834" y="4636982"/>
            <a:ext cx="1166975" cy="1166975"/>
          </a:xfrm>
          <a:prstGeom prst="rect">
            <a:avLst/>
          </a:prstGeom>
        </p:spPr>
      </p:pic>
      <p:sp>
        <p:nvSpPr>
          <p:cNvPr id="6" name="テキスト ボックス 5">
            <a:extLst>
              <a:ext uri="{FF2B5EF4-FFF2-40B4-BE49-F238E27FC236}">
                <a16:creationId xmlns:a16="http://schemas.microsoft.com/office/drawing/2014/main" id="{A0564C7A-FB3F-4BE0-AB03-24D1E7DD11C7}"/>
              </a:ext>
            </a:extLst>
          </p:cNvPr>
          <p:cNvSpPr txBox="1"/>
          <p:nvPr/>
        </p:nvSpPr>
        <p:spPr>
          <a:xfrm>
            <a:off x="3447880" y="1727016"/>
            <a:ext cx="1395667" cy="369332"/>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はいきりょう</a:t>
            </a:r>
            <a:endParaRPr kumimoji="1" lang="ja-JP" altLang="en-US" dirty="0"/>
          </a:p>
        </p:txBody>
      </p:sp>
      <p:sp>
        <p:nvSpPr>
          <p:cNvPr id="15" name="テキスト ボックス 14">
            <a:extLst>
              <a:ext uri="{FF2B5EF4-FFF2-40B4-BE49-F238E27FC236}">
                <a16:creationId xmlns:a16="http://schemas.microsoft.com/office/drawing/2014/main" id="{51DA490C-0A47-4509-BADD-8537AC2C073C}"/>
              </a:ext>
            </a:extLst>
          </p:cNvPr>
          <p:cNvSpPr txBox="1"/>
          <p:nvPr/>
        </p:nvSpPr>
        <p:spPr>
          <a:xfrm>
            <a:off x="8151041" y="1727016"/>
            <a:ext cx="1395667" cy="369332"/>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はいきりょう</a:t>
            </a:r>
            <a:endParaRPr kumimoji="1" lang="ja-JP" altLang="en-US" dirty="0"/>
          </a:p>
        </p:txBody>
      </p:sp>
      <p:sp>
        <p:nvSpPr>
          <p:cNvPr id="17" name="テキスト ボックス 16">
            <a:extLst>
              <a:ext uri="{FF2B5EF4-FFF2-40B4-BE49-F238E27FC236}">
                <a16:creationId xmlns:a16="http://schemas.microsoft.com/office/drawing/2014/main" id="{C20FBCEE-5240-41F8-B04D-0037B22D3637}"/>
              </a:ext>
            </a:extLst>
          </p:cNvPr>
          <p:cNvSpPr txBox="1"/>
          <p:nvPr/>
        </p:nvSpPr>
        <p:spPr>
          <a:xfrm>
            <a:off x="11130629" y="5517135"/>
            <a:ext cx="660592" cy="307777"/>
          </a:xfrm>
          <a:prstGeom prst="rect">
            <a:avLst/>
          </a:prstGeom>
          <a:noFill/>
        </p:spPr>
        <p:txBody>
          <a:bodyPr wrap="squar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はい</a:t>
            </a:r>
            <a:endParaRPr kumimoji="1" lang="ja-JP" altLang="en-US" sz="1400" dirty="0"/>
          </a:p>
        </p:txBody>
      </p:sp>
    </p:spTree>
    <p:extLst>
      <p:ext uri="{BB962C8B-B14F-4D97-AF65-F5344CB8AC3E}">
        <p14:creationId xmlns:p14="http://schemas.microsoft.com/office/powerpoint/2010/main" val="3825622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できることは 何だろう？</a:t>
            </a:r>
          </a:p>
        </p:txBody>
      </p:sp>
      <p:pic>
        <p:nvPicPr>
          <p:cNvPr id="6" name="図 5">
            <a:extLst>
              <a:ext uri="{FF2B5EF4-FFF2-40B4-BE49-F238E27FC236}">
                <a16:creationId xmlns:a16="http://schemas.microsoft.com/office/drawing/2014/main" id="{D91921BD-E47C-4AF9-AFBF-EAA2005E9468}"/>
              </a:ext>
            </a:extLst>
          </p:cNvPr>
          <p:cNvPicPr>
            <a:picLocks noChangeAspect="1"/>
          </p:cNvPicPr>
          <p:nvPr/>
        </p:nvPicPr>
        <p:blipFill>
          <a:blip r:embed="rId3">
            <a:clrChange>
              <a:clrFrom>
                <a:srgbClr val="E9DADA"/>
              </a:clrFrom>
              <a:clrTo>
                <a:srgbClr val="E9DADA">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24318" y="3412353"/>
            <a:ext cx="6732000" cy="3325940"/>
          </a:xfrm>
          <a:prstGeom prst="rect">
            <a:avLst/>
          </a:prstGeom>
        </p:spPr>
      </p:pic>
      <p:sp>
        <p:nvSpPr>
          <p:cNvPr id="7" name="角丸四角形 6">
            <a:extLst>
              <a:ext uri="{FF2B5EF4-FFF2-40B4-BE49-F238E27FC236}">
                <a16:creationId xmlns:a16="http://schemas.microsoft.com/office/drawing/2014/main" id="{03A11B6D-9B11-403F-B1F0-90B425C632A1}"/>
              </a:ext>
            </a:extLst>
          </p:cNvPr>
          <p:cNvSpPr/>
          <p:nvPr/>
        </p:nvSpPr>
        <p:spPr>
          <a:xfrm>
            <a:off x="5089970" y="3468009"/>
            <a:ext cx="1620000" cy="720000"/>
          </a:xfrm>
          <a:prstGeom prst="roundRect">
            <a:avLst/>
          </a:prstGeom>
          <a:solidFill>
            <a:srgbClr val="FFFF00">
              <a:alpha val="67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C03700A-B86B-492B-A0E1-B3AE8B1C7AB0}"/>
              </a:ext>
            </a:extLst>
          </p:cNvPr>
          <p:cNvSpPr txBox="1"/>
          <p:nvPr/>
        </p:nvSpPr>
        <p:spPr>
          <a:xfrm>
            <a:off x="1036323" y="2119676"/>
            <a:ext cx="5007884" cy="1154162"/>
          </a:xfrm>
          <a:prstGeom prst="rect">
            <a:avLst/>
          </a:prstGeom>
          <a:noFill/>
        </p:spPr>
        <p:txBody>
          <a:bodyPr wrap="square" rtlCol="0">
            <a:spAutoFit/>
          </a:bodyPr>
          <a:lstStyle/>
          <a:p>
            <a:r>
              <a:rPr kumimoji="1" lang="ja-JP" altLang="en-US" sz="3200" dirty="0">
                <a:solidFill>
                  <a:srgbClr val="002060"/>
                </a:solidFill>
                <a:latin typeface="HGP創英角ｺﾞｼｯｸUB" panose="020B0900000000000000" pitchFamily="50" charset="-128"/>
                <a:ea typeface="HGP創英角ｺﾞｼｯｸUB" panose="020B0900000000000000" pitchFamily="50" charset="-128"/>
              </a:rPr>
              <a:t> 世界全体の食料援助量</a:t>
            </a:r>
            <a:endParaRPr kumimoji="1" lang="en-US" altLang="ja-JP" sz="3200" dirty="0">
              <a:solidFill>
                <a:srgbClr val="002060"/>
              </a:solidFill>
              <a:latin typeface="HGP創英角ｺﾞｼｯｸUB" panose="020B0900000000000000" pitchFamily="50" charset="-128"/>
              <a:ea typeface="HGP創英角ｺﾞｼｯｸUB" panose="020B0900000000000000" pitchFamily="50" charset="-128"/>
            </a:endParaRPr>
          </a:p>
          <a:p>
            <a:pPr>
              <a:spcBef>
                <a:spcPts val="600"/>
              </a:spcBef>
            </a:pP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　３８０万トン／年</a:t>
            </a:r>
            <a:endPar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4F520741-69F3-4A39-BB0F-8977585F0236}"/>
              </a:ext>
            </a:extLst>
          </p:cNvPr>
          <p:cNvSpPr txBox="1"/>
          <p:nvPr/>
        </p:nvSpPr>
        <p:spPr>
          <a:xfrm>
            <a:off x="5143970" y="3563384"/>
            <a:ext cx="1512000" cy="540000"/>
          </a:xfrm>
          <a:prstGeom prst="rect">
            <a:avLst/>
          </a:prstGeom>
          <a:noFill/>
        </p:spPr>
        <p:txBody>
          <a:bodyPr wrap="square" rtlCol="0">
            <a:spAutoFit/>
          </a:bodyPr>
          <a:lstStyle/>
          <a:p>
            <a:pPr algn="ct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1.6</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倍</a:t>
            </a:r>
            <a:endParaRPr kumimoji="1" lang="ja-JP" altLang="en-US" sz="2000" dirty="0">
              <a:solidFill>
                <a:srgbClr val="FF0000"/>
              </a:solidFill>
              <a:latin typeface="HGSｺﾞｼｯｸE" panose="020B0900000000000000" pitchFamily="50" charset="-128"/>
              <a:ea typeface="HGSｺﾞｼｯｸE" panose="020B0900000000000000" pitchFamily="50" charset="-128"/>
            </a:endParaRPr>
          </a:p>
        </p:txBody>
      </p:sp>
      <p:sp>
        <p:nvSpPr>
          <p:cNvPr id="12" name="テキスト ボックス 11">
            <a:extLst>
              <a:ext uri="{FF2B5EF4-FFF2-40B4-BE49-F238E27FC236}">
                <a16:creationId xmlns:a16="http://schemas.microsoft.com/office/drawing/2014/main" id="{C68A06A4-0376-46E4-BD5B-3EAFAA9BFF65}"/>
              </a:ext>
            </a:extLst>
          </p:cNvPr>
          <p:cNvSpPr txBox="1"/>
          <p:nvPr/>
        </p:nvSpPr>
        <p:spPr>
          <a:xfrm>
            <a:off x="6273341" y="2119676"/>
            <a:ext cx="4412856" cy="1154162"/>
          </a:xfrm>
          <a:prstGeom prst="rect">
            <a:avLst/>
          </a:prstGeom>
          <a:noFill/>
        </p:spPr>
        <p:txBody>
          <a:bodyPr wrap="square" rtlCol="0">
            <a:spAutoFit/>
          </a:bodyPr>
          <a:lstStyle/>
          <a:p>
            <a:r>
              <a:rPr kumimoji="1" lang="ja-JP" altLang="en-US" sz="3200" dirty="0">
                <a:solidFill>
                  <a:srgbClr val="002060"/>
                </a:solidFill>
                <a:latin typeface="HGP創英角ｺﾞｼｯｸUB" panose="020B0900000000000000" pitchFamily="50" charset="-128"/>
                <a:ea typeface="HGP創英角ｺﾞｼｯｸUB" panose="020B0900000000000000" pitchFamily="50" charset="-128"/>
              </a:rPr>
              <a:t> 日本の食料廃棄量</a:t>
            </a:r>
            <a:endParaRPr kumimoji="1" lang="en-US" altLang="ja-JP" sz="3200" dirty="0">
              <a:solidFill>
                <a:srgbClr val="002060"/>
              </a:solidFill>
              <a:latin typeface="HGP創英角ｺﾞｼｯｸUB" panose="020B0900000000000000" pitchFamily="50" charset="-128"/>
              <a:ea typeface="HGP創英角ｺﾞｼｯｸUB" panose="020B0900000000000000" pitchFamily="50" charset="-128"/>
            </a:endParaRPr>
          </a:p>
          <a:p>
            <a:pPr>
              <a:spcBef>
                <a:spcPts val="600"/>
              </a:spcBef>
            </a:pPr>
            <a:r>
              <a:rPr kumimoji="1" lang="ja-JP" altLang="en-US" sz="3200" dirty="0">
                <a:solidFill>
                  <a:srgbClr val="002060"/>
                </a:solidFill>
                <a:latin typeface="HGP創英角ｺﾞｼｯｸUB" panose="020B0900000000000000" pitchFamily="50" charset="-128"/>
                <a:ea typeface="HGP創英角ｺﾞｼｯｸUB" panose="020B0900000000000000" pitchFamily="50" charset="-128"/>
              </a:rPr>
              <a:t>　</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６１２万トン／年</a:t>
            </a:r>
            <a:endParaRPr kumimoji="1" lang="ja-JP" altLang="en-US" sz="22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7" name="吹き出し: 円形 26" descr="アンケート">
            <a:extLst>
              <a:ext uri="{FF2B5EF4-FFF2-40B4-BE49-F238E27FC236}">
                <a16:creationId xmlns:a16="http://schemas.microsoft.com/office/drawing/2014/main" id="{BAFE04A8-8A26-4224-87F0-40878AA1A63F}"/>
              </a:ext>
            </a:extLst>
          </p:cNvPr>
          <p:cNvSpPr/>
          <p:nvPr/>
        </p:nvSpPr>
        <p:spPr>
          <a:xfrm>
            <a:off x="7662334" y="48172"/>
            <a:ext cx="4529665" cy="2351435"/>
          </a:xfrm>
          <a:prstGeom prst="wedgeEllipseCallout">
            <a:avLst>
              <a:gd name="adj1" fmla="val -43123"/>
              <a:gd name="adj2" fmla="val 49739"/>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6EBA7DF5-0C16-456C-A3E3-B96A65DA2695}"/>
              </a:ext>
            </a:extLst>
          </p:cNvPr>
          <p:cNvSpPr txBox="1"/>
          <p:nvPr/>
        </p:nvSpPr>
        <p:spPr>
          <a:xfrm>
            <a:off x="8416441" y="272640"/>
            <a:ext cx="3246661" cy="2323713"/>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日本国内では</a:t>
            </a:r>
            <a:endParaRPr kumimoji="1" lang="en-US" altLang="ja-JP" sz="2800" dirty="0">
              <a:latin typeface="HGP創英角ｺﾞｼｯｸUB" panose="020B0900000000000000" pitchFamily="50" charset="-128"/>
              <a:ea typeface="HGP創英角ｺﾞｼｯｸUB" panose="020B0900000000000000" pitchFamily="50" charset="-128"/>
            </a:endParaRPr>
          </a:p>
          <a:p>
            <a:r>
              <a:rPr kumimoji="1" lang="ja-JP" altLang="en-US" sz="2800" dirty="0">
                <a:latin typeface="HGP創英角ｺﾞｼｯｸUB" panose="020B0900000000000000" pitchFamily="50" charset="-128"/>
                <a:ea typeface="HGP創英角ｺﾞｼｯｸUB" panose="020B0900000000000000" pitchFamily="50" charset="-128"/>
              </a:rPr>
              <a:t>食べ残しが多い</a:t>
            </a:r>
            <a:endParaRPr kumimoji="1" lang="en-US" altLang="ja-JP" sz="2800" dirty="0">
              <a:latin typeface="HGP創英角ｺﾞｼｯｸUB" panose="020B0900000000000000" pitchFamily="50" charset="-128"/>
              <a:ea typeface="HGP創英角ｺﾞｼｯｸUB" panose="020B0900000000000000" pitchFamily="50" charset="-128"/>
            </a:endParaRPr>
          </a:p>
          <a:p>
            <a:pPr>
              <a:spcBef>
                <a:spcPts val="600"/>
              </a:spcBef>
            </a:pPr>
            <a:r>
              <a:rPr kumimoji="1" lang="ja-JP" altLang="en-US" sz="2800" dirty="0">
                <a:latin typeface="HGP創英角ｺﾞｼｯｸUB" panose="020B0900000000000000" pitchFamily="50" charset="-128"/>
                <a:ea typeface="HGP創英角ｺﾞｼｯｸUB" panose="020B0900000000000000" pitchFamily="50" charset="-128"/>
              </a:rPr>
              <a:t>富山県内では</a:t>
            </a:r>
            <a:endParaRPr kumimoji="1" lang="en-US" altLang="ja-JP" sz="2800" dirty="0">
              <a:latin typeface="HGP創英角ｺﾞｼｯｸUB" panose="020B0900000000000000" pitchFamily="50" charset="-128"/>
              <a:ea typeface="HGP創英角ｺﾞｼｯｸUB" panose="020B0900000000000000" pitchFamily="50" charset="-128"/>
            </a:endParaRPr>
          </a:p>
          <a:p>
            <a:r>
              <a:rPr kumimoji="1" lang="ja-JP" altLang="en-US" sz="2800" dirty="0">
                <a:latin typeface="HGP創英角ｺﾞｼｯｸUB" panose="020B0900000000000000" pitchFamily="50" charset="-128"/>
                <a:ea typeface="HGP創英角ｺﾞｼｯｸUB" panose="020B0900000000000000" pitchFamily="50" charset="-128"/>
              </a:rPr>
              <a:t>未開封で捨てられる</a:t>
            </a:r>
          </a:p>
          <a:p>
            <a:endParaRPr kumimoji="1" lang="ja-JP" altLang="en-US" sz="2800" dirty="0"/>
          </a:p>
        </p:txBody>
      </p:sp>
    </p:spTree>
    <p:extLst>
      <p:ext uri="{BB962C8B-B14F-4D97-AF65-F5344CB8AC3E}">
        <p14:creationId xmlns:p14="http://schemas.microsoft.com/office/powerpoint/2010/main" val="100046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できることは 何だろう？</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572530"/>
            <a:ext cx="1108704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給食を残さないようにしよう</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冷ぞう庫の中に残っているものはないかな</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ほかに手つかずの食品はないかな</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ja-JP" altLang="en-US" sz="4000" dirty="0">
              <a:latin typeface="HGP創英角ｺﾞｼｯｸUB" panose="020B0900000000000000" pitchFamily="50" charset="-128"/>
              <a:ea typeface="HGP創英角ｺﾞｼｯｸUB" panose="020B0900000000000000" pitchFamily="50" charset="-128"/>
            </a:endParaRPr>
          </a:p>
        </p:txBody>
      </p:sp>
      <p:pic>
        <p:nvPicPr>
          <p:cNvPr id="13" name="図 12">
            <a:extLst>
              <a:ext uri="{FF2B5EF4-FFF2-40B4-BE49-F238E27FC236}">
                <a16:creationId xmlns:a16="http://schemas.microsoft.com/office/drawing/2014/main" id="{733FB925-F172-4EE9-8FC2-CA02C4C656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69401" y="4863439"/>
            <a:ext cx="1635688" cy="1576675"/>
          </a:xfrm>
          <a:prstGeom prst="rect">
            <a:avLst/>
          </a:prstGeom>
        </p:spPr>
      </p:pic>
      <p:sp>
        <p:nvSpPr>
          <p:cNvPr id="14" name="テキスト ボックス 13">
            <a:extLst>
              <a:ext uri="{FF2B5EF4-FFF2-40B4-BE49-F238E27FC236}">
                <a16:creationId xmlns:a16="http://schemas.microsoft.com/office/drawing/2014/main" id="{EA79FEE7-9A93-45F1-B06A-DAB95710014D}"/>
              </a:ext>
            </a:extLst>
          </p:cNvPr>
          <p:cNvSpPr txBox="1"/>
          <p:nvPr/>
        </p:nvSpPr>
        <p:spPr>
          <a:xfrm>
            <a:off x="3920490" y="4785854"/>
            <a:ext cx="7833755" cy="1667764"/>
          </a:xfrm>
          <a:prstGeom prst="rect">
            <a:avLst/>
          </a:prstGeom>
          <a:noFill/>
        </p:spPr>
        <p:txBody>
          <a:bodyPr wrap="square" rtlCol="0">
            <a:spAutoFit/>
          </a:bodyPr>
          <a:lstStyle/>
          <a:p>
            <a:pPr>
              <a:lnSpc>
                <a:spcPct val="150000"/>
              </a:lnSpc>
            </a:pPr>
            <a:r>
              <a:rPr kumimoji="1" lang="en-US" altLang="ja-JP" sz="2400" b="1" dirty="0">
                <a:latin typeface="HG丸ｺﾞｼｯｸM-PRO" panose="020F0600000000000000" pitchFamily="50" charset="-128"/>
                <a:ea typeface="HG丸ｺﾞｼｯｸM-PRO" panose="020F0600000000000000" pitchFamily="50" charset="-128"/>
              </a:rPr>
              <a:t>2030</a:t>
            </a:r>
            <a:r>
              <a:rPr kumimoji="1" lang="ja-JP" altLang="en-US" sz="2400" b="1" dirty="0">
                <a:latin typeface="HG丸ｺﾞｼｯｸM-PRO" panose="020F0600000000000000" pitchFamily="50" charset="-128"/>
                <a:ea typeface="HG丸ｺﾞｼｯｸM-PRO" panose="020F0600000000000000" pitchFamily="50" charset="-128"/>
              </a:rPr>
              <a:t>年</a:t>
            </a:r>
            <a:r>
              <a:rPr kumimoji="1" lang="ja-JP" altLang="en-US" sz="2400" dirty="0">
                <a:latin typeface="HG丸ｺﾞｼｯｸM-PRO" panose="020F0600000000000000" pitchFamily="50" charset="-128"/>
                <a:ea typeface="HG丸ｺﾞｼｯｸM-PRO" panose="020F0600000000000000" pitchFamily="50" charset="-128"/>
              </a:rPr>
              <a:t>まで小売・</a:t>
            </a:r>
            <a:r>
              <a:rPr kumimoji="1" lang="ja-JP" altLang="en-US" sz="2400" b="1" u="heavy" dirty="0">
                <a:uFill>
                  <a:solidFill>
                    <a:srgbClr val="FF0000"/>
                  </a:solidFill>
                </a:uFill>
                <a:latin typeface="HG丸ｺﾞｼｯｸM-PRO" panose="020F0600000000000000" pitchFamily="50" charset="-128"/>
                <a:ea typeface="HG丸ｺﾞｼｯｸM-PRO" panose="020F0600000000000000" pitchFamily="50" charset="-128"/>
              </a:rPr>
              <a:t>消費レベルにおける世界全体の一人当たりの食料の廃棄を半減</a:t>
            </a:r>
            <a:r>
              <a:rPr kumimoji="1" lang="ja-JP" altLang="en-US" sz="2400" dirty="0">
                <a:latin typeface="HG丸ｺﾞｼｯｸM-PRO" panose="020F0600000000000000" pitchFamily="50" charset="-128"/>
                <a:ea typeface="HG丸ｺﾞｼｯｸM-PRO" panose="020F0600000000000000" pitchFamily="50" charset="-128"/>
              </a:rPr>
              <a:t>させ、収穫後損失などの精算・サプライチェーンにおける食品ロスを減少させる。</a:t>
            </a:r>
          </a:p>
        </p:txBody>
      </p:sp>
      <p:pic>
        <p:nvPicPr>
          <p:cNvPr id="15" name="図 14">
            <a:extLst>
              <a:ext uri="{FF2B5EF4-FFF2-40B4-BE49-F238E27FC236}">
                <a16:creationId xmlns:a16="http://schemas.microsoft.com/office/drawing/2014/main" id="{FF5F650D-D120-4871-BBC4-070B8305470F}"/>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306" y="4863439"/>
            <a:ext cx="1635688" cy="1576675"/>
          </a:xfrm>
          <a:prstGeom prst="rect">
            <a:avLst/>
          </a:prstGeom>
        </p:spPr>
      </p:pic>
      <p:sp>
        <p:nvSpPr>
          <p:cNvPr id="3" name="テキスト ボックス 2">
            <a:extLst>
              <a:ext uri="{FF2B5EF4-FFF2-40B4-BE49-F238E27FC236}">
                <a16:creationId xmlns:a16="http://schemas.microsoft.com/office/drawing/2014/main" id="{9FD6833A-5063-456A-89E4-06677090C5C4}"/>
              </a:ext>
            </a:extLst>
          </p:cNvPr>
          <p:cNvSpPr txBox="1"/>
          <p:nvPr/>
        </p:nvSpPr>
        <p:spPr>
          <a:xfrm>
            <a:off x="6096000" y="5259015"/>
            <a:ext cx="2266604" cy="338554"/>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はいき　　  げん</a:t>
            </a:r>
          </a:p>
        </p:txBody>
      </p:sp>
      <p:sp>
        <p:nvSpPr>
          <p:cNvPr id="17" name="テキスト ボックス 16">
            <a:extLst>
              <a:ext uri="{FF2B5EF4-FFF2-40B4-BE49-F238E27FC236}">
                <a16:creationId xmlns:a16="http://schemas.microsoft.com/office/drawing/2014/main" id="{EA189386-B8FB-46A3-B589-079540D93AAA}"/>
              </a:ext>
            </a:extLst>
          </p:cNvPr>
          <p:cNvSpPr txBox="1"/>
          <p:nvPr/>
        </p:nvSpPr>
        <p:spPr>
          <a:xfrm>
            <a:off x="8212973" y="5259015"/>
            <a:ext cx="2266604" cy="338554"/>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しゅうかくごそんしつ</a:t>
            </a:r>
          </a:p>
        </p:txBody>
      </p:sp>
      <p:sp>
        <p:nvSpPr>
          <p:cNvPr id="11" name="テキスト ボックス 10">
            <a:extLst>
              <a:ext uri="{FF2B5EF4-FFF2-40B4-BE49-F238E27FC236}">
                <a16:creationId xmlns:a16="http://schemas.microsoft.com/office/drawing/2014/main" id="{E4BF8A0F-644E-425F-AA7E-E11C6F2DCFF3}"/>
              </a:ext>
            </a:extLst>
          </p:cNvPr>
          <p:cNvSpPr txBox="1"/>
          <p:nvPr/>
        </p:nvSpPr>
        <p:spPr>
          <a:xfrm>
            <a:off x="471051" y="4130753"/>
            <a:ext cx="5674823" cy="584775"/>
          </a:xfrm>
          <a:prstGeom prst="rect">
            <a:avLst/>
          </a:prstGeom>
          <a:noFill/>
        </p:spPr>
        <p:txBody>
          <a:bodyPr wrap="square">
            <a:spAutoFit/>
          </a:bodyPr>
          <a:lstStyle/>
          <a:p>
            <a:r>
              <a:rPr kumimoji="1" lang="ja-JP" altLang="en-US" sz="3200" b="1" u="dbl" dirty="0">
                <a:solidFill>
                  <a:srgbClr val="00B050"/>
                </a:solidFill>
                <a:uFill>
                  <a:solidFill>
                    <a:srgbClr val="FF0000"/>
                  </a:solidFill>
                </a:uFill>
                <a:latin typeface="HGP創英角ｺﾞｼｯｸUB" panose="020B0900000000000000" pitchFamily="50" charset="-128"/>
                <a:ea typeface="HGP創英角ｺﾞｼｯｸUB" panose="020B0900000000000000" pitchFamily="50" charset="-128"/>
              </a:rPr>
              <a:t>ＳＤＧｓ（エス・ディー・ジー・ズ）</a:t>
            </a:r>
            <a:endParaRPr lang="ja-JP" altLang="en-US" sz="3200" u="dbl" dirty="0">
              <a:solidFill>
                <a:srgbClr val="00B050"/>
              </a:solidFill>
              <a:uFill>
                <a:solidFill>
                  <a:srgbClr val="FF0000"/>
                </a:solidFill>
              </a:u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4661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できることは 何だろう？</a:t>
            </a:r>
          </a:p>
        </p:txBody>
      </p:sp>
      <p:sp>
        <p:nvSpPr>
          <p:cNvPr id="6" name="スライド番号プレースホルダー 5">
            <a:extLst>
              <a:ext uri="{FF2B5EF4-FFF2-40B4-BE49-F238E27FC236}">
                <a16:creationId xmlns:a16="http://schemas.microsoft.com/office/drawing/2014/main" id="{8B16E05B-29A5-4C7A-8656-B996592993BF}"/>
              </a:ext>
            </a:extLst>
          </p:cNvPr>
          <p:cNvSpPr>
            <a:spLocks noGrp="1"/>
          </p:cNvSpPr>
          <p:nvPr>
            <p:ph type="sldNum" sz="quarter" idx="12"/>
          </p:nvPr>
        </p:nvSpPr>
        <p:spPr/>
        <p:txBody>
          <a:bodyPr/>
          <a:lstStyle/>
          <a:p>
            <a:fld id="{35243FFE-A163-4480-8C0F-7B1D94D61B7D}" type="slidenum">
              <a:rPr kumimoji="1" lang="ja-JP" altLang="en-US" smtClean="0"/>
              <a:t>18</a:t>
            </a:fld>
            <a:endParaRPr kumimoji="1" lang="ja-JP" altLang="en-US"/>
          </a:p>
        </p:txBody>
      </p:sp>
      <p:pic>
        <p:nvPicPr>
          <p:cNvPr id="3" name="図 2">
            <a:extLst>
              <a:ext uri="{FF2B5EF4-FFF2-40B4-BE49-F238E27FC236}">
                <a16:creationId xmlns:a16="http://schemas.microsoft.com/office/drawing/2014/main" id="{BF50E227-EA9D-40E1-A53E-117236C13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09" y="947840"/>
            <a:ext cx="9452406" cy="5910160"/>
          </a:xfrm>
          <a:prstGeom prst="rect">
            <a:avLst/>
          </a:prstGeom>
        </p:spPr>
      </p:pic>
      <p:sp>
        <p:nvSpPr>
          <p:cNvPr id="8" name="コンテンツ プレースホルダー 2">
            <a:extLst>
              <a:ext uri="{FF2B5EF4-FFF2-40B4-BE49-F238E27FC236}">
                <a16:creationId xmlns:a16="http://schemas.microsoft.com/office/drawing/2014/main" id="{DE3042BA-119D-412D-8D13-5074031983FB}"/>
              </a:ext>
            </a:extLst>
          </p:cNvPr>
          <p:cNvSpPr txBox="1">
            <a:spLocks/>
          </p:cNvSpPr>
          <p:nvPr/>
        </p:nvSpPr>
        <p:spPr>
          <a:xfrm>
            <a:off x="1032276" y="1572530"/>
            <a:ext cx="1108704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4"/>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5"/>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4"/>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5"/>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5"/>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5"/>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9pPr>
          </a:lstStyle>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買いものの工夫をしよう</a:t>
            </a:r>
            <a:endParaRPr lang="ja-JP" altLang="en-US" sz="4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59739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A9A70B4-C7AC-42F7-81F2-31C55D8408F8}"/>
              </a:ext>
            </a:extLst>
          </p:cNvPr>
          <p:cNvSpPr txBox="1"/>
          <p:nvPr/>
        </p:nvSpPr>
        <p:spPr>
          <a:xfrm>
            <a:off x="8361525" y="3593294"/>
            <a:ext cx="1197033" cy="584775"/>
          </a:xfrm>
          <a:prstGeom prst="rect">
            <a:avLst/>
          </a:prstGeom>
          <a:noFill/>
        </p:spPr>
        <p:txBody>
          <a:bodyPr wrap="square" rtlCol="0">
            <a:spAutoFit/>
          </a:bodyPr>
          <a:lstStyle/>
          <a:p>
            <a:r>
              <a:rPr lang="ja-JP" altLang="en-US" sz="3200" dirty="0">
                <a:solidFill>
                  <a:srgbClr val="FF0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１０</a:t>
            </a:r>
            <a:endParaRPr kumimoji="1" lang="ja-JP" altLang="en-US" sz="3200" dirty="0">
              <a:solidFill>
                <a:srgbClr val="FF0000"/>
              </a:solidFill>
            </a:endParaRP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4423864" y="1572530"/>
            <a:ext cx="1108704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月の目標編</a:t>
            </a:r>
            <a:r>
              <a:rPr lang="en-US" altLang="ja-JP" sz="4000" dirty="0">
                <a:solidFill>
                  <a:schemeClr val="tx1"/>
                </a:solidFill>
                <a:latin typeface="HGP創英角ｺﾞｼｯｸUB" panose="020B0900000000000000" pitchFamily="50" charset="-128"/>
                <a:ea typeface="HGP創英角ｺﾞｼｯｸUB" panose="020B0900000000000000" pitchFamily="50" charset="-128"/>
              </a:rPr>
              <a:t> </a:t>
            </a:r>
            <a:r>
              <a:rPr lang="ja-JP" altLang="ja-JP" sz="400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マンスリーミッション</a:t>
            </a:r>
            <a:r>
              <a:rPr lang="ja-JP" altLang="ja-JP" sz="4000" dirty="0">
                <a:solidFill>
                  <a:schemeClr val="tx1"/>
                </a:solidFill>
                <a:latin typeface="HGP創英角ｺﾞｼｯｸUB" panose="020B0900000000000000" pitchFamily="50" charset="-128"/>
                <a:ea typeface="HGP創英角ｺﾞｼｯｸUB" panose="020B0900000000000000" pitchFamily="50" charset="-128"/>
              </a:rPr>
              <a:t>）</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　　・</a:t>
            </a:r>
            <a:r>
              <a:rPr kumimoji="0" lang="ja-JP" altLang="en-US" b="1" u="sng" dirty="0">
                <a:solidFill>
                  <a:srgbClr val="00B050"/>
                </a:solidFill>
                <a:latin typeface="HGP創英角ｺﾞｼｯｸUB" panose="020B0900000000000000" pitchFamily="50" charset="-128"/>
                <a:ea typeface="HGP創英角ｺﾞｼｯｸUB" panose="020B0900000000000000" pitchFamily="50" charset="-128"/>
                <a:cs typeface="Arial" panose="020B0604020202020204" pitchFamily="34" charset="0"/>
              </a:rPr>
              <a:t>３０日</a:t>
            </a: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は冷蔵庫のなか</a:t>
            </a:r>
            <a:r>
              <a:rPr kumimoji="0" lang="ja-JP" altLang="en-US" dirty="0" err="1">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み</a:t>
            </a: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ゼロの日！</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spcBef>
                <a:spcPts val="1200"/>
              </a:spcBef>
              <a:buNone/>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　　・</a:t>
            </a:r>
            <a:r>
              <a:rPr kumimoji="0" lang="ja-JP" altLang="en-US" b="1" u="sng" dirty="0">
                <a:solidFill>
                  <a:srgbClr val="00B050"/>
                </a:solidFill>
                <a:latin typeface="HGP創英角ｺﾞｼｯｸUB" panose="020B0900000000000000" pitchFamily="50" charset="-128"/>
                <a:ea typeface="HGP創英角ｺﾞｼｯｸUB" panose="020B0900000000000000" pitchFamily="50" charset="-128"/>
                <a:cs typeface="Arial" panose="020B0604020202020204" pitchFamily="34" charset="0"/>
              </a:rPr>
              <a:t>１０日</a:t>
            </a: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は夕食を残さず食べきるまでは</a:t>
            </a:r>
            <a:endParaRPr kumimoji="0" lang="en-US" altLang="ja-JP"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a:p>
            <a:pPr marL="0" indent="0">
              <a:spcBef>
                <a:spcPts val="1200"/>
              </a:spcBef>
              <a:buNone/>
            </a:pPr>
            <a:r>
              <a:rPr kumimoji="0" lang="ja-JP" altLang="en-US" dirty="0">
                <a:solidFill>
                  <a:schemeClr val="tx1"/>
                </a:solidFill>
                <a:latin typeface="HGP創英角ｺﾞｼｯｸUB" panose="020B0900000000000000" pitchFamily="50" charset="-128"/>
                <a:ea typeface="HGP創英角ｺﾞｼｯｸUB" panose="020B0900000000000000" pitchFamily="50" charset="-128"/>
                <a:cs typeface="Arial" panose="020B0604020202020204" pitchFamily="34" charset="0"/>
              </a:rPr>
              <a:t>　　　　　　　寝れまてん［１０］</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800"/>
              </a:spcBef>
            </a:pP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日常生活編</a:t>
            </a:r>
            <a:r>
              <a:rPr lang="en-US" altLang="ja-JP" sz="4000" dirty="0">
                <a:solidFill>
                  <a:schemeClr val="tx1"/>
                </a:solidFill>
                <a:latin typeface="HGP創英角ｺﾞｼｯｸUB" panose="020B0900000000000000" pitchFamily="50" charset="-128"/>
                <a:ea typeface="HGP創英角ｺﾞｼｯｸUB" panose="020B0900000000000000" pitchFamily="50" charset="-128"/>
              </a:rPr>
              <a:t> </a:t>
            </a:r>
            <a:r>
              <a:rPr lang="ja-JP" altLang="ja-JP" sz="400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デイリーミッション</a:t>
            </a:r>
            <a:r>
              <a:rPr lang="ja-JP" altLang="ja-JP" sz="4000" dirty="0">
                <a:solidFill>
                  <a:schemeClr val="tx1"/>
                </a:solidFill>
                <a:latin typeface="HGP創英角ｺﾞｼｯｸUB" panose="020B0900000000000000" pitchFamily="50" charset="-128"/>
                <a:ea typeface="HGP創英角ｺﾞｼｯｸUB" panose="020B0900000000000000" pitchFamily="50" charset="-128"/>
              </a:rPr>
              <a:t>）</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800"/>
              </a:spcBef>
            </a:pP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宴会編（スペシャルミッション）</a:t>
            </a:r>
            <a:endParaRPr lang="en-US" altLang="ja-JP" sz="3600" dirty="0">
              <a:solidFill>
                <a:schemeClr val="tx1"/>
              </a:solidFill>
              <a:latin typeface="HGP創英角ｺﾞｼｯｸUB" panose="020B0900000000000000" pitchFamily="50" charset="-128"/>
              <a:ea typeface="HGP創英角ｺﾞｼｯｸUB" panose="020B0900000000000000" pitchFamily="50" charset="-128"/>
            </a:endParaRPr>
          </a:p>
          <a:p>
            <a:pPr marL="0" indent="0">
              <a:spcBef>
                <a:spcPts val="2400"/>
              </a:spcBef>
              <a:buNone/>
            </a:pPr>
            <a:endParaRPr lang="en-US" altLang="ja-JP" sz="3600" dirty="0">
              <a:latin typeface="HGP創英角ｺﾞｼｯｸUB" panose="020B0900000000000000" pitchFamily="50" charset="-128"/>
              <a:ea typeface="HGP創英角ｺﾞｼｯｸUB" panose="020B0900000000000000" pitchFamily="50" charset="-128"/>
            </a:endParaRPr>
          </a:p>
        </p:txBody>
      </p:sp>
      <p:pic>
        <p:nvPicPr>
          <p:cNvPr id="5" name="図 4" descr="文字と写真のスクリーンショット&#10;&#10;自動的に生成された説明">
            <a:extLst>
              <a:ext uri="{FF2B5EF4-FFF2-40B4-BE49-F238E27FC236}">
                <a16:creationId xmlns:a16="http://schemas.microsoft.com/office/drawing/2014/main" id="{240AC4F4-64F1-45BC-A873-1BEF4EE7BF8B}"/>
              </a:ext>
            </a:extLst>
          </p:cNvPr>
          <p:cNvPicPr>
            <a:picLocks noChangeAspect="1"/>
          </p:cNvPicPr>
          <p:nvPr/>
        </p:nvPicPr>
        <p:blipFill>
          <a:blip r:embed="rId5">
            <a:clrChange>
              <a:clrFrom>
                <a:srgbClr val="FFFEFD"/>
              </a:clrFrom>
              <a:clrTo>
                <a:srgbClr val="FFFEFD">
                  <a:alpha val="0"/>
                </a:srgbClr>
              </a:clrTo>
            </a:clrChang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877" y="1512916"/>
            <a:ext cx="4510309" cy="5081772"/>
          </a:xfrm>
          <a:prstGeom prst="rect">
            <a:avLst/>
          </a:prstGeom>
        </p:spPr>
      </p:pic>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３０１０運動について</a:t>
            </a:r>
          </a:p>
        </p:txBody>
      </p:sp>
      <p:sp>
        <p:nvSpPr>
          <p:cNvPr id="6" name="スライド番号プレースホルダー 5">
            <a:extLst>
              <a:ext uri="{FF2B5EF4-FFF2-40B4-BE49-F238E27FC236}">
                <a16:creationId xmlns:a16="http://schemas.microsoft.com/office/drawing/2014/main" id="{8B16E05B-29A5-4C7A-8656-B996592993BF}"/>
              </a:ext>
            </a:extLst>
          </p:cNvPr>
          <p:cNvSpPr>
            <a:spLocks noGrp="1"/>
          </p:cNvSpPr>
          <p:nvPr>
            <p:ph type="sldNum" sz="quarter" idx="12"/>
          </p:nvPr>
        </p:nvSpPr>
        <p:spPr/>
        <p:txBody>
          <a:bodyPr/>
          <a:lstStyle/>
          <a:p>
            <a:fld id="{35243FFE-A163-4480-8C0F-7B1D94D61B7D}" type="slidenum">
              <a:rPr kumimoji="1" lang="ja-JP" altLang="en-US" smtClean="0"/>
              <a:t>19</a:t>
            </a:fld>
            <a:endParaRPr kumimoji="1" lang="ja-JP" altLang="en-US"/>
          </a:p>
        </p:txBody>
      </p:sp>
    </p:spTree>
    <p:extLst>
      <p:ext uri="{BB962C8B-B14F-4D97-AF65-F5344CB8AC3E}">
        <p14:creationId xmlns:p14="http://schemas.microsoft.com/office/powerpoint/2010/main" val="275842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5" y="526473"/>
            <a:ext cx="8496000"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地球温暖化って何だろう？</a:t>
            </a:r>
          </a:p>
        </p:txBody>
      </p:sp>
      <p:sp>
        <p:nvSpPr>
          <p:cNvPr id="5" name="テキスト ボックス 4">
            <a:extLst>
              <a:ext uri="{FF2B5EF4-FFF2-40B4-BE49-F238E27FC236}">
                <a16:creationId xmlns:a16="http://schemas.microsoft.com/office/drawing/2014/main" id="{A533889F-0E1B-481F-AAD4-F00A2954210A}"/>
              </a:ext>
            </a:extLst>
          </p:cNvPr>
          <p:cNvSpPr txBox="1"/>
          <p:nvPr/>
        </p:nvSpPr>
        <p:spPr>
          <a:xfrm>
            <a:off x="952364" y="1848988"/>
            <a:ext cx="5832394" cy="1534074"/>
          </a:xfrm>
          <a:prstGeom prst="rect">
            <a:avLst/>
          </a:prstGeom>
          <a:noFill/>
        </p:spPr>
        <p:txBody>
          <a:bodyPr wrap="square" rtlCol="0">
            <a:spAutoFit/>
          </a:bodyPr>
          <a:lstStyle/>
          <a:p>
            <a:pPr>
              <a:lnSpc>
                <a:spcPts val="6000"/>
              </a:lnSpc>
            </a:pPr>
            <a:r>
              <a:rPr kumimoji="1" lang="ja-JP" altLang="en-US" sz="4000" dirty="0">
                <a:latin typeface="HGP創英角ｺﾞｼｯｸUB" panose="020B0900000000000000" pitchFamily="50" charset="-128"/>
                <a:ea typeface="HGP創英角ｺﾞｼｯｸUB" panose="020B0900000000000000" pitchFamily="50" charset="-128"/>
              </a:rPr>
              <a:t>地球がだんだん</a:t>
            </a:r>
            <a:endParaRPr kumimoji="1" lang="en-US" altLang="ja-JP" sz="4000" dirty="0">
              <a:latin typeface="HGP創英角ｺﾞｼｯｸUB" panose="020B0900000000000000" pitchFamily="50" charset="-128"/>
              <a:ea typeface="HGP創英角ｺﾞｼｯｸUB" panose="020B0900000000000000" pitchFamily="50" charset="-128"/>
            </a:endParaRPr>
          </a:p>
          <a:p>
            <a:pPr>
              <a:lnSpc>
                <a:spcPts val="6000"/>
              </a:lnSpc>
            </a:pPr>
            <a:r>
              <a:rPr kumimoji="1" lang="ja-JP" altLang="en-US" sz="4000" u="sng" dirty="0">
                <a:solidFill>
                  <a:srgbClr val="FF0000"/>
                </a:solidFill>
                <a:latin typeface="HGP創英角ｺﾞｼｯｸUB" panose="020B0900000000000000" pitchFamily="50" charset="-128"/>
                <a:ea typeface="HGP創英角ｺﾞｼｯｸUB" panose="020B0900000000000000" pitchFamily="50" charset="-128"/>
              </a:rPr>
              <a:t>あたたかくなっていく</a:t>
            </a:r>
            <a:r>
              <a:rPr kumimoji="1" lang="ja-JP" altLang="en-US" sz="4000" dirty="0">
                <a:latin typeface="HGP創英角ｺﾞｼｯｸUB" panose="020B0900000000000000" pitchFamily="50" charset="-128"/>
                <a:ea typeface="HGP創英角ｺﾞｼｯｸUB" panose="020B0900000000000000" pitchFamily="50" charset="-128"/>
              </a:rPr>
              <a:t>こと</a:t>
            </a:r>
          </a:p>
        </p:txBody>
      </p:sp>
      <p:sp>
        <p:nvSpPr>
          <p:cNvPr id="8" name="スライド番号プレースホルダー 7">
            <a:extLst>
              <a:ext uri="{FF2B5EF4-FFF2-40B4-BE49-F238E27FC236}">
                <a16:creationId xmlns:a16="http://schemas.microsoft.com/office/drawing/2014/main" id="{A709480A-1DBA-4D06-82CC-0FBE80446548}"/>
              </a:ext>
            </a:extLst>
          </p:cNvPr>
          <p:cNvSpPr>
            <a:spLocks noGrp="1"/>
          </p:cNvSpPr>
          <p:nvPr>
            <p:ph type="sldNum" sz="quarter" idx="12"/>
          </p:nvPr>
        </p:nvSpPr>
        <p:spPr/>
        <p:txBody>
          <a:bodyPr/>
          <a:lstStyle/>
          <a:p>
            <a:fld id="{35243FFE-A163-4480-8C0F-7B1D94D61B7D}" type="slidenum">
              <a:rPr kumimoji="1" lang="ja-JP" altLang="en-US" smtClean="0"/>
              <a:t>2</a:t>
            </a:fld>
            <a:endParaRPr kumimoji="1" lang="ja-JP" altLang="en-US"/>
          </a:p>
        </p:txBody>
      </p:sp>
      <p:pic>
        <p:nvPicPr>
          <p:cNvPr id="9" name="図 8">
            <a:extLst>
              <a:ext uri="{FF2B5EF4-FFF2-40B4-BE49-F238E27FC236}">
                <a16:creationId xmlns:a16="http://schemas.microsoft.com/office/drawing/2014/main" id="{5C40744F-1FFE-4CEC-8EAE-5C2A94B074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153483" y="3532560"/>
            <a:ext cx="3778849" cy="2798967"/>
          </a:xfrm>
          <a:prstGeom prst="rect">
            <a:avLst/>
          </a:prstGeom>
        </p:spPr>
      </p:pic>
      <p:sp>
        <p:nvSpPr>
          <p:cNvPr id="10" name="テキスト ボックス 9">
            <a:extLst>
              <a:ext uri="{FF2B5EF4-FFF2-40B4-BE49-F238E27FC236}">
                <a16:creationId xmlns:a16="http://schemas.microsoft.com/office/drawing/2014/main" id="{31B71F4D-ED9D-4030-846A-E0FF1A721668}"/>
              </a:ext>
            </a:extLst>
          </p:cNvPr>
          <p:cNvSpPr txBox="1"/>
          <p:nvPr/>
        </p:nvSpPr>
        <p:spPr>
          <a:xfrm>
            <a:off x="919943" y="375059"/>
            <a:ext cx="2880000" cy="369332"/>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ち   </a:t>
            </a:r>
            <a:r>
              <a:rPr kumimoji="1" lang="ja-JP" altLang="en-US" sz="1800" dirty="0">
                <a:latin typeface="HGP創英角ｺﾞｼｯｸUB" panose="020B0900000000000000" pitchFamily="50" charset="-128"/>
                <a:ea typeface="HGP創英角ｺﾞｼｯｸUB" panose="020B0900000000000000" pitchFamily="50" charset="-128"/>
              </a:rPr>
              <a:t>きゅう  おん   だん   か</a:t>
            </a:r>
            <a:endParaRPr kumimoji="1" lang="ja-JP" altLang="en-US" dirty="0"/>
          </a:p>
        </p:txBody>
      </p:sp>
    </p:spTree>
    <p:extLst>
      <p:ext uri="{BB962C8B-B14F-4D97-AF65-F5344CB8AC3E}">
        <p14:creationId xmlns:p14="http://schemas.microsoft.com/office/powerpoint/2010/main" val="41138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環境をまもろう！</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481096"/>
            <a:ext cx="9292132"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kumimoji="1" lang="ja-JP" altLang="en-US" dirty="0">
                <a:latin typeface="HGP創英角ｺﾞｼｯｸUB" panose="020B0900000000000000" pitchFamily="50" charset="-128"/>
                <a:ea typeface="HGP創英角ｺﾞｼｯｸUB" panose="020B0900000000000000" pitchFamily="50" charset="-128"/>
              </a:rPr>
              <a:t>ゴミの量をできるだけ少なくするための行動は、３Ｒのなかで</a:t>
            </a:r>
            <a:r>
              <a:rPr kumimoji="1" lang="ja-JP" altLang="en-US" u="sng" dirty="0">
                <a:latin typeface="HGP創英角ｺﾞｼｯｸUB" panose="020B0900000000000000" pitchFamily="50" charset="-128"/>
                <a:ea typeface="HGP創英角ｺﾞｼｯｸUB" panose="020B0900000000000000" pitchFamily="50" charset="-128"/>
              </a:rPr>
              <a:t>①　　　　　　　</a:t>
            </a:r>
            <a:r>
              <a:rPr kumimoji="1" lang="ja-JP" altLang="en-US" dirty="0">
                <a:latin typeface="HGP創英角ｺﾞｼｯｸUB" panose="020B0900000000000000" pitchFamily="50" charset="-128"/>
                <a:ea typeface="HGP創英角ｺﾞｼｯｸUB" panose="020B0900000000000000" pitchFamily="50" charset="-128"/>
              </a:rPr>
              <a:t>です。</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 リサイクル　　㋑ リユース　　㋒ リデュース</a:t>
            </a:r>
            <a:endParaRPr kumimoji="1" lang="en-US" altLang="ja-JP"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5" name="コンテンツ プレースホルダー 2">
            <a:extLst>
              <a:ext uri="{FF2B5EF4-FFF2-40B4-BE49-F238E27FC236}">
                <a16:creationId xmlns:a16="http://schemas.microsoft.com/office/drawing/2014/main" id="{93EF46CE-A3BA-4041-9830-12FE9DF9E348}"/>
              </a:ext>
            </a:extLst>
          </p:cNvPr>
          <p:cNvSpPr txBox="1">
            <a:spLocks/>
          </p:cNvSpPr>
          <p:nvPr/>
        </p:nvSpPr>
        <p:spPr>
          <a:xfrm>
            <a:off x="1032275" y="3814201"/>
            <a:ext cx="9292132"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dirty="0">
                <a:latin typeface="HGP創英角ｺﾞｼｯｸUB" panose="020B0900000000000000" pitchFamily="50" charset="-128"/>
                <a:ea typeface="HGP創英角ｺﾞｼｯｸUB" panose="020B0900000000000000" pitchFamily="50" charset="-128"/>
              </a:rPr>
              <a:t>日本の国民一人が、１日あたり廃棄する食品の量は、</a:t>
            </a:r>
            <a:r>
              <a:rPr lang="ja-JP" altLang="en-US" u="sng" dirty="0">
                <a:latin typeface="HGP創英角ｺﾞｼｯｸUB" panose="020B0900000000000000" pitchFamily="50" charset="-128"/>
                <a:ea typeface="HGP創英角ｺﾞｼｯｸUB" panose="020B0900000000000000" pitchFamily="50" charset="-128"/>
              </a:rPr>
              <a:t>②　　　　　</a:t>
            </a:r>
            <a:r>
              <a:rPr lang="ja-JP" altLang="en-US" dirty="0">
                <a:latin typeface="HGP創英角ｺﾞｼｯｸUB" panose="020B0900000000000000" pitchFamily="50" charset="-128"/>
                <a:ea typeface="HGP創英角ｺﾞｼｯｸUB" panose="020B0900000000000000" pitchFamily="50" charset="-128"/>
              </a:rPr>
              <a:t>１杯分です。</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 どんぶり　　㋑ 茶わん　　㋒ 湯のみ</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6" name="コンテンツ プレースホルダー 2">
            <a:extLst>
              <a:ext uri="{FF2B5EF4-FFF2-40B4-BE49-F238E27FC236}">
                <a16:creationId xmlns:a16="http://schemas.microsoft.com/office/drawing/2014/main" id="{37FF0DD9-631D-47D8-9309-D8F680CA7AB2}"/>
              </a:ext>
            </a:extLst>
          </p:cNvPr>
          <p:cNvSpPr txBox="1">
            <a:spLocks/>
          </p:cNvSpPr>
          <p:nvPr/>
        </p:nvSpPr>
        <p:spPr>
          <a:xfrm>
            <a:off x="3393087" y="1985460"/>
            <a:ext cx="1860554"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リデュース</a:t>
            </a:r>
            <a:endParaRPr kumimoji="1" lang="en-US" altLang="ja-JP"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7" name="コンテンツ プレースホルダー 2">
            <a:extLst>
              <a:ext uri="{FF2B5EF4-FFF2-40B4-BE49-F238E27FC236}">
                <a16:creationId xmlns:a16="http://schemas.microsoft.com/office/drawing/2014/main" id="{1D4F8BA8-67D4-4EA8-B11C-C10AAD77FE7C}"/>
              </a:ext>
            </a:extLst>
          </p:cNvPr>
          <p:cNvSpPr txBox="1">
            <a:spLocks/>
          </p:cNvSpPr>
          <p:nvPr/>
        </p:nvSpPr>
        <p:spPr>
          <a:xfrm>
            <a:off x="1923005" y="4300864"/>
            <a:ext cx="1722007"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茶わん</a:t>
            </a:r>
            <a:endParaRPr kumimoji="1" lang="en-US" altLang="ja-JP"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12C5F710-BB19-499F-9550-65AE96F7EC63}"/>
              </a:ext>
            </a:extLst>
          </p:cNvPr>
          <p:cNvSpPr txBox="1"/>
          <p:nvPr/>
        </p:nvSpPr>
        <p:spPr>
          <a:xfrm>
            <a:off x="6662136" y="3651703"/>
            <a:ext cx="1085324" cy="369332"/>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はいき</a:t>
            </a:r>
            <a:endParaRPr kumimoji="1" lang="ja-JP" altLang="en-US" dirty="0"/>
          </a:p>
        </p:txBody>
      </p:sp>
      <p:pic>
        <p:nvPicPr>
          <p:cNvPr id="5" name="図 4" descr="おもちゃ, レゴ が含まれている画像&#10;&#10;自動的に生成された説明">
            <a:extLst>
              <a:ext uri="{FF2B5EF4-FFF2-40B4-BE49-F238E27FC236}">
                <a16:creationId xmlns:a16="http://schemas.microsoft.com/office/drawing/2014/main" id="{4F0211AE-9AE1-4D34-BEBC-F08C35E57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6543" y="413034"/>
            <a:ext cx="1466362" cy="1882877"/>
          </a:xfrm>
          <a:prstGeom prst="rect">
            <a:avLst/>
          </a:prstGeom>
        </p:spPr>
      </p:pic>
      <p:pic>
        <p:nvPicPr>
          <p:cNvPr id="6" name="図 5">
            <a:extLst>
              <a:ext uri="{FF2B5EF4-FFF2-40B4-BE49-F238E27FC236}">
                <a16:creationId xmlns:a16="http://schemas.microsoft.com/office/drawing/2014/main" id="{15F24811-7F7E-4C12-8BBC-E6C5EBBADC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41" y="4861596"/>
            <a:ext cx="1518023" cy="1956826"/>
          </a:xfrm>
          <a:prstGeom prst="rect">
            <a:avLst/>
          </a:prstGeom>
        </p:spPr>
      </p:pic>
    </p:spTree>
    <p:extLst>
      <p:ext uri="{BB962C8B-B14F-4D97-AF65-F5344CB8AC3E}">
        <p14:creationId xmlns:p14="http://schemas.microsoft.com/office/powerpoint/2010/main" val="287016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最後に</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572530"/>
            <a:ext cx="1108704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ムダなエネルギーを使わない</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3000"/>
              </a:spcBef>
            </a:pP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ゴミが出ないように気をつけよう</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3000"/>
              </a:spcBef>
            </a:pP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食品ロスをへらそう（給食は残さず！）</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　　</a:t>
            </a:r>
            <a:endParaRPr lang="en-US" altLang="ja-JP" sz="2400"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24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6" name="スライド番号プレースホルダー 5">
            <a:extLst>
              <a:ext uri="{FF2B5EF4-FFF2-40B4-BE49-F238E27FC236}">
                <a16:creationId xmlns:a16="http://schemas.microsoft.com/office/drawing/2014/main" id="{8B16E05B-29A5-4C7A-8656-B996592993BF}"/>
              </a:ext>
            </a:extLst>
          </p:cNvPr>
          <p:cNvSpPr>
            <a:spLocks noGrp="1"/>
          </p:cNvSpPr>
          <p:nvPr>
            <p:ph type="sldNum" sz="quarter" idx="12"/>
          </p:nvPr>
        </p:nvSpPr>
        <p:spPr/>
        <p:txBody>
          <a:bodyPr/>
          <a:lstStyle/>
          <a:p>
            <a:fld id="{35243FFE-A163-4480-8C0F-7B1D94D61B7D}" type="slidenum">
              <a:rPr kumimoji="1" lang="ja-JP" altLang="en-US" smtClean="0"/>
              <a:t>21</a:t>
            </a:fld>
            <a:endParaRPr kumimoji="1" lang="ja-JP" altLang="en-US"/>
          </a:p>
        </p:txBody>
      </p:sp>
      <p:pic>
        <p:nvPicPr>
          <p:cNvPr id="8" name="図 7">
            <a:extLst>
              <a:ext uri="{FF2B5EF4-FFF2-40B4-BE49-F238E27FC236}">
                <a16:creationId xmlns:a16="http://schemas.microsoft.com/office/drawing/2014/main" id="{642E7BD7-7999-4506-B1FF-46D450A01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206" y="4565391"/>
            <a:ext cx="3568263" cy="2292609"/>
          </a:xfrm>
          <a:prstGeom prst="rect">
            <a:avLst/>
          </a:prstGeom>
        </p:spPr>
      </p:pic>
      <p:pic>
        <p:nvPicPr>
          <p:cNvPr id="11" name="図 10">
            <a:extLst>
              <a:ext uri="{FF2B5EF4-FFF2-40B4-BE49-F238E27FC236}">
                <a16:creationId xmlns:a16="http://schemas.microsoft.com/office/drawing/2014/main" id="{34D4C7E4-C826-46C2-A62E-ED644CB76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745" y="122405"/>
            <a:ext cx="4738255" cy="3352315"/>
          </a:xfrm>
          <a:prstGeom prst="rect">
            <a:avLst/>
          </a:prstGeom>
        </p:spPr>
      </p:pic>
    </p:spTree>
    <p:extLst>
      <p:ext uri="{BB962C8B-B14F-4D97-AF65-F5344CB8AC3E}">
        <p14:creationId xmlns:p14="http://schemas.microsoft.com/office/powerpoint/2010/main" val="108930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F1D951C-CF88-4F1D-9019-5E31BF5EE2D6}"/>
              </a:ext>
            </a:extLst>
          </p:cNvPr>
          <p:cNvSpPr>
            <a:spLocks noGrp="1"/>
          </p:cNvSpPr>
          <p:nvPr>
            <p:ph type="sldNum" sz="quarter" idx="12"/>
          </p:nvPr>
        </p:nvSpPr>
        <p:spPr/>
        <p:txBody>
          <a:bodyPr/>
          <a:lstStyle/>
          <a:p>
            <a:fld id="{35243FFE-A163-4480-8C0F-7B1D94D61B7D}" type="slidenum">
              <a:rPr kumimoji="1" lang="ja-JP" altLang="en-US" smtClean="0"/>
              <a:t>22</a:t>
            </a:fld>
            <a:endParaRPr kumimoji="1" lang="ja-JP" altLang="en-US"/>
          </a:p>
        </p:txBody>
      </p:sp>
      <p:sp>
        <p:nvSpPr>
          <p:cNvPr id="5" name="タイトル 1">
            <a:extLst>
              <a:ext uri="{FF2B5EF4-FFF2-40B4-BE49-F238E27FC236}">
                <a16:creationId xmlns:a16="http://schemas.microsoft.com/office/drawing/2014/main" id="{BF95C715-0CE9-420D-B348-E13760F9AFF6}"/>
              </a:ext>
            </a:extLst>
          </p:cNvPr>
          <p:cNvSpPr txBox="1">
            <a:spLocks/>
          </p:cNvSpPr>
          <p:nvPr/>
        </p:nvSpPr>
        <p:spPr>
          <a:xfrm>
            <a:off x="1351368" y="3885700"/>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dirty="0">
                <a:solidFill>
                  <a:srgbClr val="FF0000"/>
                </a:solidFill>
              </a:rPr>
              <a:t>ありがとうございました</a:t>
            </a:r>
            <a:r>
              <a:rPr lang="en-US" altLang="ja-JP" sz="4800" dirty="0">
                <a:solidFill>
                  <a:srgbClr val="FF0000"/>
                </a:solidFill>
              </a:rPr>
              <a:t>!!</a:t>
            </a:r>
            <a:endParaRPr lang="ja-JP" altLang="en-US" sz="4800" dirty="0">
              <a:solidFill>
                <a:srgbClr val="FF0000"/>
              </a:solidFill>
            </a:endParaRPr>
          </a:p>
        </p:txBody>
      </p:sp>
      <p:sp>
        <p:nvSpPr>
          <p:cNvPr id="8" name="タイトル 1">
            <a:extLst>
              <a:ext uri="{FF2B5EF4-FFF2-40B4-BE49-F238E27FC236}">
                <a16:creationId xmlns:a16="http://schemas.microsoft.com/office/drawing/2014/main" id="{4F4A7E47-6EC5-46BA-A2A1-6076A5477961}"/>
              </a:ext>
            </a:extLst>
          </p:cNvPr>
          <p:cNvSpPr txBox="1">
            <a:spLocks/>
          </p:cNvSpPr>
          <p:nvPr/>
        </p:nvSpPr>
        <p:spPr>
          <a:xfrm>
            <a:off x="1634836" y="1623752"/>
            <a:ext cx="7200000" cy="2880000"/>
          </a:xfrm>
          <a:prstGeom prst="rect">
            <a:avLst/>
          </a:prstGeom>
        </p:spPr>
        <p:txBody>
          <a:bodyPr vert="horz" lIns="91440" tIns="45720" rIns="91440" bIns="45720" rtlCol="0" anchor="b">
            <a:noAutofit/>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6000" b="1">
                <a:ln w="22225">
                  <a:solidFill>
                    <a:schemeClr val="accent2"/>
                  </a:solidFill>
                  <a:prstDash val="solid"/>
                </a:ln>
                <a:solidFill>
                  <a:schemeClr val="accent2">
                    <a:lumMod val="40000"/>
                    <a:lumOff val="60000"/>
                  </a:schemeClr>
                </a:solidFill>
              </a:rPr>
              <a:t>環境チャレンジ</a:t>
            </a:r>
            <a:r>
              <a:rPr lang="en-US" altLang="ja-JP" sz="6000" b="1">
                <a:ln w="22225">
                  <a:solidFill>
                    <a:schemeClr val="accent2"/>
                  </a:solidFill>
                  <a:prstDash val="solid"/>
                </a:ln>
                <a:solidFill>
                  <a:schemeClr val="accent2">
                    <a:lumMod val="40000"/>
                    <a:lumOff val="60000"/>
                  </a:schemeClr>
                </a:solidFill>
              </a:rPr>
              <a:t>10</a:t>
            </a:r>
            <a:br>
              <a:rPr lang="en-US" altLang="ja-JP" b="1">
                <a:ln w="22225">
                  <a:solidFill>
                    <a:schemeClr val="accent2"/>
                  </a:solidFill>
                  <a:prstDash val="solid"/>
                </a:ln>
                <a:solidFill>
                  <a:schemeClr val="accent2">
                    <a:lumMod val="40000"/>
                    <a:lumOff val="60000"/>
                  </a:schemeClr>
                </a:solidFill>
              </a:rPr>
            </a:br>
            <a:br>
              <a:rPr lang="en-US" altLang="ja-JP" b="1">
                <a:ln w="22225">
                  <a:solidFill>
                    <a:schemeClr val="accent2"/>
                  </a:solidFill>
                  <a:prstDash val="solid"/>
                </a:ln>
                <a:solidFill>
                  <a:schemeClr val="accent2">
                    <a:lumMod val="40000"/>
                    <a:lumOff val="60000"/>
                  </a:schemeClr>
                </a:solidFill>
              </a:rPr>
            </a:br>
            <a:r>
              <a:rPr lang="ja-JP" altLang="en-US" b="1">
                <a:ln w="22225">
                  <a:solidFill>
                    <a:schemeClr val="accent2"/>
                  </a:solidFill>
                  <a:prstDash val="solid"/>
                </a:ln>
                <a:solidFill>
                  <a:schemeClr val="accent2">
                    <a:lumMod val="40000"/>
                    <a:lumOff val="60000"/>
                  </a:schemeClr>
                </a:solidFill>
              </a:rPr>
              <a:t>　　</a:t>
            </a:r>
            <a:r>
              <a:rPr lang="ja-JP" altLang="en-US" sz="4800" b="1">
                <a:ln w="22225">
                  <a:solidFill>
                    <a:schemeClr val="accent2"/>
                  </a:solidFill>
                  <a:prstDash val="solid"/>
                </a:ln>
                <a:solidFill>
                  <a:schemeClr val="accent2">
                    <a:lumMod val="40000"/>
                    <a:lumOff val="60000"/>
                  </a:schemeClr>
                </a:solidFill>
              </a:rPr>
              <a:t>野村小学校</a:t>
            </a:r>
            <a:endParaRPr lang="ja-JP" altLang="en-US" sz="4800" b="1" dirty="0">
              <a:ln w="22225">
                <a:solidFill>
                  <a:schemeClr val="accent2"/>
                </a:solidFill>
                <a:prstDash val="solid"/>
              </a:ln>
              <a:solidFill>
                <a:schemeClr val="accent2">
                  <a:lumMod val="40000"/>
                  <a:lumOff val="60000"/>
                </a:schemeClr>
              </a:solidFill>
            </a:endParaRPr>
          </a:p>
        </p:txBody>
      </p:sp>
      <p:sp>
        <p:nvSpPr>
          <p:cNvPr id="9" name="字幕 2">
            <a:extLst>
              <a:ext uri="{FF2B5EF4-FFF2-40B4-BE49-F238E27FC236}">
                <a16:creationId xmlns:a16="http://schemas.microsoft.com/office/drawing/2014/main" id="{49126CA1-C122-471C-B318-7EE605A4504A}"/>
              </a:ext>
            </a:extLst>
          </p:cNvPr>
          <p:cNvSpPr txBox="1">
            <a:spLocks/>
          </p:cNvSpPr>
          <p:nvPr/>
        </p:nvSpPr>
        <p:spPr>
          <a:xfrm>
            <a:off x="2169314" y="5693982"/>
            <a:ext cx="7766936" cy="609837"/>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kumimoji="1"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kumimoji="1"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kumimoji="1"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9pPr>
          </a:lstStyle>
          <a:p>
            <a:r>
              <a:rPr lang="ja-JP" altLang="en-US" sz="3200"/>
              <a:t>令和２年９月２日（水）</a:t>
            </a:r>
            <a:endParaRPr lang="ja-JP" altLang="en-US" sz="3200" dirty="0"/>
          </a:p>
        </p:txBody>
      </p:sp>
      <p:pic>
        <p:nvPicPr>
          <p:cNvPr id="1026" name="Picture 2">
            <a:extLst>
              <a:ext uri="{FF2B5EF4-FFF2-40B4-BE49-F238E27FC236}">
                <a16:creationId xmlns:a16="http://schemas.microsoft.com/office/drawing/2014/main" id="{AF7ED285-8A12-41DE-9869-BD7333AD770C}"/>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2623" y="0"/>
            <a:ext cx="1744426" cy="164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381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2EFFC8F7-C162-4443-8A51-CE3F61281798}"/>
              </a:ext>
            </a:extLst>
          </p:cNvPr>
          <p:cNvSpPr/>
          <p:nvPr/>
        </p:nvSpPr>
        <p:spPr>
          <a:xfrm>
            <a:off x="565265" y="1468582"/>
            <a:ext cx="8881190" cy="5297978"/>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6E33D52E-9BE0-43BD-BFDE-FED0D13DF930}"/>
              </a:ext>
            </a:extLst>
          </p:cNvPr>
          <p:cNvSpPr/>
          <p:nvPr/>
        </p:nvSpPr>
        <p:spPr>
          <a:xfrm>
            <a:off x="1743054" y="2458012"/>
            <a:ext cx="4068000" cy="406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地球温暖化のしくみ</a:t>
            </a:r>
          </a:p>
        </p:txBody>
      </p:sp>
      <p:sp>
        <p:nvSpPr>
          <p:cNvPr id="3" name="スライド番号プレースホルダー 2">
            <a:extLst>
              <a:ext uri="{FF2B5EF4-FFF2-40B4-BE49-F238E27FC236}">
                <a16:creationId xmlns:a16="http://schemas.microsoft.com/office/drawing/2014/main" id="{065A2F4F-06DD-40E5-BCD8-D1FF4DE626F8}"/>
              </a:ext>
            </a:extLst>
          </p:cNvPr>
          <p:cNvSpPr>
            <a:spLocks noGrp="1"/>
          </p:cNvSpPr>
          <p:nvPr>
            <p:ph type="sldNum" sz="quarter" idx="12"/>
          </p:nvPr>
        </p:nvSpPr>
        <p:spPr/>
        <p:txBody>
          <a:bodyPr/>
          <a:lstStyle/>
          <a:p>
            <a:fld id="{35243FFE-A163-4480-8C0F-7B1D94D61B7D}" type="slidenum">
              <a:rPr kumimoji="1" lang="ja-JP" altLang="en-US" smtClean="0"/>
              <a:t>3</a:t>
            </a:fld>
            <a:endParaRPr kumimoji="1" lang="ja-JP" altLang="en-US"/>
          </a:p>
        </p:txBody>
      </p:sp>
      <p:sp>
        <p:nvSpPr>
          <p:cNvPr id="6" name="AutoShape 8">
            <a:extLst>
              <a:ext uri="{FF2B5EF4-FFF2-40B4-BE49-F238E27FC236}">
                <a16:creationId xmlns:a16="http://schemas.microsoft.com/office/drawing/2014/main" id="{A86A057B-9514-4212-A660-D5C80B968082}"/>
              </a:ext>
            </a:extLst>
          </p:cNvPr>
          <p:cNvSpPr>
            <a:spLocks noChangeArrowheads="1"/>
          </p:cNvSpPr>
          <p:nvPr/>
        </p:nvSpPr>
        <p:spPr bwMode="auto">
          <a:xfrm rot="20475005">
            <a:off x="5066413" y="3061465"/>
            <a:ext cx="1620000" cy="1080000"/>
          </a:xfrm>
          <a:prstGeom prst="leftArrow">
            <a:avLst>
              <a:gd name="adj1" fmla="val 50227"/>
              <a:gd name="adj2" fmla="val 33565"/>
            </a:avLst>
          </a:prstGeom>
          <a:gradFill rotWithShape="0">
            <a:gsLst>
              <a:gs pos="0">
                <a:srgbClr val="FF0000"/>
              </a:gs>
              <a:gs pos="100000">
                <a:srgbClr val="FFCC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eaLnBrk="1" hangingPunct="1">
              <a:spcBef>
                <a:spcPct val="0"/>
              </a:spcBef>
              <a:buClrTx/>
              <a:buSzTx/>
              <a:buFontTx/>
              <a:buNone/>
            </a:pPr>
            <a:endParaRPr lang="ja-JP" altLang="en-US" sz="1800">
              <a:latin typeface="Arial" pitchFamily="34" charset="0"/>
            </a:endParaRPr>
          </a:p>
        </p:txBody>
      </p:sp>
      <p:sp>
        <p:nvSpPr>
          <p:cNvPr id="10" name="AutoShape 10">
            <a:extLst>
              <a:ext uri="{FF2B5EF4-FFF2-40B4-BE49-F238E27FC236}">
                <a16:creationId xmlns:a16="http://schemas.microsoft.com/office/drawing/2014/main" id="{FFC0134C-2196-4CA0-884E-0C59AD938E15}"/>
              </a:ext>
            </a:extLst>
          </p:cNvPr>
          <p:cNvSpPr>
            <a:spLocks noChangeArrowheads="1"/>
          </p:cNvSpPr>
          <p:nvPr/>
        </p:nvSpPr>
        <p:spPr bwMode="auto">
          <a:xfrm rot="2157028" flipH="1">
            <a:off x="3822519" y="2526542"/>
            <a:ext cx="907298" cy="11010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71 h 21600"/>
              <a:gd name="T20" fmla="*/ 18435 w 21600"/>
              <a:gd name="T21" fmla="*/ 1842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85" y="10333"/>
                </a:moveTo>
                <a:cubicBezTo>
                  <a:pt x="17240" y="6821"/>
                  <a:pt x="14320" y="4098"/>
                  <a:pt x="10800" y="4098"/>
                </a:cubicBezTo>
                <a:cubicBezTo>
                  <a:pt x="7098" y="4098"/>
                  <a:pt x="4098" y="7098"/>
                  <a:pt x="4098" y="10800"/>
                </a:cubicBezTo>
                <a:lnTo>
                  <a:pt x="0" y="10800"/>
                </a:lnTo>
                <a:cubicBezTo>
                  <a:pt x="0" y="4835"/>
                  <a:pt x="4835" y="0"/>
                  <a:pt x="10800" y="0"/>
                </a:cubicBezTo>
                <a:cubicBezTo>
                  <a:pt x="16472" y="0"/>
                  <a:pt x="21178" y="4388"/>
                  <a:pt x="21573" y="10047"/>
                </a:cubicBezTo>
                <a:lnTo>
                  <a:pt x="24267" y="9859"/>
                </a:lnTo>
                <a:lnTo>
                  <a:pt x="19860" y="14927"/>
                </a:lnTo>
                <a:lnTo>
                  <a:pt x="14792" y="10521"/>
                </a:lnTo>
                <a:lnTo>
                  <a:pt x="17485" y="10333"/>
                </a:lnTo>
                <a:close/>
              </a:path>
            </a:pathLst>
          </a:custGeom>
          <a:solidFill>
            <a:srgbClr val="FF0000"/>
          </a:solidFill>
          <a:ln>
            <a:noFill/>
          </a:ln>
        </p:spPr>
        <p:txBody>
          <a:bodyPr wrap="none" anchor="ctr"/>
          <a:lstStyle/>
          <a:p>
            <a:endParaRPr lang="ja-JP" altLang="en-US"/>
          </a:p>
        </p:txBody>
      </p:sp>
      <p:pic>
        <p:nvPicPr>
          <p:cNvPr id="19" name="図 18">
            <a:extLst>
              <a:ext uri="{FF2B5EF4-FFF2-40B4-BE49-F238E27FC236}">
                <a16:creationId xmlns:a16="http://schemas.microsoft.com/office/drawing/2014/main" id="{9E1181B3-389C-44FF-BE22-2FC1463EB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708" y="2336797"/>
            <a:ext cx="1396530" cy="1415402"/>
          </a:xfrm>
          <a:prstGeom prst="rect">
            <a:avLst/>
          </a:prstGeom>
        </p:spPr>
      </p:pic>
      <p:sp>
        <p:nvSpPr>
          <p:cNvPr id="21" name="テキスト ボックス 20">
            <a:extLst>
              <a:ext uri="{FF2B5EF4-FFF2-40B4-BE49-F238E27FC236}">
                <a16:creationId xmlns:a16="http://schemas.microsoft.com/office/drawing/2014/main" id="{5CF03551-6535-4188-968F-CA149AB295B3}"/>
              </a:ext>
            </a:extLst>
          </p:cNvPr>
          <p:cNvSpPr txBox="1"/>
          <p:nvPr/>
        </p:nvSpPr>
        <p:spPr>
          <a:xfrm>
            <a:off x="4443598" y="2671982"/>
            <a:ext cx="360000" cy="360000"/>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熱</a:t>
            </a:r>
            <a:endParaRPr kumimoji="1" lang="ja-JP" altLang="en-US" dirty="0"/>
          </a:p>
        </p:txBody>
      </p:sp>
      <p:sp>
        <p:nvSpPr>
          <p:cNvPr id="22" name="テキスト ボックス 21">
            <a:extLst>
              <a:ext uri="{FF2B5EF4-FFF2-40B4-BE49-F238E27FC236}">
                <a16:creationId xmlns:a16="http://schemas.microsoft.com/office/drawing/2014/main" id="{D763AE90-0DB5-4791-941D-10518BBF6747}"/>
              </a:ext>
            </a:extLst>
          </p:cNvPr>
          <p:cNvSpPr txBox="1"/>
          <p:nvPr/>
        </p:nvSpPr>
        <p:spPr>
          <a:xfrm rot="20434202">
            <a:off x="5683405" y="3292627"/>
            <a:ext cx="1080000" cy="360000"/>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太陽光</a:t>
            </a:r>
            <a:endParaRPr kumimoji="1" lang="ja-JP" altLang="en-US" dirty="0"/>
          </a:p>
        </p:txBody>
      </p:sp>
      <p:sp>
        <p:nvSpPr>
          <p:cNvPr id="24" name="テキスト ボックス 23">
            <a:extLst>
              <a:ext uri="{FF2B5EF4-FFF2-40B4-BE49-F238E27FC236}">
                <a16:creationId xmlns:a16="http://schemas.microsoft.com/office/drawing/2014/main" id="{8A39E231-FE15-40F6-89E9-C1DF26B8B0CC}"/>
              </a:ext>
            </a:extLst>
          </p:cNvPr>
          <p:cNvSpPr txBox="1"/>
          <p:nvPr/>
        </p:nvSpPr>
        <p:spPr>
          <a:xfrm>
            <a:off x="848916" y="1981695"/>
            <a:ext cx="2340000" cy="369332"/>
          </a:xfrm>
          <a:prstGeom prst="rect">
            <a:avLst/>
          </a:prstGeom>
          <a:noFill/>
        </p:spPr>
        <p:txBody>
          <a:bodyPr wrap="square"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地球をあたためるガス</a:t>
            </a:r>
            <a:endParaRPr kumimoji="1" lang="ja-JP" altLang="en-US" dirty="0">
              <a:solidFill>
                <a:schemeClr val="bg1"/>
              </a:solidFill>
            </a:endParaRPr>
          </a:p>
        </p:txBody>
      </p:sp>
      <p:sp>
        <p:nvSpPr>
          <p:cNvPr id="25" name="矢印: 右 24">
            <a:extLst>
              <a:ext uri="{FF2B5EF4-FFF2-40B4-BE49-F238E27FC236}">
                <a16:creationId xmlns:a16="http://schemas.microsoft.com/office/drawing/2014/main" id="{3214AF5E-0956-4183-A253-9C8856A46FCF}"/>
              </a:ext>
            </a:extLst>
          </p:cNvPr>
          <p:cNvSpPr/>
          <p:nvPr/>
        </p:nvSpPr>
        <p:spPr>
          <a:xfrm rot="3188198">
            <a:off x="2270421" y="2419009"/>
            <a:ext cx="540000" cy="18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5FB30CBF-4E14-4713-89DF-F02D0B1E5D6A}"/>
              </a:ext>
            </a:extLst>
          </p:cNvPr>
          <p:cNvSpPr txBox="1"/>
          <p:nvPr/>
        </p:nvSpPr>
        <p:spPr>
          <a:xfrm>
            <a:off x="6380948" y="4647953"/>
            <a:ext cx="1800000" cy="646331"/>
          </a:xfrm>
          <a:prstGeom prst="rect">
            <a:avLst/>
          </a:prstGeom>
          <a:noFill/>
          <a:ln>
            <a:noFill/>
          </a:ln>
        </p:spPr>
        <p:txBody>
          <a:bodyPr wrap="square" rtlCol="0">
            <a:spAutoFit/>
          </a:bodyPr>
          <a:lstStyle/>
          <a:p>
            <a:r>
              <a:rPr kumimoji="1" lang="ja-JP" altLang="en-US" sz="3600" dirty="0">
                <a:ln w="6350">
                  <a:solidFill>
                    <a:schemeClr val="bg1"/>
                  </a:solidFill>
                </a:ln>
                <a:solidFill>
                  <a:srgbClr val="FF0000"/>
                </a:solidFill>
                <a:latin typeface="HGP創英角ｺﾞｼｯｸUB" panose="020B0900000000000000" pitchFamily="50" charset="-128"/>
                <a:ea typeface="HGP創英角ｺﾞｼｯｸUB" panose="020B0900000000000000" pitchFamily="50" charset="-128"/>
              </a:rPr>
              <a:t>１４℃</a:t>
            </a:r>
            <a:endParaRPr kumimoji="1" lang="ja-JP" altLang="en-US" sz="3600" dirty="0">
              <a:ln w="6350">
                <a:solidFill>
                  <a:schemeClr val="bg1"/>
                </a:solidFill>
              </a:ln>
              <a:solidFill>
                <a:srgbClr val="FF0000"/>
              </a:solidFill>
            </a:endParaRPr>
          </a:p>
        </p:txBody>
      </p:sp>
      <p:sp>
        <p:nvSpPr>
          <p:cNvPr id="31" name="テキスト ボックス 30">
            <a:extLst>
              <a:ext uri="{FF2B5EF4-FFF2-40B4-BE49-F238E27FC236}">
                <a16:creationId xmlns:a16="http://schemas.microsoft.com/office/drawing/2014/main" id="{0CFCC2B6-DB9D-4668-B061-25C7B2336BD0}"/>
              </a:ext>
            </a:extLst>
          </p:cNvPr>
          <p:cNvSpPr txBox="1"/>
          <p:nvPr/>
        </p:nvSpPr>
        <p:spPr>
          <a:xfrm>
            <a:off x="6380948" y="5405396"/>
            <a:ext cx="1800000" cy="646331"/>
          </a:xfrm>
          <a:prstGeom prst="rect">
            <a:avLst/>
          </a:prstGeom>
          <a:noFill/>
          <a:ln>
            <a:noFill/>
          </a:ln>
        </p:spPr>
        <p:txBody>
          <a:bodyPr wrap="square" rtlCol="0">
            <a:spAutoFit/>
          </a:bodyPr>
          <a:lstStyle/>
          <a:p>
            <a:r>
              <a:rPr kumimoji="1" lang="en-US" altLang="ja-JP" sz="3600" dirty="0">
                <a:ln w="6350">
                  <a:solidFill>
                    <a:schemeClr val="bg1"/>
                  </a:solidFill>
                </a:ln>
                <a:solidFill>
                  <a:srgbClr val="00B0F0"/>
                </a:solidFill>
                <a:latin typeface="HGP創英角ｺﾞｼｯｸUB" panose="020B0900000000000000" pitchFamily="50" charset="-128"/>
                <a:ea typeface="HGP創英角ｺﾞｼｯｸUB" panose="020B0900000000000000" pitchFamily="50" charset="-128"/>
              </a:rPr>
              <a:t>-</a:t>
            </a:r>
            <a:r>
              <a:rPr kumimoji="1" lang="ja-JP" altLang="en-US" sz="3600" dirty="0">
                <a:ln w="6350">
                  <a:solidFill>
                    <a:schemeClr val="bg1"/>
                  </a:solidFill>
                </a:ln>
                <a:solidFill>
                  <a:srgbClr val="00B0F0"/>
                </a:solidFill>
                <a:latin typeface="HGP創英角ｺﾞｼｯｸUB" panose="020B0900000000000000" pitchFamily="50" charset="-128"/>
                <a:ea typeface="HGP創英角ｺﾞｼｯｸUB" panose="020B0900000000000000" pitchFamily="50" charset="-128"/>
              </a:rPr>
              <a:t>１９℃</a:t>
            </a:r>
            <a:endParaRPr kumimoji="1" lang="ja-JP" altLang="en-US" sz="3600" dirty="0">
              <a:ln w="6350">
                <a:solidFill>
                  <a:schemeClr val="bg1"/>
                </a:solidFill>
              </a:ln>
              <a:solidFill>
                <a:srgbClr val="00B0F0"/>
              </a:solidFill>
            </a:endParaRPr>
          </a:p>
        </p:txBody>
      </p:sp>
      <p:sp>
        <p:nvSpPr>
          <p:cNvPr id="32" name="矢印: 上 31">
            <a:extLst>
              <a:ext uri="{FF2B5EF4-FFF2-40B4-BE49-F238E27FC236}">
                <a16:creationId xmlns:a16="http://schemas.microsoft.com/office/drawing/2014/main" id="{23E97C68-CA23-40D2-A1ED-EB65861923F9}"/>
              </a:ext>
            </a:extLst>
          </p:cNvPr>
          <p:cNvSpPr/>
          <p:nvPr/>
        </p:nvSpPr>
        <p:spPr>
          <a:xfrm rot="2309076">
            <a:off x="4792971" y="2425350"/>
            <a:ext cx="540000" cy="1080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825ECC12-0105-4F45-B3D9-14822AB570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00" b="94400" l="4723" r="94867"/>
                    </a14:imgEffect>
                  </a14:imgLayer>
                </a14:imgProps>
              </a:ext>
              <a:ext uri="{28A0092B-C50C-407E-A947-70E740481C1C}">
                <a14:useLocalDpi xmlns:a14="http://schemas.microsoft.com/office/drawing/2010/main" val="0"/>
              </a:ext>
            </a:extLst>
          </a:blip>
          <a:stretch>
            <a:fillRect/>
          </a:stretch>
        </p:blipFill>
        <p:spPr>
          <a:xfrm>
            <a:off x="1949476" y="2671982"/>
            <a:ext cx="3564396" cy="3659545"/>
          </a:xfrm>
          <a:prstGeom prst="rect">
            <a:avLst/>
          </a:prstGeom>
        </p:spPr>
      </p:pic>
    </p:spTree>
    <p:extLst>
      <p:ext uri="{BB962C8B-B14F-4D97-AF65-F5344CB8AC3E}">
        <p14:creationId xmlns:p14="http://schemas.microsoft.com/office/powerpoint/2010/main" val="23579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2EFFC8F7-C162-4443-8A51-CE3F61281798}"/>
              </a:ext>
            </a:extLst>
          </p:cNvPr>
          <p:cNvSpPr/>
          <p:nvPr/>
        </p:nvSpPr>
        <p:spPr>
          <a:xfrm>
            <a:off x="565265" y="1468582"/>
            <a:ext cx="8881190" cy="5297978"/>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6E33D52E-9BE0-43BD-BFDE-FED0D13DF930}"/>
              </a:ext>
            </a:extLst>
          </p:cNvPr>
          <p:cNvSpPr/>
          <p:nvPr/>
        </p:nvSpPr>
        <p:spPr>
          <a:xfrm>
            <a:off x="1530782" y="2283840"/>
            <a:ext cx="4428000" cy="442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8196349"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地球温暖化のしくみ</a:t>
            </a:r>
          </a:p>
        </p:txBody>
      </p:sp>
      <p:sp>
        <p:nvSpPr>
          <p:cNvPr id="3" name="スライド番号プレースホルダー 2">
            <a:extLst>
              <a:ext uri="{FF2B5EF4-FFF2-40B4-BE49-F238E27FC236}">
                <a16:creationId xmlns:a16="http://schemas.microsoft.com/office/drawing/2014/main" id="{065A2F4F-06DD-40E5-BCD8-D1FF4DE626F8}"/>
              </a:ext>
            </a:extLst>
          </p:cNvPr>
          <p:cNvSpPr>
            <a:spLocks noGrp="1"/>
          </p:cNvSpPr>
          <p:nvPr>
            <p:ph type="sldNum" sz="quarter" idx="12"/>
          </p:nvPr>
        </p:nvSpPr>
        <p:spPr/>
        <p:txBody>
          <a:bodyPr/>
          <a:lstStyle/>
          <a:p>
            <a:fld id="{35243FFE-A163-4480-8C0F-7B1D94D61B7D}" type="slidenum">
              <a:rPr kumimoji="1" lang="ja-JP" altLang="en-US" smtClean="0"/>
              <a:t>4</a:t>
            </a:fld>
            <a:endParaRPr kumimoji="1" lang="ja-JP" altLang="en-US"/>
          </a:p>
        </p:txBody>
      </p:sp>
      <p:sp>
        <p:nvSpPr>
          <p:cNvPr id="6" name="AutoShape 8">
            <a:extLst>
              <a:ext uri="{FF2B5EF4-FFF2-40B4-BE49-F238E27FC236}">
                <a16:creationId xmlns:a16="http://schemas.microsoft.com/office/drawing/2014/main" id="{A86A057B-9514-4212-A660-D5C80B968082}"/>
              </a:ext>
            </a:extLst>
          </p:cNvPr>
          <p:cNvSpPr>
            <a:spLocks noChangeArrowheads="1"/>
          </p:cNvSpPr>
          <p:nvPr/>
        </p:nvSpPr>
        <p:spPr bwMode="auto">
          <a:xfrm rot="20475005">
            <a:off x="5066413" y="3061465"/>
            <a:ext cx="1620000" cy="1080000"/>
          </a:xfrm>
          <a:prstGeom prst="leftArrow">
            <a:avLst>
              <a:gd name="adj1" fmla="val 50227"/>
              <a:gd name="adj2" fmla="val 33565"/>
            </a:avLst>
          </a:prstGeom>
          <a:gradFill rotWithShape="0">
            <a:gsLst>
              <a:gs pos="0">
                <a:srgbClr val="FF0000"/>
              </a:gs>
              <a:gs pos="100000">
                <a:srgbClr val="FFCC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eaLnBrk="1" hangingPunct="1">
              <a:spcBef>
                <a:spcPct val="0"/>
              </a:spcBef>
              <a:buClrTx/>
              <a:buSzTx/>
              <a:buFontTx/>
              <a:buNone/>
            </a:pPr>
            <a:endParaRPr lang="ja-JP" altLang="en-US" sz="1800">
              <a:latin typeface="Arial" pitchFamily="34" charset="0"/>
            </a:endParaRPr>
          </a:p>
        </p:txBody>
      </p:sp>
      <p:sp>
        <p:nvSpPr>
          <p:cNvPr id="10" name="AutoShape 10">
            <a:extLst>
              <a:ext uri="{FF2B5EF4-FFF2-40B4-BE49-F238E27FC236}">
                <a16:creationId xmlns:a16="http://schemas.microsoft.com/office/drawing/2014/main" id="{FFC0134C-2196-4CA0-884E-0C59AD938E15}"/>
              </a:ext>
            </a:extLst>
          </p:cNvPr>
          <p:cNvSpPr>
            <a:spLocks noChangeArrowheads="1"/>
          </p:cNvSpPr>
          <p:nvPr/>
        </p:nvSpPr>
        <p:spPr bwMode="auto">
          <a:xfrm rot="2157028" flipH="1">
            <a:off x="3655027" y="2359450"/>
            <a:ext cx="1161264" cy="13900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71 h 21600"/>
              <a:gd name="T20" fmla="*/ 18435 w 21600"/>
              <a:gd name="T21" fmla="*/ 1842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85" y="10333"/>
                </a:moveTo>
                <a:cubicBezTo>
                  <a:pt x="17240" y="6821"/>
                  <a:pt x="14320" y="4098"/>
                  <a:pt x="10800" y="4098"/>
                </a:cubicBezTo>
                <a:cubicBezTo>
                  <a:pt x="7098" y="4098"/>
                  <a:pt x="4098" y="7098"/>
                  <a:pt x="4098" y="10800"/>
                </a:cubicBezTo>
                <a:lnTo>
                  <a:pt x="0" y="10800"/>
                </a:lnTo>
                <a:cubicBezTo>
                  <a:pt x="0" y="4835"/>
                  <a:pt x="4835" y="0"/>
                  <a:pt x="10800" y="0"/>
                </a:cubicBezTo>
                <a:cubicBezTo>
                  <a:pt x="16472" y="0"/>
                  <a:pt x="21178" y="4388"/>
                  <a:pt x="21573" y="10047"/>
                </a:cubicBezTo>
                <a:lnTo>
                  <a:pt x="24267" y="9859"/>
                </a:lnTo>
                <a:lnTo>
                  <a:pt x="19860" y="14927"/>
                </a:lnTo>
                <a:lnTo>
                  <a:pt x="14792" y="10521"/>
                </a:lnTo>
                <a:lnTo>
                  <a:pt x="17485" y="10333"/>
                </a:lnTo>
                <a:close/>
              </a:path>
            </a:pathLst>
          </a:custGeom>
          <a:solidFill>
            <a:srgbClr val="FF0000"/>
          </a:solidFill>
          <a:ln>
            <a:noFill/>
          </a:ln>
        </p:spPr>
        <p:txBody>
          <a:bodyPr wrap="none" anchor="ctr"/>
          <a:lstStyle/>
          <a:p>
            <a:endParaRPr lang="ja-JP" altLang="en-US"/>
          </a:p>
        </p:txBody>
      </p:sp>
      <p:pic>
        <p:nvPicPr>
          <p:cNvPr id="19" name="図 18">
            <a:extLst>
              <a:ext uri="{FF2B5EF4-FFF2-40B4-BE49-F238E27FC236}">
                <a16:creationId xmlns:a16="http://schemas.microsoft.com/office/drawing/2014/main" id="{9E1181B3-389C-44FF-BE22-2FC1463EB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708" y="2336797"/>
            <a:ext cx="1396530" cy="1415402"/>
          </a:xfrm>
          <a:prstGeom prst="rect">
            <a:avLst/>
          </a:prstGeom>
        </p:spPr>
      </p:pic>
      <p:sp>
        <p:nvSpPr>
          <p:cNvPr id="21" name="テキスト ボックス 20">
            <a:extLst>
              <a:ext uri="{FF2B5EF4-FFF2-40B4-BE49-F238E27FC236}">
                <a16:creationId xmlns:a16="http://schemas.microsoft.com/office/drawing/2014/main" id="{5CF03551-6535-4188-968F-CA149AB295B3}"/>
              </a:ext>
            </a:extLst>
          </p:cNvPr>
          <p:cNvSpPr txBox="1"/>
          <p:nvPr/>
        </p:nvSpPr>
        <p:spPr>
          <a:xfrm>
            <a:off x="4519800" y="2671982"/>
            <a:ext cx="360000" cy="360000"/>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熱</a:t>
            </a:r>
            <a:endParaRPr kumimoji="1" lang="ja-JP" altLang="en-US" dirty="0"/>
          </a:p>
        </p:txBody>
      </p:sp>
      <p:sp>
        <p:nvSpPr>
          <p:cNvPr id="22" name="テキスト ボックス 21">
            <a:extLst>
              <a:ext uri="{FF2B5EF4-FFF2-40B4-BE49-F238E27FC236}">
                <a16:creationId xmlns:a16="http://schemas.microsoft.com/office/drawing/2014/main" id="{D763AE90-0DB5-4791-941D-10518BBF6747}"/>
              </a:ext>
            </a:extLst>
          </p:cNvPr>
          <p:cNvSpPr txBox="1"/>
          <p:nvPr/>
        </p:nvSpPr>
        <p:spPr>
          <a:xfrm rot="20434202">
            <a:off x="5683405" y="3292627"/>
            <a:ext cx="1080000" cy="360000"/>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太陽光</a:t>
            </a:r>
            <a:endParaRPr kumimoji="1" lang="ja-JP" altLang="en-US" dirty="0"/>
          </a:p>
        </p:txBody>
      </p:sp>
      <p:sp>
        <p:nvSpPr>
          <p:cNvPr id="24" name="テキスト ボックス 23">
            <a:extLst>
              <a:ext uri="{FF2B5EF4-FFF2-40B4-BE49-F238E27FC236}">
                <a16:creationId xmlns:a16="http://schemas.microsoft.com/office/drawing/2014/main" id="{8A39E231-FE15-40F6-89E9-C1DF26B8B0CC}"/>
              </a:ext>
            </a:extLst>
          </p:cNvPr>
          <p:cNvSpPr txBox="1"/>
          <p:nvPr/>
        </p:nvSpPr>
        <p:spPr>
          <a:xfrm>
            <a:off x="848916" y="1981695"/>
            <a:ext cx="2340000" cy="369332"/>
          </a:xfrm>
          <a:prstGeom prst="rect">
            <a:avLst/>
          </a:prstGeom>
          <a:noFill/>
        </p:spPr>
        <p:txBody>
          <a:bodyPr wrap="square"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地球をあたためるガス</a:t>
            </a:r>
            <a:endParaRPr kumimoji="1" lang="ja-JP" altLang="en-US" dirty="0">
              <a:solidFill>
                <a:schemeClr val="bg1"/>
              </a:solidFill>
            </a:endParaRPr>
          </a:p>
        </p:txBody>
      </p:sp>
      <p:sp>
        <p:nvSpPr>
          <p:cNvPr id="25" name="矢印: 右 24">
            <a:extLst>
              <a:ext uri="{FF2B5EF4-FFF2-40B4-BE49-F238E27FC236}">
                <a16:creationId xmlns:a16="http://schemas.microsoft.com/office/drawing/2014/main" id="{3214AF5E-0956-4183-A253-9C8856A46FCF}"/>
              </a:ext>
            </a:extLst>
          </p:cNvPr>
          <p:cNvSpPr/>
          <p:nvPr/>
        </p:nvSpPr>
        <p:spPr>
          <a:xfrm rot="3188198">
            <a:off x="2306431" y="2347004"/>
            <a:ext cx="360000" cy="18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上 31">
            <a:extLst>
              <a:ext uri="{FF2B5EF4-FFF2-40B4-BE49-F238E27FC236}">
                <a16:creationId xmlns:a16="http://schemas.microsoft.com/office/drawing/2014/main" id="{23E97C68-CA23-40D2-A1ED-EB65861923F9}"/>
              </a:ext>
            </a:extLst>
          </p:cNvPr>
          <p:cNvSpPr/>
          <p:nvPr/>
        </p:nvSpPr>
        <p:spPr>
          <a:xfrm rot="2309076">
            <a:off x="4949440" y="2459105"/>
            <a:ext cx="288000" cy="1080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825ECC12-0105-4F45-B3D9-14822AB570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00" b="94400" l="4723" r="94867"/>
                    </a14:imgEffect>
                  </a14:imgLayer>
                </a14:imgProps>
              </a:ext>
              <a:ext uri="{28A0092B-C50C-407E-A947-70E740481C1C}">
                <a14:useLocalDpi xmlns:a14="http://schemas.microsoft.com/office/drawing/2010/main" val="0"/>
              </a:ext>
            </a:extLst>
          </a:blip>
          <a:stretch>
            <a:fillRect/>
          </a:stretch>
        </p:blipFill>
        <p:spPr>
          <a:xfrm>
            <a:off x="1949476" y="2671982"/>
            <a:ext cx="3564396" cy="3659545"/>
          </a:xfrm>
          <a:prstGeom prst="rect">
            <a:avLst/>
          </a:prstGeom>
        </p:spPr>
      </p:pic>
      <p:sp>
        <p:nvSpPr>
          <p:cNvPr id="18" name="テキスト ボックス 17">
            <a:extLst>
              <a:ext uri="{FF2B5EF4-FFF2-40B4-BE49-F238E27FC236}">
                <a16:creationId xmlns:a16="http://schemas.microsoft.com/office/drawing/2014/main" id="{222B6E64-6FB2-48D1-AA35-02225DAAA119}"/>
              </a:ext>
            </a:extLst>
          </p:cNvPr>
          <p:cNvSpPr txBox="1"/>
          <p:nvPr/>
        </p:nvSpPr>
        <p:spPr>
          <a:xfrm>
            <a:off x="6096000" y="4428382"/>
            <a:ext cx="3240000" cy="1200329"/>
          </a:xfrm>
          <a:prstGeom prst="rect">
            <a:avLst/>
          </a:prstGeom>
          <a:noFill/>
        </p:spPr>
        <p:txBody>
          <a:bodyPr wrap="squar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地球から宇宙へにげる</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熱が少なくなる</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a:extLst>
              <a:ext uri="{FF2B5EF4-FFF2-40B4-BE49-F238E27FC236}">
                <a16:creationId xmlns:a16="http://schemas.microsoft.com/office/drawing/2014/main" id="{4C68B419-015F-40A9-BACC-165F0BD8E121}"/>
              </a:ext>
            </a:extLst>
          </p:cNvPr>
          <p:cNvSpPr txBox="1"/>
          <p:nvPr/>
        </p:nvSpPr>
        <p:spPr>
          <a:xfrm>
            <a:off x="6024299" y="5551304"/>
            <a:ext cx="3103076" cy="646331"/>
          </a:xfrm>
          <a:prstGeom prst="rect">
            <a:avLst/>
          </a:prstGeom>
          <a:noFill/>
          <a:ln>
            <a:noFill/>
          </a:ln>
        </p:spPr>
        <p:txBody>
          <a:bodyPr wrap="square" rtlCol="0">
            <a:spAutoFit/>
          </a:bodyPr>
          <a:lstStyle/>
          <a:p>
            <a:r>
              <a:rPr kumimoji="1" lang="ja-JP" altLang="en-US" sz="3600" dirty="0">
                <a:ln w="6350">
                  <a:solidFill>
                    <a:schemeClr val="bg1"/>
                  </a:solidFill>
                </a:ln>
                <a:solidFill>
                  <a:srgbClr val="FF0000"/>
                </a:solidFill>
                <a:latin typeface="HGP創英角ｺﾞｼｯｸUB" panose="020B0900000000000000" pitchFamily="50" charset="-128"/>
                <a:ea typeface="HGP創英角ｺﾞｼｯｸUB" panose="020B0900000000000000" pitchFamily="50" charset="-128"/>
              </a:rPr>
              <a:t>気温が上昇</a:t>
            </a:r>
            <a:endParaRPr kumimoji="1" lang="ja-JP" altLang="en-US" sz="3600" dirty="0">
              <a:ln w="6350">
                <a:solidFill>
                  <a:schemeClr val="bg1"/>
                </a:solidFill>
              </a:ln>
              <a:solidFill>
                <a:srgbClr val="FF0000"/>
              </a:solidFill>
            </a:endParaRPr>
          </a:p>
        </p:txBody>
      </p:sp>
      <p:sp>
        <p:nvSpPr>
          <p:cNvPr id="7" name="矢印: 折線 6">
            <a:extLst>
              <a:ext uri="{FF2B5EF4-FFF2-40B4-BE49-F238E27FC236}">
                <a16:creationId xmlns:a16="http://schemas.microsoft.com/office/drawing/2014/main" id="{8C7D2AD2-7E5D-4C82-A022-63B549A53C3A}"/>
              </a:ext>
            </a:extLst>
          </p:cNvPr>
          <p:cNvSpPr/>
          <p:nvPr/>
        </p:nvSpPr>
        <p:spPr>
          <a:xfrm rot="16200000" flipV="1">
            <a:off x="8466451" y="5589367"/>
            <a:ext cx="471053" cy="511624"/>
          </a:xfrm>
          <a:prstGeom prst="bentArrow">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02807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地球温暖化のしくみ</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481096"/>
            <a:ext cx="9292132"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kumimoji="1" lang="ja-JP" altLang="en-US" dirty="0">
                <a:latin typeface="HGP創英角ｺﾞｼｯｸUB" panose="020B0900000000000000" pitchFamily="50" charset="-128"/>
                <a:ea typeface="HGP創英角ｺﾞｼｯｸUB" panose="020B0900000000000000" pitchFamily="50" charset="-128"/>
              </a:rPr>
              <a:t>地球をあたためるガスがふえて、どんどん気温が上がっていきます。ふえるガスは</a:t>
            </a:r>
            <a:r>
              <a:rPr kumimoji="1" lang="ja-JP" altLang="en-US" u="sng" dirty="0">
                <a:latin typeface="HGP創英角ｺﾞｼｯｸUB" panose="020B0900000000000000" pitchFamily="50" charset="-128"/>
                <a:ea typeface="HGP創英角ｺﾞｼｯｸUB" panose="020B0900000000000000" pitchFamily="50" charset="-128"/>
              </a:rPr>
              <a:t>①　　　　　　　　</a:t>
            </a:r>
            <a:r>
              <a:rPr kumimoji="1" lang="ja-JP" altLang="en-US" dirty="0">
                <a:latin typeface="HGP創英角ｺﾞｼｯｸUB" panose="020B0900000000000000" pitchFamily="50" charset="-128"/>
                <a:ea typeface="HGP創英角ｺﾞｼｯｸUB" panose="020B0900000000000000" pitchFamily="50" charset="-128"/>
              </a:rPr>
              <a:t>です。</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 ＬＰガス　　㋑ 二酸化炭素　　㋒ 酸素</a:t>
            </a:r>
            <a:endParaRPr kumimoji="1" lang="en-US" altLang="ja-JP"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5" name="コンテンツ プレースホルダー 2">
            <a:extLst>
              <a:ext uri="{FF2B5EF4-FFF2-40B4-BE49-F238E27FC236}">
                <a16:creationId xmlns:a16="http://schemas.microsoft.com/office/drawing/2014/main" id="{93EF46CE-A3BA-4041-9830-12FE9DF9E348}"/>
              </a:ext>
            </a:extLst>
          </p:cNvPr>
          <p:cNvSpPr txBox="1">
            <a:spLocks/>
          </p:cNvSpPr>
          <p:nvPr/>
        </p:nvSpPr>
        <p:spPr>
          <a:xfrm>
            <a:off x="1032275" y="3814201"/>
            <a:ext cx="9292132"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dirty="0">
                <a:latin typeface="HGP創英角ｺﾞｼｯｸUB" panose="020B0900000000000000" pitchFamily="50" charset="-128"/>
                <a:ea typeface="HGP創英角ｺﾞｼｯｸUB" panose="020B0900000000000000" pitchFamily="50" charset="-128"/>
              </a:rPr>
              <a:t>地球をあたためるガスのやくめは、太陽からの熱を宇宙へ</a:t>
            </a:r>
            <a:r>
              <a:rPr lang="ja-JP" altLang="en-US" u="sng" dirty="0">
                <a:latin typeface="HGP創英角ｺﾞｼｯｸUB" panose="020B0900000000000000" pitchFamily="50" charset="-128"/>
                <a:ea typeface="HGP創英角ｺﾞｼｯｸUB" panose="020B0900000000000000" pitchFamily="50" charset="-128"/>
              </a:rPr>
              <a:t>②　　　　　　　　</a:t>
            </a:r>
            <a:r>
              <a:rPr lang="ja-JP" altLang="en-US" dirty="0">
                <a:latin typeface="HGP創英角ｺﾞｼｯｸUB" panose="020B0900000000000000" pitchFamily="50" charset="-128"/>
                <a:ea typeface="HGP創英角ｺﾞｼｯｸUB" panose="020B0900000000000000" pitchFamily="50" charset="-128"/>
              </a:rPr>
              <a:t>する。</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 にがしにくく　　㋑ にがしやすく</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6" name="コンテンツ プレースホルダー 2">
            <a:extLst>
              <a:ext uri="{FF2B5EF4-FFF2-40B4-BE49-F238E27FC236}">
                <a16:creationId xmlns:a16="http://schemas.microsoft.com/office/drawing/2014/main" id="{37FF0DD9-631D-47D8-9309-D8F680CA7AB2}"/>
              </a:ext>
            </a:extLst>
          </p:cNvPr>
          <p:cNvSpPr txBox="1">
            <a:spLocks/>
          </p:cNvSpPr>
          <p:nvPr/>
        </p:nvSpPr>
        <p:spPr>
          <a:xfrm>
            <a:off x="6633554" y="1967759"/>
            <a:ext cx="2459070"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二酸化炭素</a:t>
            </a:r>
            <a:endParaRPr kumimoji="1" lang="en-US" altLang="ja-JP"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7" name="コンテンツ プレースホルダー 2">
            <a:extLst>
              <a:ext uri="{FF2B5EF4-FFF2-40B4-BE49-F238E27FC236}">
                <a16:creationId xmlns:a16="http://schemas.microsoft.com/office/drawing/2014/main" id="{1D4F8BA8-67D4-4EA8-B11C-C10AAD77FE7C}"/>
              </a:ext>
            </a:extLst>
          </p:cNvPr>
          <p:cNvSpPr txBox="1">
            <a:spLocks/>
          </p:cNvSpPr>
          <p:nvPr/>
        </p:nvSpPr>
        <p:spPr>
          <a:xfrm>
            <a:off x="2639407" y="4306406"/>
            <a:ext cx="2303894"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にがしにくく</a:t>
            </a:r>
            <a:endParaRPr kumimoji="1" lang="en-US" altLang="ja-JP"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3" name="図 2" descr="おもちゃ, レゴ が含まれている画像&#10;&#10;自動的に生成された説明">
            <a:extLst>
              <a:ext uri="{FF2B5EF4-FFF2-40B4-BE49-F238E27FC236}">
                <a16:creationId xmlns:a16="http://schemas.microsoft.com/office/drawing/2014/main" id="{9CEB6F27-2BCC-4A1F-BA4C-D5773BC29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6543" y="413034"/>
            <a:ext cx="1466362" cy="1882877"/>
          </a:xfrm>
          <a:prstGeom prst="rect">
            <a:avLst/>
          </a:prstGeom>
        </p:spPr>
      </p:pic>
      <p:pic>
        <p:nvPicPr>
          <p:cNvPr id="5" name="図 4">
            <a:extLst>
              <a:ext uri="{FF2B5EF4-FFF2-40B4-BE49-F238E27FC236}">
                <a16:creationId xmlns:a16="http://schemas.microsoft.com/office/drawing/2014/main" id="{41CD6895-DD6A-4209-8334-F779827294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41" y="4861596"/>
            <a:ext cx="1518023" cy="1956826"/>
          </a:xfrm>
          <a:prstGeom prst="rect">
            <a:avLst/>
          </a:prstGeom>
        </p:spPr>
      </p:pic>
    </p:spTree>
    <p:extLst>
      <p:ext uri="{BB962C8B-B14F-4D97-AF65-F5344CB8AC3E}">
        <p14:creationId xmlns:p14="http://schemas.microsoft.com/office/powerpoint/2010/main" val="34747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今、地球では何がおこっているの？</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572530"/>
            <a:ext cx="9037208"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地球の平</a:t>
            </a:r>
            <a:r>
              <a:rPr lang="ja-JP" altLang="en-US" sz="4000" dirty="0" err="1">
                <a:solidFill>
                  <a:schemeClr val="tx1"/>
                </a:solidFill>
                <a:latin typeface="HGP創英角ｺﾞｼｯｸUB" panose="020B0900000000000000" pitchFamily="50" charset="-128"/>
                <a:ea typeface="HGP創英角ｺﾞｼｯｸUB" panose="020B0900000000000000" pitchFamily="50" charset="-128"/>
              </a:rPr>
              <a:t>きん</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気温が４．８ど上がる</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台風やゲリラ</a:t>
            </a:r>
            <a:r>
              <a:rPr lang="ja-JP" altLang="en-US" sz="4000" dirty="0" err="1">
                <a:solidFill>
                  <a:schemeClr val="tx1"/>
                </a:solidFill>
                <a:latin typeface="HGP創英角ｺﾞｼｯｸUB" panose="020B0900000000000000" pitchFamily="50" charset="-128"/>
                <a:ea typeface="HGP創英角ｺﾞｼｯｸUB" panose="020B0900000000000000" pitchFamily="50" charset="-128"/>
              </a:rPr>
              <a:t>ごう</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雨などがふえる、さいがいがふえる</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海面が最大</a:t>
            </a:r>
            <a:r>
              <a:rPr lang="en-US" altLang="ja-JP" sz="4000" dirty="0">
                <a:solidFill>
                  <a:schemeClr val="tx1"/>
                </a:solidFill>
                <a:latin typeface="HGP創英角ｺﾞｼｯｸUB" panose="020B0900000000000000" pitchFamily="50" charset="-128"/>
                <a:ea typeface="HGP創英角ｺﾞｼｯｸUB" panose="020B0900000000000000" pitchFamily="50" charset="-128"/>
              </a:rPr>
              <a:t>82</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ｃｍ上がる、海にしずんでしまう国が出てくる</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食べ物が育たなくなる</a:t>
            </a:r>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動物が死んでしまう　　</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などなど・・・</a:t>
            </a: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pPr marL="0" indent="0">
              <a:buFontTx/>
              <a:buNone/>
            </a:pPr>
            <a:endParaRPr lang="en-US" altLang="ja-JP" sz="4000" dirty="0">
              <a:latin typeface="HGP創英角ｺﾞｼｯｸUB" panose="020B0900000000000000" pitchFamily="50" charset="-128"/>
              <a:ea typeface="HGP創英角ｺﾞｼｯｸUB" panose="020B0900000000000000" pitchFamily="50" charset="-128"/>
            </a:endParaRPr>
          </a:p>
          <a:p>
            <a:endParaRPr lang="ja-JP" altLang="en-US" sz="40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a:extLst>
              <a:ext uri="{FF2B5EF4-FFF2-40B4-BE49-F238E27FC236}">
                <a16:creationId xmlns:a16="http://schemas.microsoft.com/office/drawing/2014/main" id="{065A2F4F-06DD-40E5-BCD8-D1FF4DE626F8}"/>
              </a:ext>
            </a:extLst>
          </p:cNvPr>
          <p:cNvSpPr>
            <a:spLocks noGrp="1"/>
          </p:cNvSpPr>
          <p:nvPr>
            <p:ph type="sldNum" sz="quarter" idx="12"/>
          </p:nvPr>
        </p:nvSpPr>
        <p:spPr/>
        <p:txBody>
          <a:bodyPr/>
          <a:lstStyle/>
          <a:p>
            <a:fld id="{35243FFE-A163-4480-8C0F-7B1D94D61B7D}" type="slidenum">
              <a:rPr kumimoji="1" lang="ja-JP" altLang="en-US" smtClean="0"/>
              <a:t>6</a:t>
            </a:fld>
            <a:endParaRPr kumimoji="1" lang="ja-JP" altLang="en-US"/>
          </a:p>
        </p:txBody>
      </p:sp>
      <p:pic>
        <p:nvPicPr>
          <p:cNvPr id="5" name="図 4" descr="ケーキ, テーブル, 誕生日, 食品 が含まれている画像&#10;&#10;自動的に生成された説明">
            <a:extLst>
              <a:ext uri="{FF2B5EF4-FFF2-40B4-BE49-F238E27FC236}">
                <a16:creationId xmlns:a16="http://schemas.microsoft.com/office/drawing/2014/main" id="{E0EC1F41-C349-42E1-8A55-2F9B7D8A693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9701908" y="186328"/>
            <a:ext cx="2261319" cy="1663326"/>
          </a:xfrm>
          <a:prstGeom prst="rect">
            <a:avLst/>
          </a:prstGeom>
        </p:spPr>
      </p:pic>
    </p:spTree>
    <p:extLst>
      <p:ext uri="{BB962C8B-B14F-4D97-AF65-F5344CB8AC3E}">
        <p14:creationId xmlns:p14="http://schemas.microsoft.com/office/powerpoint/2010/main" val="92657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今、地球では何がおこっているの？</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435379"/>
            <a:ext cx="9346164"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地球の</a:t>
            </a:r>
            <a:r>
              <a:rPr lang="ja-JP" altLang="en-US" u="dbl" dirty="0">
                <a:solidFill>
                  <a:schemeClr val="tx1"/>
                </a:solidFill>
                <a:uFill>
                  <a:solidFill>
                    <a:srgbClr val="FF0000"/>
                  </a:solidFill>
                </a:uFill>
                <a:latin typeface="HGP創英角ｺﾞｼｯｸUB" panose="020B0900000000000000" pitchFamily="50" charset="-128"/>
                <a:ea typeface="HGP創英角ｺﾞｼｯｸUB" panose="020B0900000000000000" pitchFamily="50" charset="-128"/>
              </a:rPr>
              <a:t>平きん気温が今世紀末まで約４．８℃上がる</a:t>
            </a:r>
            <a:endParaRPr lang="en-US" altLang="ja-JP" u="dbl" dirty="0">
              <a:solidFill>
                <a:schemeClr val="tx1"/>
              </a:solidFill>
              <a:uFill>
                <a:solidFill>
                  <a:srgbClr val="FF0000"/>
                </a:solidFill>
              </a:uFill>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dirty="0">
                <a:solidFill>
                  <a:schemeClr val="tx1"/>
                </a:solidFill>
                <a:latin typeface="HGP創英角ｺﾞｼｯｸUB" panose="020B0900000000000000" pitchFamily="50" charset="-128"/>
                <a:ea typeface="HGP創英角ｺﾞｼｯｸUB" panose="020B0900000000000000" pitchFamily="50" charset="-128"/>
              </a:rPr>
              <a:t>台風やゲリラごう雨などがふえ、</a:t>
            </a:r>
            <a:r>
              <a:rPr lang="ja-JP" altLang="en-US" u="dbl" dirty="0">
                <a:solidFill>
                  <a:schemeClr val="tx1"/>
                </a:solidFill>
                <a:uFill>
                  <a:solidFill>
                    <a:srgbClr val="FF0000"/>
                  </a:solidFill>
                </a:uFill>
                <a:latin typeface="HGP創英角ｺﾞｼｯｸUB" panose="020B0900000000000000" pitchFamily="50" charset="-128"/>
                <a:ea typeface="HGP創英角ｺﾞｼｯｸUB" panose="020B0900000000000000" pitchFamily="50" charset="-128"/>
              </a:rPr>
              <a:t>さいがいがふえる</a:t>
            </a:r>
            <a:endParaRPr lang="en-US" altLang="ja-JP" sz="4000" u="dbl" dirty="0">
              <a:solidFill>
                <a:schemeClr val="tx1"/>
              </a:solidFill>
              <a:uFill>
                <a:solidFill>
                  <a:srgbClr val="FF0000"/>
                </a:solidFill>
              </a:uFill>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pPr marL="0" indent="0">
              <a:buFontTx/>
              <a:buNone/>
            </a:pPr>
            <a:endParaRPr lang="en-US" altLang="ja-JP" sz="4000" dirty="0">
              <a:latin typeface="HGP創英角ｺﾞｼｯｸUB" panose="020B0900000000000000" pitchFamily="50" charset="-128"/>
              <a:ea typeface="HGP創英角ｺﾞｼｯｸUB" panose="020B0900000000000000" pitchFamily="50" charset="-128"/>
            </a:endParaRPr>
          </a:p>
          <a:p>
            <a:endParaRPr lang="ja-JP" altLang="en-US" sz="40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a:extLst>
              <a:ext uri="{FF2B5EF4-FFF2-40B4-BE49-F238E27FC236}">
                <a16:creationId xmlns:a16="http://schemas.microsoft.com/office/drawing/2014/main" id="{065A2F4F-06DD-40E5-BCD8-D1FF4DE626F8}"/>
              </a:ext>
            </a:extLst>
          </p:cNvPr>
          <p:cNvSpPr>
            <a:spLocks noGrp="1"/>
          </p:cNvSpPr>
          <p:nvPr>
            <p:ph type="sldNum" sz="quarter" idx="12"/>
          </p:nvPr>
        </p:nvSpPr>
        <p:spPr/>
        <p:txBody>
          <a:bodyPr/>
          <a:lstStyle/>
          <a:p>
            <a:fld id="{35243FFE-A163-4480-8C0F-7B1D94D61B7D}" type="slidenum">
              <a:rPr kumimoji="1" lang="ja-JP" altLang="en-US" smtClean="0"/>
              <a:t>7</a:t>
            </a:fld>
            <a:endParaRPr kumimoji="1" lang="ja-JP" altLang="en-US"/>
          </a:p>
        </p:txBody>
      </p:sp>
      <p:pic>
        <p:nvPicPr>
          <p:cNvPr id="6" name="Picture 4" descr="Y:\■ハードディスク（これまでのFujitsuのF)\チャレンジ10\平成27年度\パワポ用画像\写真\ヒマラヤ1978.jpg">
            <a:extLst>
              <a:ext uri="{FF2B5EF4-FFF2-40B4-BE49-F238E27FC236}">
                <a16:creationId xmlns:a16="http://schemas.microsoft.com/office/drawing/2014/main" id="{F795582C-52EF-4E75-BBA3-4AA0DA8CA7D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218" b="5467"/>
          <a:stretch/>
        </p:blipFill>
        <p:spPr bwMode="auto">
          <a:xfrm>
            <a:off x="1492078" y="1997811"/>
            <a:ext cx="3071553" cy="1829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Y:\■ハードディスク（これまでのFujitsuのF)\チャレンジ10\平成27年度\パワポ用画像\写真\ヒマラヤ2008.jpg">
            <a:extLst>
              <a:ext uri="{FF2B5EF4-FFF2-40B4-BE49-F238E27FC236}">
                <a16:creationId xmlns:a16="http://schemas.microsoft.com/office/drawing/2014/main" id="{968AF1AD-818E-437E-9F40-00DE94009C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217" b="5468"/>
          <a:stretch/>
        </p:blipFill>
        <p:spPr bwMode="auto">
          <a:xfrm>
            <a:off x="6276692" y="1997809"/>
            <a:ext cx="3071553" cy="1829617"/>
          </a:xfrm>
          <a:prstGeom prst="rect">
            <a:avLst/>
          </a:prstGeom>
          <a:noFill/>
          <a:extLst>
            <a:ext uri="{909E8E84-426E-40DD-AFC4-6F175D3DCCD1}">
              <a14:hiddenFill xmlns:a14="http://schemas.microsoft.com/office/drawing/2010/main">
                <a:solidFill>
                  <a:srgbClr val="FFFFFF"/>
                </a:solidFill>
              </a14:hiddenFill>
            </a:ext>
          </a:extLst>
        </p:spPr>
      </p:pic>
      <p:sp>
        <p:nvSpPr>
          <p:cNvPr id="12" name="右矢印 5">
            <a:extLst>
              <a:ext uri="{FF2B5EF4-FFF2-40B4-BE49-F238E27FC236}">
                <a16:creationId xmlns:a16="http://schemas.microsoft.com/office/drawing/2014/main" id="{7B6EC8FA-B5D3-4041-BF34-C214B1C37EC2}"/>
              </a:ext>
            </a:extLst>
          </p:cNvPr>
          <p:cNvSpPr/>
          <p:nvPr/>
        </p:nvSpPr>
        <p:spPr>
          <a:xfrm>
            <a:off x="4961203" y="2690348"/>
            <a:ext cx="954106" cy="576064"/>
          </a:xfrm>
          <a:prstGeom prst="rightArrow">
            <a:avLst/>
          </a:prstGeom>
          <a:solidFill>
            <a:schemeClr val="accent2">
              <a:lumMod val="60000"/>
              <a:lumOff val="40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0AF98BD-5185-439F-80CC-D4300D637CFB}"/>
              </a:ext>
            </a:extLst>
          </p:cNvPr>
          <p:cNvSpPr txBox="1"/>
          <p:nvPr/>
        </p:nvSpPr>
        <p:spPr>
          <a:xfrm>
            <a:off x="1492078" y="2025753"/>
            <a:ext cx="1368152" cy="400110"/>
          </a:xfrm>
          <a:prstGeom prst="rect">
            <a:avLst/>
          </a:prstGeom>
          <a:noFill/>
        </p:spPr>
        <p:txBody>
          <a:bodyPr wrap="square" rtlCol="0">
            <a:spAutoFit/>
          </a:bodyPr>
          <a:lstStyle/>
          <a:p>
            <a:r>
              <a:rPr kumimoji="1" lang="en-US" altLang="ja-JP"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1978</a:t>
            </a:r>
            <a:r>
              <a:rPr kumimoji="1" lang="ja-JP" altLang="en-US"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年</a:t>
            </a:r>
          </a:p>
        </p:txBody>
      </p:sp>
      <p:sp>
        <p:nvSpPr>
          <p:cNvPr id="16" name="テキスト ボックス 15">
            <a:extLst>
              <a:ext uri="{FF2B5EF4-FFF2-40B4-BE49-F238E27FC236}">
                <a16:creationId xmlns:a16="http://schemas.microsoft.com/office/drawing/2014/main" id="{9E502284-33B9-420B-B732-2BA721BDEC98}"/>
              </a:ext>
            </a:extLst>
          </p:cNvPr>
          <p:cNvSpPr txBox="1"/>
          <p:nvPr/>
        </p:nvSpPr>
        <p:spPr>
          <a:xfrm>
            <a:off x="6289754" y="2006236"/>
            <a:ext cx="1368152" cy="400110"/>
          </a:xfrm>
          <a:prstGeom prst="rect">
            <a:avLst/>
          </a:prstGeom>
          <a:noFill/>
        </p:spPr>
        <p:txBody>
          <a:bodyPr wrap="square" rtlCol="0">
            <a:spAutoFit/>
          </a:bodyPr>
          <a:lstStyle/>
          <a:p>
            <a:r>
              <a:rPr kumimoji="1" lang="en-US" altLang="ja-JP"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2008</a:t>
            </a:r>
            <a:r>
              <a:rPr kumimoji="1" lang="ja-JP" altLang="en-US"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年</a:t>
            </a:r>
          </a:p>
        </p:txBody>
      </p:sp>
      <p:sp>
        <p:nvSpPr>
          <p:cNvPr id="18" name="テキスト ボックス 17">
            <a:extLst>
              <a:ext uri="{FF2B5EF4-FFF2-40B4-BE49-F238E27FC236}">
                <a16:creationId xmlns:a16="http://schemas.microsoft.com/office/drawing/2014/main" id="{679CC4B3-EA38-4FD2-96CC-CB449B009874}"/>
              </a:ext>
            </a:extLst>
          </p:cNvPr>
          <p:cNvSpPr txBox="1"/>
          <p:nvPr/>
        </p:nvSpPr>
        <p:spPr>
          <a:xfrm>
            <a:off x="9348245" y="2551485"/>
            <a:ext cx="1669869" cy="830997"/>
          </a:xfrm>
          <a:prstGeom prst="rect">
            <a:avLst/>
          </a:prstGeom>
          <a:noFill/>
        </p:spPr>
        <p:txBody>
          <a:bodyPr wrap="square" rtlCol="0">
            <a:spAutoFit/>
          </a:bodyPr>
          <a:lstStyle/>
          <a:p>
            <a:r>
              <a:rPr kumimoji="1" lang="ja-JP" altLang="en-US" sz="2400" dirty="0">
                <a:ln w="6350">
                  <a:solidFill>
                    <a:schemeClr val="bg1"/>
                  </a:solidFill>
                </a:ln>
                <a:latin typeface="HGP創英角ｺﾞｼｯｸUB" panose="020B0900000000000000" pitchFamily="50" charset="-128"/>
                <a:ea typeface="HGP創英角ｺﾞｼｯｸUB" panose="020B0900000000000000" pitchFamily="50" charset="-128"/>
              </a:rPr>
              <a:t>ヒマラヤの</a:t>
            </a:r>
            <a:endParaRPr kumimoji="1" lang="en-US" altLang="ja-JP" sz="2400" dirty="0">
              <a:ln w="6350">
                <a:solidFill>
                  <a:schemeClr val="bg1"/>
                </a:solidFill>
              </a:ln>
              <a:latin typeface="HGP創英角ｺﾞｼｯｸUB" panose="020B0900000000000000" pitchFamily="50" charset="-128"/>
              <a:ea typeface="HGP創英角ｺﾞｼｯｸUB" panose="020B0900000000000000" pitchFamily="50" charset="-128"/>
            </a:endParaRPr>
          </a:p>
          <a:p>
            <a:r>
              <a:rPr kumimoji="1" lang="ja-JP" altLang="en-US" sz="2400" dirty="0">
                <a:ln w="6350">
                  <a:solidFill>
                    <a:schemeClr val="bg1"/>
                  </a:solidFill>
                </a:ln>
                <a:latin typeface="HGP創英角ｺﾞｼｯｸUB" panose="020B0900000000000000" pitchFamily="50" charset="-128"/>
                <a:ea typeface="HGP創英角ｺﾞｼｯｸUB" panose="020B0900000000000000" pitchFamily="50" charset="-128"/>
              </a:rPr>
              <a:t>氷が減少</a:t>
            </a:r>
            <a:endParaRPr kumimoji="1" lang="en-US" altLang="ja-JP" sz="2400" dirty="0">
              <a:ln w="6350">
                <a:solidFill>
                  <a:schemeClr val="bg1"/>
                </a:solidFill>
              </a:ln>
              <a:latin typeface="HGP創英角ｺﾞｼｯｸUB" panose="020B0900000000000000" pitchFamily="50" charset="-128"/>
              <a:ea typeface="HGP創英角ｺﾞｼｯｸUB" panose="020B0900000000000000" pitchFamily="50" charset="-128"/>
            </a:endParaRPr>
          </a:p>
        </p:txBody>
      </p:sp>
      <p:pic>
        <p:nvPicPr>
          <p:cNvPr id="28" name="Picture 4" descr="Y:\■ハードディスク（これまでのFujitsuのF)\チャレンジ10\平成27年度\パワポ用画像\写真\洪水2005.jpg">
            <a:extLst>
              <a:ext uri="{FF2B5EF4-FFF2-40B4-BE49-F238E27FC236}">
                <a16:creationId xmlns:a16="http://schemas.microsoft.com/office/drawing/2014/main" id="{97CB8780-8378-4AE6-962F-A0A2DC7DF8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109" b="7261"/>
          <a:stretch/>
        </p:blipFill>
        <p:spPr bwMode="auto">
          <a:xfrm>
            <a:off x="1483100" y="4311487"/>
            <a:ext cx="3810000" cy="238976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Y:\■ハードディスク（これまでのFujitsuのF)\チャレンジ10\平成27年度\パワポ用画像\写真\大型ハリケーン1998.jpg">
            <a:extLst>
              <a:ext uri="{FF2B5EF4-FFF2-40B4-BE49-F238E27FC236}">
                <a16:creationId xmlns:a16="http://schemas.microsoft.com/office/drawing/2014/main" id="{9FE45BD4-BA6D-491A-A075-FAA3C47140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931" b="7259"/>
          <a:stretch/>
        </p:blipFill>
        <p:spPr bwMode="auto">
          <a:xfrm>
            <a:off x="5983599" y="4362997"/>
            <a:ext cx="3810874" cy="2338252"/>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B224C0AE-2E0A-477D-B887-1F27866AC64E}"/>
              </a:ext>
            </a:extLst>
          </p:cNvPr>
          <p:cNvSpPr txBox="1"/>
          <p:nvPr/>
        </p:nvSpPr>
        <p:spPr>
          <a:xfrm>
            <a:off x="8545427" y="5304220"/>
            <a:ext cx="2547094" cy="830997"/>
          </a:xfrm>
          <a:prstGeom prst="rect">
            <a:avLst/>
          </a:prstGeom>
          <a:noFill/>
        </p:spPr>
        <p:txBody>
          <a:bodyPr wrap="square" rtlCol="0">
            <a:spAutoFit/>
          </a:bodyPr>
          <a:lstStyle/>
          <a:p>
            <a:r>
              <a:rPr lang="ja-JP" altLang="en-US" sz="2400" b="1" dirty="0">
                <a:ln w="6350">
                  <a:solidFill>
                    <a:schemeClr val="bg1"/>
                  </a:solidFill>
                </a:ln>
                <a:latin typeface="HGP創英角ｺﾞｼｯｸUB" panose="020B0900000000000000" pitchFamily="50" charset="-128"/>
                <a:ea typeface="HGP創英角ｺﾞｼｯｸUB" panose="020B0900000000000000" pitchFamily="50" charset="-128"/>
              </a:rPr>
              <a:t>大型ハリケーンで</a:t>
            </a:r>
            <a:endParaRPr lang="en-US" altLang="ja-JP" sz="2400" b="1" dirty="0">
              <a:ln w="6350">
                <a:solidFill>
                  <a:schemeClr val="bg1"/>
                </a:solidFill>
              </a:ln>
              <a:latin typeface="HGP創英角ｺﾞｼｯｸUB" panose="020B0900000000000000" pitchFamily="50" charset="-128"/>
              <a:ea typeface="HGP創英角ｺﾞｼｯｸUB" panose="020B0900000000000000" pitchFamily="50" charset="-128"/>
            </a:endParaRPr>
          </a:p>
          <a:p>
            <a:r>
              <a:rPr lang="ja-JP" altLang="en-US" sz="2400" b="1" dirty="0">
                <a:ln w="6350">
                  <a:solidFill>
                    <a:schemeClr val="bg1"/>
                  </a:solidFill>
                </a:ln>
                <a:latin typeface="HGP創英角ｺﾞｼｯｸUB" panose="020B0900000000000000" pitchFamily="50" charset="-128"/>
                <a:ea typeface="HGP創英角ｺﾞｼｯｸUB" panose="020B0900000000000000" pitchFamily="50" charset="-128"/>
              </a:rPr>
              <a:t>家がこわれる</a:t>
            </a:r>
          </a:p>
        </p:txBody>
      </p:sp>
      <p:sp>
        <p:nvSpPr>
          <p:cNvPr id="35" name="テキスト ボックス 34">
            <a:extLst>
              <a:ext uri="{FF2B5EF4-FFF2-40B4-BE49-F238E27FC236}">
                <a16:creationId xmlns:a16="http://schemas.microsoft.com/office/drawing/2014/main" id="{81A0DACA-7007-4926-9E21-BB5BF979409B}"/>
              </a:ext>
            </a:extLst>
          </p:cNvPr>
          <p:cNvSpPr txBox="1"/>
          <p:nvPr/>
        </p:nvSpPr>
        <p:spPr>
          <a:xfrm>
            <a:off x="4067647" y="5317972"/>
            <a:ext cx="1943802" cy="830997"/>
          </a:xfrm>
          <a:prstGeom prst="rect">
            <a:avLst/>
          </a:prstGeom>
          <a:noFill/>
        </p:spPr>
        <p:txBody>
          <a:bodyPr wrap="square" rtlCol="0">
            <a:spAutoFit/>
          </a:bodyPr>
          <a:lstStyle/>
          <a:p>
            <a:r>
              <a:rPr lang="ja-JP" altLang="en-US" sz="2400" b="1" dirty="0">
                <a:ln>
                  <a:solidFill>
                    <a:schemeClr val="bg1"/>
                  </a:solidFill>
                </a:ln>
                <a:latin typeface="HGP創英角ｺﾞｼｯｸUB" panose="020B0900000000000000" pitchFamily="50" charset="-128"/>
                <a:ea typeface="HGP創英角ｺﾞｼｯｸUB" panose="020B0900000000000000" pitchFamily="50" charset="-128"/>
              </a:rPr>
              <a:t>こう水で町が</a:t>
            </a:r>
            <a:endParaRPr lang="en-US" altLang="ja-JP" sz="2400" b="1" dirty="0">
              <a:ln>
                <a:solidFill>
                  <a:schemeClr val="bg1"/>
                </a:solidFill>
              </a:ln>
              <a:latin typeface="HGP創英角ｺﾞｼｯｸUB" panose="020B0900000000000000" pitchFamily="50" charset="-128"/>
              <a:ea typeface="HGP創英角ｺﾞｼｯｸUB" panose="020B0900000000000000" pitchFamily="50" charset="-128"/>
            </a:endParaRPr>
          </a:p>
          <a:p>
            <a:r>
              <a:rPr lang="ja-JP" altLang="en-US" sz="2400" b="1" dirty="0">
                <a:ln>
                  <a:solidFill>
                    <a:schemeClr val="bg1"/>
                  </a:solidFill>
                </a:ln>
                <a:latin typeface="HGP創英角ｺﾞｼｯｸUB" panose="020B0900000000000000" pitchFamily="50" charset="-128"/>
                <a:ea typeface="HGP創英角ｺﾞｼｯｸUB" panose="020B0900000000000000" pitchFamily="50" charset="-128"/>
              </a:rPr>
              <a:t>川のように</a:t>
            </a:r>
            <a:endParaRPr lang="ja-JP" altLang="en-US" sz="2400" b="1" dirty="0">
              <a:ln w="6350">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1F917232-DE2E-415E-B95B-030FFB97A432}"/>
              </a:ext>
            </a:extLst>
          </p:cNvPr>
          <p:cNvSpPr txBox="1"/>
          <p:nvPr/>
        </p:nvSpPr>
        <p:spPr>
          <a:xfrm>
            <a:off x="1492077" y="4329352"/>
            <a:ext cx="1943802" cy="400110"/>
          </a:xfrm>
          <a:prstGeom prst="rect">
            <a:avLst/>
          </a:prstGeom>
          <a:noFill/>
        </p:spPr>
        <p:txBody>
          <a:bodyPr wrap="square" rtlCol="0">
            <a:spAutoFit/>
          </a:bodyPr>
          <a:lstStyle/>
          <a:p>
            <a:r>
              <a:rPr kumimoji="1" lang="ja-JP" altLang="en-US"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バングラディシュ</a:t>
            </a:r>
          </a:p>
        </p:txBody>
      </p:sp>
      <p:sp>
        <p:nvSpPr>
          <p:cNvPr id="21" name="テキスト ボックス 20">
            <a:extLst>
              <a:ext uri="{FF2B5EF4-FFF2-40B4-BE49-F238E27FC236}">
                <a16:creationId xmlns:a16="http://schemas.microsoft.com/office/drawing/2014/main" id="{A03DF8A4-8803-40B8-8900-E3740B3A6CD8}"/>
              </a:ext>
            </a:extLst>
          </p:cNvPr>
          <p:cNvSpPr txBox="1"/>
          <p:nvPr/>
        </p:nvSpPr>
        <p:spPr>
          <a:xfrm>
            <a:off x="5982973" y="4362997"/>
            <a:ext cx="1943802" cy="400110"/>
          </a:xfrm>
          <a:prstGeom prst="rect">
            <a:avLst/>
          </a:prstGeom>
          <a:noFill/>
        </p:spPr>
        <p:txBody>
          <a:bodyPr wrap="square" rtlCol="0">
            <a:spAutoFit/>
          </a:bodyPr>
          <a:lstStyle/>
          <a:p>
            <a:r>
              <a:rPr kumimoji="1" lang="ja-JP" altLang="en-US"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ホンジュラス</a:t>
            </a:r>
          </a:p>
        </p:txBody>
      </p:sp>
    </p:spTree>
    <p:extLst>
      <p:ext uri="{BB962C8B-B14F-4D97-AF65-F5344CB8AC3E}">
        <p14:creationId xmlns:p14="http://schemas.microsoft.com/office/powerpoint/2010/main" val="261983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今、地球では何がおこっているの？</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5" y="1481096"/>
            <a:ext cx="1057229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海面が最大</a:t>
            </a:r>
            <a:r>
              <a:rPr lang="en-US" altLang="ja-JP" sz="3200" dirty="0">
                <a:solidFill>
                  <a:schemeClr val="tx1"/>
                </a:solidFill>
                <a:latin typeface="HGP創英角ｺﾞｼｯｸUB" panose="020B0900000000000000" pitchFamily="50" charset="-128"/>
                <a:ea typeface="HGP創英角ｺﾞｼｯｸUB" panose="020B0900000000000000" pitchFamily="50" charset="-128"/>
              </a:rPr>
              <a:t>82</a:t>
            </a:r>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ｃｍ上がる、海にしずんでしまう国が出てくる</a:t>
            </a:r>
            <a:endParaRPr lang="en-US" altLang="ja-JP" sz="3200"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食べ物が育たなくなる</a:t>
            </a:r>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pPr marL="0" indent="0">
              <a:buFontTx/>
              <a:buNone/>
            </a:pPr>
            <a:endParaRPr lang="en-US" altLang="ja-JP" sz="4000" dirty="0">
              <a:latin typeface="HGP創英角ｺﾞｼｯｸUB" panose="020B0900000000000000" pitchFamily="50" charset="-128"/>
              <a:ea typeface="HGP創英角ｺﾞｼｯｸUB" panose="020B0900000000000000" pitchFamily="50" charset="-128"/>
            </a:endParaRPr>
          </a:p>
          <a:p>
            <a:endParaRPr lang="ja-JP" altLang="en-US" sz="40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a:extLst>
              <a:ext uri="{FF2B5EF4-FFF2-40B4-BE49-F238E27FC236}">
                <a16:creationId xmlns:a16="http://schemas.microsoft.com/office/drawing/2014/main" id="{065A2F4F-06DD-40E5-BCD8-D1FF4DE626F8}"/>
              </a:ext>
            </a:extLst>
          </p:cNvPr>
          <p:cNvSpPr>
            <a:spLocks noGrp="1"/>
          </p:cNvSpPr>
          <p:nvPr>
            <p:ph type="sldNum" sz="quarter" idx="12"/>
          </p:nvPr>
        </p:nvSpPr>
        <p:spPr/>
        <p:txBody>
          <a:bodyPr/>
          <a:lstStyle/>
          <a:p>
            <a:fld id="{35243FFE-A163-4480-8C0F-7B1D94D61B7D}" type="slidenum">
              <a:rPr kumimoji="1" lang="ja-JP" altLang="en-US" smtClean="0"/>
              <a:t>8</a:t>
            </a:fld>
            <a:endParaRPr kumimoji="1" lang="ja-JP" altLang="en-US"/>
          </a:p>
        </p:txBody>
      </p:sp>
      <p:pic>
        <p:nvPicPr>
          <p:cNvPr id="20" name="Picture 2" descr="Y:\■ハードディスク（これまでのFujitsuのF)\チャレンジ10\平成27年度\パワポ用画像\写真\ツバル2002.jpg">
            <a:extLst>
              <a:ext uri="{FF2B5EF4-FFF2-40B4-BE49-F238E27FC236}">
                <a16:creationId xmlns:a16="http://schemas.microsoft.com/office/drawing/2014/main" id="{65BBADE2-162B-43A1-BC25-B0C0F3A656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925" b="17806"/>
          <a:stretch/>
        </p:blipFill>
        <p:spPr bwMode="auto">
          <a:xfrm>
            <a:off x="1492078" y="2067096"/>
            <a:ext cx="3431824" cy="18343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Y:\■ハードディスク（これまでのFujitsuのF)\チャレンジ10\平成27年度\パワポ用画像\写真\マーシャル諸島2012.jpg">
            <a:extLst>
              <a:ext uri="{FF2B5EF4-FFF2-40B4-BE49-F238E27FC236}">
                <a16:creationId xmlns:a16="http://schemas.microsoft.com/office/drawing/2014/main" id="{E5A02AB9-AD02-418A-B23E-7930C3A1AE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693" b="17653"/>
          <a:stretch/>
        </p:blipFill>
        <p:spPr bwMode="auto">
          <a:xfrm>
            <a:off x="6112035" y="2067095"/>
            <a:ext cx="3461682" cy="183434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8A75DA5-A19C-45AD-BE22-FEB9A293D9D1}"/>
              </a:ext>
            </a:extLst>
          </p:cNvPr>
          <p:cNvSpPr txBox="1"/>
          <p:nvPr/>
        </p:nvSpPr>
        <p:spPr>
          <a:xfrm>
            <a:off x="1492078" y="2074401"/>
            <a:ext cx="1943802" cy="400110"/>
          </a:xfrm>
          <a:prstGeom prst="rect">
            <a:avLst/>
          </a:prstGeom>
          <a:noFill/>
        </p:spPr>
        <p:txBody>
          <a:bodyPr wrap="square" rtlCol="0">
            <a:spAutoFit/>
          </a:bodyPr>
          <a:lstStyle/>
          <a:p>
            <a:r>
              <a:rPr kumimoji="1" lang="ja-JP" altLang="en-US"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ツバル</a:t>
            </a:r>
          </a:p>
        </p:txBody>
      </p:sp>
      <p:sp>
        <p:nvSpPr>
          <p:cNvPr id="19" name="テキスト ボックス 18">
            <a:extLst>
              <a:ext uri="{FF2B5EF4-FFF2-40B4-BE49-F238E27FC236}">
                <a16:creationId xmlns:a16="http://schemas.microsoft.com/office/drawing/2014/main" id="{BFCF7CAB-7378-4D9C-AE66-B7F2C9F6885B}"/>
              </a:ext>
            </a:extLst>
          </p:cNvPr>
          <p:cNvSpPr txBox="1"/>
          <p:nvPr/>
        </p:nvSpPr>
        <p:spPr>
          <a:xfrm>
            <a:off x="6112035" y="2067095"/>
            <a:ext cx="1943802" cy="400110"/>
          </a:xfrm>
          <a:prstGeom prst="rect">
            <a:avLst/>
          </a:prstGeom>
          <a:noFill/>
        </p:spPr>
        <p:txBody>
          <a:bodyPr wrap="square" rtlCol="0">
            <a:spAutoFit/>
          </a:bodyPr>
          <a:lstStyle/>
          <a:p>
            <a:r>
              <a:rPr kumimoji="1" lang="ja-JP" altLang="en-US" sz="2000" dirty="0">
                <a:ln w="6350">
                  <a:solidFill>
                    <a:srgbClr val="FF0000"/>
                  </a:solidFill>
                </a:ln>
                <a:solidFill>
                  <a:schemeClr val="bg1"/>
                </a:solidFill>
                <a:latin typeface="HGP創英角ｺﾞｼｯｸUB" panose="020B0900000000000000" pitchFamily="50" charset="-128"/>
                <a:ea typeface="HGP創英角ｺﾞｼｯｸUB" panose="020B0900000000000000" pitchFamily="50" charset="-128"/>
              </a:rPr>
              <a:t>マーシャルしょ島</a:t>
            </a:r>
          </a:p>
        </p:txBody>
      </p:sp>
      <p:sp>
        <p:nvSpPr>
          <p:cNvPr id="7" name="テキスト ボックス 6">
            <a:extLst>
              <a:ext uri="{FF2B5EF4-FFF2-40B4-BE49-F238E27FC236}">
                <a16:creationId xmlns:a16="http://schemas.microsoft.com/office/drawing/2014/main" id="{5F7F7BE7-BDFC-4B46-9988-0D18700EDD95}"/>
              </a:ext>
            </a:extLst>
          </p:cNvPr>
          <p:cNvSpPr txBox="1"/>
          <p:nvPr/>
        </p:nvSpPr>
        <p:spPr>
          <a:xfrm>
            <a:off x="4136164" y="2922067"/>
            <a:ext cx="1943802" cy="830997"/>
          </a:xfrm>
          <a:prstGeom prst="rect">
            <a:avLst/>
          </a:prstGeom>
          <a:noFill/>
        </p:spPr>
        <p:txBody>
          <a:bodyPr wrap="square" rtlCol="0">
            <a:spAutoFit/>
          </a:bodyPr>
          <a:lstStyle/>
          <a:p>
            <a:r>
              <a:rPr lang="ja-JP" altLang="en-US" sz="2400" b="1" dirty="0">
                <a:ln>
                  <a:solidFill>
                    <a:schemeClr val="bg1"/>
                  </a:solidFill>
                </a:ln>
                <a:latin typeface="HGP創英角ｺﾞｼｯｸUB" panose="020B0900000000000000" pitchFamily="50" charset="-128"/>
                <a:ea typeface="HGP創英角ｺﾞｼｯｸUB" panose="020B0900000000000000" pitchFamily="50" charset="-128"/>
              </a:rPr>
              <a:t>家がしん水</a:t>
            </a:r>
            <a:endParaRPr lang="en-US" altLang="ja-JP" sz="2400" b="1" dirty="0">
              <a:ln>
                <a:solidFill>
                  <a:schemeClr val="bg1"/>
                </a:solidFill>
              </a:ln>
              <a:latin typeface="HGP創英角ｺﾞｼｯｸUB" panose="020B0900000000000000" pitchFamily="50" charset="-128"/>
              <a:ea typeface="HGP創英角ｺﾞｼｯｸUB" panose="020B0900000000000000" pitchFamily="50" charset="-128"/>
            </a:endParaRPr>
          </a:p>
          <a:p>
            <a:r>
              <a:rPr lang="ja-JP" altLang="en-US" sz="2400" b="1" dirty="0">
                <a:ln>
                  <a:solidFill>
                    <a:schemeClr val="bg1"/>
                  </a:solidFill>
                </a:ln>
                <a:latin typeface="HGP創英角ｺﾞｼｯｸUB" panose="020B0900000000000000" pitchFamily="50" charset="-128"/>
                <a:ea typeface="HGP創英角ｺﾞｼｯｸUB" panose="020B0900000000000000" pitchFamily="50" charset="-128"/>
              </a:rPr>
              <a:t>している</a:t>
            </a:r>
            <a:endParaRPr lang="ja-JP" altLang="en-US" sz="2400" b="1" dirty="0">
              <a:ln w="6350">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3" name="テキスト ボックス 22">
            <a:extLst>
              <a:ext uri="{FF2B5EF4-FFF2-40B4-BE49-F238E27FC236}">
                <a16:creationId xmlns:a16="http://schemas.microsoft.com/office/drawing/2014/main" id="{03EB51D0-897D-49BB-B1C3-417B188356EA}"/>
              </a:ext>
            </a:extLst>
          </p:cNvPr>
          <p:cNvSpPr txBox="1"/>
          <p:nvPr/>
        </p:nvSpPr>
        <p:spPr>
          <a:xfrm>
            <a:off x="8730320" y="2922066"/>
            <a:ext cx="1799135" cy="830997"/>
          </a:xfrm>
          <a:prstGeom prst="rect">
            <a:avLst/>
          </a:prstGeom>
          <a:noFill/>
        </p:spPr>
        <p:txBody>
          <a:bodyPr wrap="square" rtlCol="0">
            <a:spAutoFit/>
          </a:bodyPr>
          <a:lstStyle/>
          <a:p>
            <a:r>
              <a:rPr lang="ja-JP" altLang="en-US" sz="2400" b="1" dirty="0">
                <a:ln>
                  <a:solidFill>
                    <a:schemeClr val="bg1"/>
                  </a:solidFill>
                </a:ln>
                <a:latin typeface="HGP創英角ｺﾞｼｯｸUB" panose="020B0900000000000000" pitchFamily="50" charset="-128"/>
                <a:ea typeface="HGP創英角ｺﾞｼｯｸUB" panose="020B0900000000000000" pitchFamily="50" charset="-128"/>
              </a:rPr>
              <a:t>高波で家がこわされる</a:t>
            </a:r>
            <a:endParaRPr lang="ja-JP" altLang="en-US" sz="2400" b="1" dirty="0">
              <a:ln w="6350">
                <a:solidFill>
                  <a:schemeClr val="bg1"/>
                </a:solidFill>
              </a:ln>
              <a:latin typeface="HGP創英角ｺﾞｼｯｸUB" panose="020B0900000000000000" pitchFamily="50" charset="-128"/>
              <a:ea typeface="HGP創英角ｺﾞｼｯｸUB" panose="020B0900000000000000" pitchFamily="50" charset="-128"/>
            </a:endParaRPr>
          </a:p>
        </p:txBody>
      </p:sp>
      <p:pic>
        <p:nvPicPr>
          <p:cNvPr id="10" name="Picture 2" descr="Y:\■ハードディスク（これまでのFujitsuのF)\チャレンジ10\平成27年度\パワポ用画像\写真\リンゴ.jpg">
            <a:extLst>
              <a:ext uri="{FF2B5EF4-FFF2-40B4-BE49-F238E27FC236}">
                <a16:creationId xmlns:a16="http://schemas.microsoft.com/office/drawing/2014/main" id="{F5E09E1D-79C8-425E-8D41-A08F04B42C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1320" y="4407330"/>
            <a:ext cx="3431824" cy="23851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Y:\■ハードディスク（これまでのFujitsuのF)\チャレンジ10\平成27年度\パワポ用画像\写真\米.jpg">
            <a:extLst>
              <a:ext uri="{FF2B5EF4-FFF2-40B4-BE49-F238E27FC236}">
                <a16:creationId xmlns:a16="http://schemas.microsoft.com/office/drawing/2014/main" id="{2307ECAB-933E-4ABC-907F-2B6F902DAE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8890" y="4321336"/>
            <a:ext cx="2059936" cy="2449654"/>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7DC75BF5-F95C-43D2-80D6-A72AE231E34D}"/>
              </a:ext>
            </a:extLst>
          </p:cNvPr>
          <p:cNvSpPr txBox="1"/>
          <p:nvPr/>
        </p:nvSpPr>
        <p:spPr>
          <a:xfrm>
            <a:off x="4136164" y="5574617"/>
            <a:ext cx="1876947" cy="1200329"/>
          </a:xfrm>
          <a:prstGeom prst="rect">
            <a:avLst/>
          </a:prstGeom>
          <a:noFill/>
        </p:spPr>
        <p:txBody>
          <a:bodyPr wrap="square" rtlCol="0">
            <a:spAutoFit/>
          </a:bodyPr>
          <a:lstStyle/>
          <a:p>
            <a:r>
              <a:rPr lang="ja-JP" altLang="en-US" sz="2400" b="1" dirty="0">
                <a:ln>
                  <a:solidFill>
                    <a:schemeClr val="bg1"/>
                  </a:solidFill>
                </a:ln>
                <a:latin typeface="HGP創英角ｺﾞｼｯｸUB" panose="020B0900000000000000" pitchFamily="50" charset="-128"/>
                <a:ea typeface="HGP創英角ｺﾞｼｯｸUB" panose="020B0900000000000000" pitchFamily="50" charset="-128"/>
              </a:rPr>
              <a:t>高温でリンゴの色がつかない</a:t>
            </a:r>
            <a:endParaRPr lang="ja-JP" altLang="en-US" sz="2400" b="1" dirty="0">
              <a:ln w="6350">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29A17858-3479-4F02-AD08-F2EE2F0287F0}"/>
              </a:ext>
            </a:extLst>
          </p:cNvPr>
          <p:cNvSpPr txBox="1"/>
          <p:nvPr/>
        </p:nvSpPr>
        <p:spPr>
          <a:xfrm>
            <a:off x="8186397" y="5574617"/>
            <a:ext cx="2059935" cy="461665"/>
          </a:xfrm>
          <a:prstGeom prst="rect">
            <a:avLst/>
          </a:prstGeom>
          <a:noFill/>
        </p:spPr>
        <p:txBody>
          <a:bodyPr wrap="square" rtlCol="0">
            <a:spAutoFit/>
          </a:bodyPr>
          <a:lstStyle/>
          <a:p>
            <a:r>
              <a:rPr lang="ja-JP" altLang="en-US" sz="2400" b="1" dirty="0">
                <a:ln>
                  <a:solidFill>
                    <a:schemeClr val="bg1"/>
                  </a:solidFill>
                </a:ln>
                <a:latin typeface="HGP創英角ｺﾞｼｯｸUB" panose="020B0900000000000000" pitchFamily="50" charset="-128"/>
                <a:ea typeface="HGP創英角ｺﾞｼｯｸUB" panose="020B0900000000000000" pitchFamily="50" charset="-128"/>
              </a:rPr>
              <a:t>米が育たない</a:t>
            </a:r>
            <a:endParaRPr lang="ja-JP" altLang="en-US" sz="2400" b="1" dirty="0">
              <a:ln w="6350">
                <a:solidFill>
                  <a:schemeClr val="bg1"/>
                </a:solidFill>
              </a:ln>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0487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3504BD-7381-40CB-AB0C-CEAEBB43ED05}"/>
              </a:ext>
            </a:extLst>
          </p:cNvPr>
          <p:cNvSpPr/>
          <p:nvPr/>
        </p:nvSpPr>
        <p:spPr>
          <a:xfrm>
            <a:off x="565265" y="1017991"/>
            <a:ext cx="8456815" cy="260465"/>
          </a:xfrm>
          <a:prstGeom prst="roundRect">
            <a:avLst>
              <a:gd name="adj"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3FC3BC-812A-4D9D-9938-2C0C7D8E0A95}"/>
              </a:ext>
            </a:extLst>
          </p:cNvPr>
          <p:cNvSpPr txBox="1"/>
          <p:nvPr/>
        </p:nvSpPr>
        <p:spPr>
          <a:xfrm>
            <a:off x="692726" y="526473"/>
            <a:ext cx="9631681" cy="828000"/>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今、地球では何がおこっているの？</a:t>
            </a:r>
          </a:p>
        </p:txBody>
      </p:sp>
      <p:sp>
        <p:nvSpPr>
          <p:cNvPr id="9" name="コンテンツ プレースホルダー 2">
            <a:extLst>
              <a:ext uri="{FF2B5EF4-FFF2-40B4-BE49-F238E27FC236}">
                <a16:creationId xmlns:a16="http://schemas.microsoft.com/office/drawing/2014/main" id="{B11A0AED-808C-4E80-9E3B-CFE66B78F7C9}"/>
              </a:ext>
            </a:extLst>
          </p:cNvPr>
          <p:cNvSpPr txBox="1">
            <a:spLocks/>
          </p:cNvSpPr>
          <p:nvPr/>
        </p:nvSpPr>
        <p:spPr>
          <a:xfrm>
            <a:off x="1032276" y="1481096"/>
            <a:ext cx="9292132"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kumimoji="1" lang="ja-JP" altLang="en-US" dirty="0">
                <a:latin typeface="HGP創英角ｺﾞｼｯｸUB" panose="020B0900000000000000" pitchFamily="50" charset="-128"/>
                <a:ea typeface="HGP創英角ｺﾞｼｯｸUB" panose="020B0900000000000000" pitchFamily="50" charset="-128"/>
              </a:rPr>
              <a:t>地球の平きん気温がは、今世紀末までの１００年間に</a:t>
            </a:r>
            <a:r>
              <a:rPr kumimoji="1" lang="ja-JP" altLang="en-US" u="sng" dirty="0">
                <a:latin typeface="HGP創英角ｺﾞｼｯｸUB" panose="020B0900000000000000" pitchFamily="50" charset="-128"/>
                <a:ea typeface="HGP創英角ｺﾞｼｯｸUB" panose="020B0900000000000000" pitchFamily="50" charset="-128"/>
              </a:rPr>
              <a:t>①　　　　</a:t>
            </a:r>
            <a:r>
              <a:rPr kumimoji="1" lang="ja-JP" altLang="en-US" dirty="0">
                <a:latin typeface="HGP創英角ｺﾞｼｯｸUB" panose="020B0900000000000000" pitchFamily="50" charset="-128"/>
                <a:ea typeface="HGP創英角ｺﾞｼｯｸUB" panose="020B0900000000000000" pitchFamily="50" charset="-128"/>
              </a:rPr>
              <a:t>℃上がると予想されている。</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 １</a:t>
            </a:r>
            <a:r>
              <a:rPr lang="en-US" altLang="ja-JP" dirty="0">
                <a:solidFill>
                  <a:srgbClr val="00B050"/>
                </a:solidFill>
                <a:latin typeface="HGP創英角ｺﾞｼｯｸUB" panose="020B0900000000000000" pitchFamily="50" charset="-128"/>
                <a:ea typeface="HGP創英角ｺﾞｼｯｸUB" panose="020B0900000000000000" pitchFamily="50" charset="-128"/>
              </a:rPr>
              <a:t>.</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８　　㋑ ４</a:t>
            </a:r>
            <a:r>
              <a:rPr lang="en-US" altLang="ja-JP" dirty="0">
                <a:solidFill>
                  <a:srgbClr val="00B050"/>
                </a:solidFill>
                <a:latin typeface="HGP創英角ｺﾞｼｯｸUB" panose="020B0900000000000000" pitchFamily="50" charset="-128"/>
                <a:ea typeface="HGP創英角ｺﾞｼｯｸUB" panose="020B0900000000000000" pitchFamily="50" charset="-128"/>
              </a:rPr>
              <a:t>.</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８ 　　㋒ １０</a:t>
            </a:r>
            <a:r>
              <a:rPr lang="en-US" altLang="ja-JP" dirty="0">
                <a:solidFill>
                  <a:srgbClr val="00B050"/>
                </a:solidFill>
                <a:latin typeface="HGP創英角ｺﾞｼｯｸUB" panose="020B0900000000000000" pitchFamily="50" charset="-128"/>
                <a:ea typeface="HGP創英角ｺﾞｼｯｸUB" panose="020B0900000000000000" pitchFamily="50" charset="-128"/>
              </a:rPr>
              <a:t>.</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８</a:t>
            </a:r>
            <a:endParaRPr kumimoji="1" lang="en-US" altLang="ja-JP"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5" name="コンテンツ プレースホルダー 2">
            <a:extLst>
              <a:ext uri="{FF2B5EF4-FFF2-40B4-BE49-F238E27FC236}">
                <a16:creationId xmlns:a16="http://schemas.microsoft.com/office/drawing/2014/main" id="{93EF46CE-A3BA-4041-9830-12FE9DF9E348}"/>
              </a:ext>
            </a:extLst>
          </p:cNvPr>
          <p:cNvSpPr txBox="1">
            <a:spLocks/>
          </p:cNvSpPr>
          <p:nvPr/>
        </p:nvSpPr>
        <p:spPr>
          <a:xfrm>
            <a:off x="1032275" y="3814201"/>
            <a:ext cx="9292132"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ja-JP" altLang="en-US" dirty="0">
                <a:latin typeface="HGP創英角ｺﾞｼｯｸUB" panose="020B0900000000000000" pitchFamily="50" charset="-128"/>
                <a:ea typeface="HGP創英角ｺﾞｼｯｸUB" panose="020B0900000000000000" pitchFamily="50" charset="-128"/>
              </a:rPr>
              <a:t>台風やゲリラごう雨のような</a:t>
            </a:r>
            <a:r>
              <a:rPr lang="ja-JP" altLang="en-US" u="sng" dirty="0">
                <a:latin typeface="HGP創英角ｺﾞｼｯｸUB" panose="020B0900000000000000" pitchFamily="50" charset="-128"/>
                <a:ea typeface="HGP創英角ｺﾞｼｯｸUB" panose="020B0900000000000000" pitchFamily="50" charset="-128"/>
              </a:rPr>
              <a:t>②　　　　　　　</a:t>
            </a:r>
            <a:r>
              <a:rPr lang="ja-JP" altLang="en-US" dirty="0">
                <a:latin typeface="HGP創英角ｺﾞｼｯｸUB" panose="020B0900000000000000" pitchFamily="50" charset="-128"/>
                <a:ea typeface="HGP創英角ｺﾞｼｯｸUB" panose="020B0900000000000000" pitchFamily="50" charset="-128"/>
              </a:rPr>
              <a:t>がふえる。</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rgbClr val="00B050"/>
                </a:solidFill>
                <a:latin typeface="HGP創英角ｺﾞｼｯｸUB" panose="020B0900000000000000" pitchFamily="50" charset="-128"/>
                <a:ea typeface="HGP創英角ｺﾞｼｯｸUB" panose="020B0900000000000000" pitchFamily="50" charset="-128"/>
              </a:rPr>
              <a:t>㋐ さいがい　　㋑ 真夏日　　㋒ あらし</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6" name="コンテンツ プレースホルダー 2">
            <a:extLst>
              <a:ext uri="{FF2B5EF4-FFF2-40B4-BE49-F238E27FC236}">
                <a16:creationId xmlns:a16="http://schemas.microsoft.com/office/drawing/2014/main" id="{37FF0DD9-631D-47D8-9309-D8F680CA7AB2}"/>
              </a:ext>
            </a:extLst>
          </p:cNvPr>
          <p:cNvSpPr txBox="1">
            <a:spLocks/>
          </p:cNvSpPr>
          <p:nvPr/>
        </p:nvSpPr>
        <p:spPr>
          <a:xfrm>
            <a:off x="2261065" y="1967759"/>
            <a:ext cx="2459070"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４</a:t>
            </a:r>
            <a:r>
              <a:rPr lang="en-US" altLang="ja-JP"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８</a:t>
            </a:r>
            <a:endParaRPr kumimoji="1" lang="en-US" altLang="ja-JP"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7" name="コンテンツ プレースホルダー 2">
            <a:extLst>
              <a:ext uri="{FF2B5EF4-FFF2-40B4-BE49-F238E27FC236}">
                <a16:creationId xmlns:a16="http://schemas.microsoft.com/office/drawing/2014/main" id="{1D4F8BA8-67D4-4EA8-B11C-C10AAD77FE7C}"/>
              </a:ext>
            </a:extLst>
          </p:cNvPr>
          <p:cNvSpPr txBox="1">
            <a:spLocks/>
          </p:cNvSpPr>
          <p:nvPr/>
        </p:nvSpPr>
        <p:spPr>
          <a:xfrm>
            <a:off x="6568552" y="3807641"/>
            <a:ext cx="2303894"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buNone/>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さいがい</a:t>
            </a:r>
            <a:endParaRPr kumimoji="1" lang="en-US" altLang="ja-JP"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5" name="図 4" descr="おもちゃ, レゴ が含まれている画像&#10;&#10;自動的に生成された説明">
            <a:extLst>
              <a:ext uri="{FF2B5EF4-FFF2-40B4-BE49-F238E27FC236}">
                <a16:creationId xmlns:a16="http://schemas.microsoft.com/office/drawing/2014/main" id="{239F489B-6810-42DB-9218-9CD6F2489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6543" y="413034"/>
            <a:ext cx="1466362" cy="1882877"/>
          </a:xfrm>
          <a:prstGeom prst="rect">
            <a:avLst/>
          </a:prstGeom>
        </p:spPr>
      </p:pic>
      <p:pic>
        <p:nvPicPr>
          <p:cNvPr id="7" name="図 6">
            <a:extLst>
              <a:ext uri="{FF2B5EF4-FFF2-40B4-BE49-F238E27FC236}">
                <a16:creationId xmlns:a16="http://schemas.microsoft.com/office/drawing/2014/main" id="{6440A7A0-C171-4C61-8138-DCAC73218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41" y="4861596"/>
            <a:ext cx="1518023" cy="1956826"/>
          </a:xfrm>
          <a:prstGeom prst="rect">
            <a:avLst/>
          </a:prstGeom>
        </p:spPr>
      </p:pic>
    </p:spTree>
    <p:extLst>
      <p:ext uri="{BB962C8B-B14F-4D97-AF65-F5344CB8AC3E}">
        <p14:creationId xmlns:p14="http://schemas.microsoft.com/office/powerpoint/2010/main" val="162138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3076</Words>
  <Application>Microsoft Office PowerPoint</Application>
  <PresentationFormat>ワイド画面</PresentationFormat>
  <Paragraphs>319</Paragraphs>
  <Slides>22</Slides>
  <Notes>22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22</vt:i4>
      </vt:variant>
    </vt:vector>
  </HeadingPairs>
  <TitlesOfParts>
    <vt:vector size="31" baseType="lpstr">
      <vt:lpstr>HGP創英角ｺﾞｼｯｸUB</vt:lpstr>
      <vt:lpstr>HGSｺﾞｼｯｸE</vt:lpstr>
      <vt:lpstr>HG丸ｺﾞｼｯｸM-PRO</vt:lpstr>
      <vt:lpstr>ＭＳ 明朝</vt:lpstr>
      <vt:lpstr>游ゴシック</vt:lpstr>
      <vt:lpstr>Arial</vt:lpstr>
      <vt:lpstr>Trebuchet MS</vt:lpstr>
      <vt:lpstr>Wingdings 3</vt:lpstr>
      <vt:lpstr>ファセット</vt:lpstr>
      <vt:lpstr>環境チャレンジ10  　　野村小学校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環境チャレンジ10  　　野村小学校</dc:title>
  <dc:creator>室谷　智</dc:creator>
  <cp:lastModifiedBy>tkz17</cp:lastModifiedBy>
  <cp:revision>17</cp:revision>
  <dcterms:modified xsi:type="dcterms:W3CDTF">2021-03-02T06:09:15Z</dcterms:modified>
</cp:coreProperties>
</file>